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3"/>
  </p:notesMasterIdLst>
  <p:handoutMasterIdLst>
    <p:handoutMasterId r:id="rId34"/>
  </p:handoutMasterIdLst>
  <p:sldIdLst>
    <p:sldId id="258" r:id="rId2"/>
    <p:sldId id="328" r:id="rId3"/>
    <p:sldId id="316" r:id="rId4"/>
    <p:sldId id="317" r:id="rId5"/>
    <p:sldId id="318" r:id="rId6"/>
    <p:sldId id="319" r:id="rId7"/>
    <p:sldId id="325" r:id="rId8"/>
    <p:sldId id="323" r:id="rId9"/>
    <p:sldId id="322" r:id="rId10"/>
    <p:sldId id="320" r:id="rId11"/>
    <p:sldId id="324" r:id="rId12"/>
    <p:sldId id="326" r:id="rId13"/>
    <p:sldId id="327" r:id="rId14"/>
    <p:sldId id="321" r:id="rId15"/>
    <p:sldId id="329" r:id="rId16"/>
    <p:sldId id="331" r:id="rId17"/>
    <p:sldId id="330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1" r:id="rId27"/>
    <p:sldId id="342" r:id="rId28"/>
    <p:sldId id="343" r:id="rId29"/>
    <p:sldId id="344" r:id="rId30"/>
    <p:sldId id="345" r:id="rId31"/>
    <p:sldId id="346" r:id="rId32"/>
  </p:sldIdLst>
  <p:sldSz cx="10287000" cy="6858000" type="35mm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6600"/>
    <a:srgbClr val="000066"/>
    <a:srgbClr val="000F3E"/>
    <a:srgbClr val="FFFF66"/>
    <a:srgbClr val="006600"/>
    <a:srgbClr val="0099FF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476" y="-10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A9D5AF6-279E-4096-B7D9-1F9F5E717FDD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64A0DE9A-73CE-425A-BCA0-AB33D36C149C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7944D-DC8B-4812-B6CD-70828E71BB1B}" type="slidenum">
              <a:rPr lang="pt-BR"/>
              <a:pPr/>
              <a:t>1</a:t>
            </a:fld>
            <a:endParaRPr lang="pt-BR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CD577-FA6C-403C-981B-1C98D7A55835}" type="slidenum">
              <a:rPr lang="pt-BR"/>
              <a:pPr/>
              <a:t>10</a:t>
            </a:fld>
            <a:endParaRPr lang="pt-BR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66AF5-4529-4494-B678-8A36386B933C}" type="slidenum">
              <a:rPr lang="pt-BR"/>
              <a:pPr/>
              <a:t>11</a:t>
            </a:fld>
            <a:endParaRPr lang="pt-BR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71A9E-05AE-401C-A418-2DA25A95CBC0}" type="slidenum">
              <a:rPr lang="pt-BR"/>
              <a:pPr/>
              <a:t>12</a:t>
            </a:fld>
            <a:endParaRPr lang="pt-BR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919632-8BCF-488E-B96F-B36B7B96523F}" type="slidenum">
              <a:rPr lang="pt-BR"/>
              <a:pPr/>
              <a:t>13</a:t>
            </a:fld>
            <a:endParaRPr lang="pt-BR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50F67-1BB0-4A53-AC78-7F4A7321ACC6}" type="slidenum">
              <a:rPr lang="pt-BR"/>
              <a:pPr/>
              <a:t>14</a:t>
            </a:fld>
            <a:endParaRPr lang="pt-BR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C6904-EEE7-41F6-B443-49CC44870621}" type="slidenum">
              <a:rPr lang="pt-BR"/>
              <a:pPr/>
              <a:t>15</a:t>
            </a:fld>
            <a:endParaRPr lang="pt-BR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FF39A8-854F-47AD-AB73-296755D77350}" type="slidenum">
              <a:rPr lang="pt-BR"/>
              <a:pPr/>
              <a:t>16</a:t>
            </a:fld>
            <a:endParaRPr lang="pt-BR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A0BFB-C13F-4E5D-8B3C-312D3F5780AB}" type="slidenum">
              <a:rPr lang="pt-BR"/>
              <a:pPr/>
              <a:t>17</a:t>
            </a:fld>
            <a:endParaRPr lang="pt-BR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568B9-AE8D-4921-B466-B48CC4B8C72D}" type="slidenum">
              <a:rPr lang="pt-BR"/>
              <a:pPr/>
              <a:t>18</a:t>
            </a:fld>
            <a:endParaRPr lang="pt-BR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A83E6-C99D-4B11-846E-1BB39385F161}" type="slidenum">
              <a:rPr lang="pt-BR"/>
              <a:pPr/>
              <a:t>19</a:t>
            </a:fld>
            <a:endParaRPr lang="pt-BR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BF1AB4-C241-4069-A539-374769BCF32F}" type="slidenum">
              <a:rPr lang="pt-BR"/>
              <a:pPr/>
              <a:t>2</a:t>
            </a:fld>
            <a:endParaRPr lang="pt-BR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9A50A-BB45-4469-91B7-82FBAF72F4F8}" type="slidenum">
              <a:rPr lang="pt-BR"/>
              <a:pPr/>
              <a:t>20</a:t>
            </a:fld>
            <a:endParaRPr lang="pt-BR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BD582-E87D-4464-A725-3009C478963E}" type="slidenum">
              <a:rPr lang="pt-BR"/>
              <a:pPr/>
              <a:t>21</a:t>
            </a:fld>
            <a:endParaRPr lang="pt-BR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2C43E3-A48E-4457-A659-3D2985289996}" type="slidenum">
              <a:rPr lang="pt-BR"/>
              <a:pPr/>
              <a:t>22</a:t>
            </a:fld>
            <a:endParaRPr lang="pt-BR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695896-3592-40F0-B0DA-87E4391DDA22}" type="slidenum">
              <a:rPr lang="pt-BR"/>
              <a:pPr/>
              <a:t>23</a:t>
            </a:fld>
            <a:endParaRPr lang="pt-BR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E9DE0-6BF6-4C28-BAE6-38D6DB50CF38}" type="slidenum">
              <a:rPr lang="pt-BR"/>
              <a:pPr/>
              <a:t>24</a:t>
            </a:fld>
            <a:endParaRPr lang="pt-BR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6770B-6E03-4EA4-A28F-8F1842798A41}" type="slidenum">
              <a:rPr lang="pt-BR"/>
              <a:pPr/>
              <a:t>25</a:t>
            </a:fld>
            <a:endParaRPr lang="pt-BR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E8897C-5863-449C-8EA1-BC559A571412}" type="slidenum">
              <a:rPr lang="pt-BR"/>
              <a:pPr/>
              <a:t>26</a:t>
            </a:fld>
            <a:endParaRPr lang="pt-BR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5CD9E9-5AA7-457E-BA88-32E6E96FAB8F}" type="slidenum">
              <a:rPr lang="pt-BR"/>
              <a:pPr/>
              <a:t>27</a:t>
            </a:fld>
            <a:endParaRPr lang="pt-BR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A0BFB-C13F-4E5D-8B3C-312D3F5780AB}" type="slidenum">
              <a:rPr lang="pt-BR"/>
              <a:pPr/>
              <a:t>28</a:t>
            </a:fld>
            <a:endParaRPr lang="pt-BR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A19B0C-F4CE-4B22-899B-B4E1775190A9}" type="slidenum">
              <a:rPr lang="pt-BR"/>
              <a:pPr/>
              <a:t>3</a:t>
            </a:fld>
            <a:endParaRPr lang="pt-BR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AAC9F7-A429-42AB-827A-C945196B79BA}" type="slidenum">
              <a:rPr lang="pt-BR"/>
              <a:pPr/>
              <a:t>4</a:t>
            </a:fld>
            <a:endParaRPr lang="pt-BR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D613D-59C9-43A7-8F1A-C1B535955B22}" type="slidenum">
              <a:rPr lang="pt-BR"/>
              <a:pPr/>
              <a:t>5</a:t>
            </a:fld>
            <a:endParaRPr lang="pt-BR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3F21D-CA67-4260-9E2D-58D43CAD58DF}" type="slidenum">
              <a:rPr lang="pt-BR"/>
              <a:pPr/>
              <a:t>6</a:t>
            </a:fld>
            <a:endParaRPr lang="pt-BR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9072C-E524-4AD2-BDC9-AA76117B60EF}" type="slidenum">
              <a:rPr lang="pt-BR"/>
              <a:pPr/>
              <a:t>7</a:t>
            </a:fld>
            <a:endParaRPr lang="pt-BR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FC62D-7CF3-43EE-B40F-7A0678FD9BA2}" type="slidenum">
              <a:rPr lang="pt-BR"/>
              <a:pPr/>
              <a:t>8</a:t>
            </a:fld>
            <a:endParaRPr lang="pt-BR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pt-PT" sz="1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43613-2E37-4934-949A-F6E9759BD26E}" type="slidenum">
              <a:rPr lang="pt-BR"/>
              <a:pPr/>
              <a:t>9</a:t>
            </a:fld>
            <a:endParaRPr lang="pt-BR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0425" y="687388"/>
            <a:ext cx="5137150" cy="3425825"/>
          </a:xfrm>
          <a:ln w="12700" cap="flat"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pPr>
              <a:spcBef>
                <a:spcPct val="0"/>
              </a:spcBef>
            </a:pPr>
            <a:endParaRPr lang="en-US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1676400"/>
            <a:ext cx="874395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fld id="{C71225DD-6F94-48B1-BAD2-9926155D3262}" type="slidenum">
              <a:rPr lang="pt-BR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381000"/>
            <a:ext cx="231457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381000"/>
            <a:ext cx="6791325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92583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14350" y="1981200"/>
            <a:ext cx="455295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9700" y="1981200"/>
            <a:ext cx="4552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4488" y="6381750"/>
            <a:ext cx="8672512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981200"/>
            <a:ext cx="4552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552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381000"/>
            <a:ext cx="9258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981200"/>
            <a:ext cx="9258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endParaRPr lang="pt-BR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4488" y="6381750"/>
            <a:ext cx="8672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eromed%202010\Desktop\aula%20laringe%20edu\fonacao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eromed%202010\Desktop\aula%20laringe%20edu\discinesia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eromed%202010\Desktop\aula%20laringe%20edu\trecho%20de%20exame%2040%20seg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Eduardo Quintino de Oliveira (HC </a:t>
            </a:r>
            <a:r>
              <a:rPr lang="pt-BR" dirty="0"/>
              <a:t>- FMUSP)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title"/>
          </p:nvPr>
        </p:nvSpPr>
        <p:spPr>
          <a:xfrm>
            <a:off x="463550" y="3141663"/>
            <a:ext cx="9258300" cy="1371600"/>
          </a:xfrm>
        </p:spPr>
        <p:txBody>
          <a:bodyPr/>
          <a:lstStyle/>
          <a:p>
            <a:r>
              <a:rPr lang="pt-BR" dirty="0"/>
              <a:t>Vias Aéreas Superiores: o que o </a:t>
            </a:r>
            <a:r>
              <a:rPr lang="pt-BR" dirty="0" err="1"/>
              <a:t>broncoscopista</a:t>
            </a:r>
            <a:r>
              <a:rPr lang="pt-BR" dirty="0"/>
              <a:t> deve saber e interpretar.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Septo nasal</a:t>
            </a:r>
          </a:p>
        </p:txBody>
      </p:sp>
      <p:pic>
        <p:nvPicPr>
          <p:cNvPr id="396295" name="Picture 7" descr="desvio septal para esquer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4413" y="2060575"/>
            <a:ext cx="2541587" cy="2592388"/>
          </a:xfrm>
          <a:prstGeom prst="rect">
            <a:avLst/>
          </a:prstGeom>
          <a:noFill/>
        </p:spPr>
      </p:pic>
      <p:pic>
        <p:nvPicPr>
          <p:cNvPr id="396296" name="Picture 8" descr="desvio septal em área II de Cot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88" y="2060575"/>
            <a:ext cx="2879725" cy="2736850"/>
          </a:xfrm>
          <a:prstGeom prst="rect">
            <a:avLst/>
          </a:prstGeom>
          <a:noFill/>
        </p:spPr>
      </p:pic>
      <p:pic>
        <p:nvPicPr>
          <p:cNvPr id="396297" name="Picture 9" descr="desviosept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738" y="2060575"/>
            <a:ext cx="3600450" cy="269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Perfuração septal</a:t>
            </a:r>
          </a:p>
        </p:txBody>
      </p:sp>
      <p:pic>
        <p:nvPicPr>
          <p:cNvPr id="407556" name="Picture 4" descr="perfsep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2060575"/>
            <a:ext cx="5143500" cy="3857625"/>
          </a:xfrm>
          <a:prstGeom prst="rect">
            <a:avLst/>
          </a:prstGeom>
          <a:noFill/>
        </p:spPr>
      </p:pic>
      <p:pic>
        <p:nvPicPr>
          <p:cNvPr id="407557" name="Picture 5" descr="prefsepta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36763"/>
            <a:ext cx="5214938" cy="391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Polipose</a:t>
            </a:r>
          </a:p>
        </p:txBody>
      </p:sp>
      <p:pic>
        <p:nvPicPr>
          <p:cNvPr id="411652" name="Picture 4" descr="polipose nas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275" y="1700213"/>
            <a:ext cx="3455988" cy="3340100"/>
          </a:xfrm>
          <a:prstGeom prst="rect">
            <a:avLst/>
          </a:prstGeom>
          <a:noFill/>
        </p:spPr>
      </p:pic>
      <p:pic>
        <p:nvPicPr>
          <p:cNvPr id="411654" name="Picture 6" descr="nasal_polyp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3414713" cy="3295650"/>
          </a:xfrm>
          <a:prstGeom prst="rect">
            <a:avLst/>
          </a:prstGeom>
          <a:noFill/>
        </p:spPr>
      </p:pic>
      <p:pic>
        <p:nvPicPr>
          <p:cNvPr id="411655" name="Picture 7" descr="polipose nasal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6088" y="1700213"/>
            <a:ext cx="3248025" cy="3313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Polipose</a:t>
            </a:r>
          </a:p>
        </p:txBody>
      </p:sp>
      <p:pic>
        <p:nvPicPr>
          <p:cNvPr id="413701" name="Picture 5" descr="image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5213" y="1700213"/>
            <a:ext cx="5400675" cy="4702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Hipertrofia linfóide</a:t>
            </a:r>
          </a:p>
        </p:txBody>
      </p:sp>
      <p:pic>
        <p:nvPicPr>
          <p:cNvPr id="398340" name="Picture 4"/>
          <p:cNvPicPr>
            <a:picLocks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3414713" y="2420938"/>
            <a:ext cx="34147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8341" name="Picture 5" descr="adenóide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47650" y="1412875"/>
            <a:ext cx="3024188" cy="2982913"/>
          </a:xfrm>
          <a:prstGeom prst="rect">
            <a:avLst/>
          </a:prstGeom>
          <a:noFill/>
        </p:spPr>
      </p:pic>
      <p:pic>
        <p:nvPicPr>
          <p:cNvPr id="398342" name="Picture 6"/>
          <p:cNvPicPr>
            <a:picLocks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6943725" y="2924175"/>
            <a:ext cx="312737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8343" name="Text Box 7"/>
          <p:cNvSpPr txBox="1">
            <a:spLocks noChangeArrowheads="1"/>
          </p:cNvSpPr>
          <p:nvPr/>
        </p:nvSpPr>
        <p:spPr bwMode="auto">
          <a:xfrm>
            <a:off x="247650" y="4652963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Adenóide</a:t>
            </a:r>
          </a:p>
        </p:txBody>
      </p:sp>
      <p:sp>
        <p:nvSpPr>
          <p:cNvPr id="398344" name="Text Box 8"/>
          <p:cNvSpPr txBox="1">
            <a:spLocks noChangeArrowheads="1"/>
          </p:cNvSpPr>
          <p:nvPr/>
        </p:nvSpPr>
        <p:spPr bwMode="auto">
          <a:xfrm>
            <a:off x="3414713" y="5157788"/>
            <a:ext cx="2951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Tonsila palatina</a:t>
            </a:r>
          </a:p>
        </p:txBody>
      </p:sp>
      <p:sp>
        <p:nvSpPr>
          <p:cNvPr id="398345" name="Text Box 9"/>
          <p:cNvSpPr txBox="1">
            <a:spLocks noChangeArrowheads="1"/>
          </p:cNvSpPr>
          <p:nvPr/>
        </p:nvSpPr>
        <p:spPr bwMode="auto">
          <a:xfrm>
            <a:off x="6943725" y="6165850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latin typeface="Arial" charset="0"/>
              </a:rPr>
              <a:t>Tonsila</a:t>
            </a:r>
            <a:r>
              <a:rPr lang="en-US" sz="2400" dirty="0" smtClean="0">
                <a:latin typeface="Arial" charset="0"/>
              </a:rPr>
              <a:t> lingual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Laringoscopia</a:t>
            </a: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43500" y="1773238"/>
            <a:ext cx="4679950" cy="4464050"/>
          </a:xfrm>
        </p:spPr>
        <p:txBody>
          <a:bodyPr/>
          <a:lstStyle/>
          <a:p>
            <a:pPr>
              <a:lnSpc>
                <a:spcPct val="180000"/>
              </a:lnSpc>
              <a:buFont typeface="Wingdings" pitchFamily="2" charset="2"/>
              <a:buNone/>
            </a:pPr>
            <a:r>
              <a:rPr lang="en-US" sz="2000"/>
              <a:t>Tonsila lingual</a:t>
            </a:r>
          </a:p>
          <a:p>
            <a:pPr>
              <a:lnSpc>
                <a:spcPct val="180000"/>
              </a:lnSpc>
              <a:buFont typeface="Wingdings" pitchFamily="2" charset="2"/>
              <a:buNone/>
            </a:pPr>
            <a:r>
              <a:rPr lang="en-US" sz="2000"/>
              <a:t>Epiglote</a:t>
            </a:r>
          </a:p>
          <a:p>
            <a:pPr>
              <a:lnSpc>
                <a:spcPct val="180000"/>
              </a:lnSpc>
              <a:buFont typeface="Wingdings" pitchFamily="2" charset="2"/>
              <a:buNone/>
            </a:pPr>
            <a:r>
              <a:rPr lang="en-US" sz="2000"/>
              <a:t>Ligamento glosso epiglótico lateral</a:t>
            </a:r>
          </a:p>
          <a:p>
            <a:pPr>
              <a:lnSpc>
                <a:spcPct val="180000"/>
              </a:lnSpc>
              <a:buFont typeface="Wingdings" pitchFamily="2" charset="2"/>
              <a:buNone/>
            </a:pPr>
            <a:r>
              <a:rPr lang="en-US" sz="2000"/>
              <a:t>Ligamento ari-epiglótico</a:t>
            </a:r>
          </a:p>
          <a:p>
            <a:pPr>
              <a:lnSpc>
                <a:spcPct val="180000"/>
              </a:lnSpc>
              <a:buFont typeface="Wingdings" pitchFamily="2" charset="2"/>
              <a:buNone/>
            </a:pPr>
            <a:r>
              <a:rPr lang="en-US" sz="2000"/>
              <a:t> Seio piriforme</a:t>
            </a:r>
          </a:p>
          <a:p>
            <a:pPr>
              <a:lnSpc>
                <a:spcPct val="180000"/>
              </a:lnSpc>
              <a:buFont typeface="Wingdings" pitchFamily="2" charset="2"/>
              <a:buNone/>
            </a:pPr>
            <a:r>
              <a:rPr lang="en-US" sz="2000"/>
              <a:t>Aritenóide</a:t>
            </a:r>
          </a:p>
          <a:p>
            <a:pPr>
              <a:lnSpc>
                <a:spcPct val="180000"/>
              </a:lnSpc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endParaRPr lang="en-US" sz="2000"/>
          </a:p>
        </p:txBody>
      </p:sp>
      <p:pic>
        <p:nvPicPr>
          <p:cNvPr id="41882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73238"/>
            <a:ext cx="4421187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8829" name="Line 13"/>
          <p:cNvSpPr>
            <a:spLocks noChangeShapeType="1"/>
          </p:cNvSpPr>
          <p:nvPr/>
        </p:nvSpPr>
        <p:spPr bwMode="auto">
          <a:xfrm>
            <a:off x="3917950" y="1914525"/>
            <a:ext cx="1150938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8830" name="Line 14"/>
          <p:cNvSpPr>
            <a:spLocks noChangeShapeType="1"/>
          </p:cNvSpPr>
          <p:nvPr/>
        </p:nvSpPr>
        <p:spPr bwMode="auto">
          <a:xfrm>
            <a:off x="3919538" y="2708275"/>
            <a:ext cx="11525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8831" name="Line 15"/>
          <p:cNvSpPr>
            <a:spLocks noChangeShapeType="1"/>
          </p:cNvSpPr>
          <p:nvPr/>
        </p:nvSpPr>
        <p:spPr bwMode="auto">
          <a:xfrm>
            <a:off x="4206875" y="3357563"/>
            <a:ext cx="865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8832" name="Line 16"/>
          <p:cNvSpPr>
            <a:spLocks noChangeShapeType="1"/>
          </p:cNvSpPr>
          <p:nvPr/>
        </p:nvSpPr>
        <p:spPr bwMode="auto">
          <a:xfrm>
            <a:off x="3703638" y="3933825"/>
            <a:ext cx="1368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8833" name="Line 17"/>
          <p:cNvSpPr>
            <a:spLocks noChangeShapeType="1"/>
          </p:cNvSpPr>
          <p:nvPr/>
        </p:nvSpPr>
        <p:spPr bwMode="auto">
          <a:xfrm>
            <a:off x="3990975" y="4221163"/>
            <a:ext cx="1081088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8834" name="Line 18"/>
          <p:cNvSpPr>
            <a:spLocks noChangeShapeType="1"/>
          </p:cNvSpPr>
          <p:nvPr/>
        </p:nvSpPr>
        <p:spPr bwMode="auto">
          <a:xfrm>
            <a:off x="3559175" y="4365625"/>
            <a:ext cx="1512888" cy="792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Laringoscopia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/>
              <a:t>Comissura anterior</a:t>
            </a:r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r>
              <a:rPr lang="en-US" sz="2000"/>
              <a:t>Banda ventricular </a:t>
            </a:r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r>
              <a:rPr lang="en-US" sz="2000"/>
              <a:t>Ventriculo de Morgani </a:t>
            </a:r>
          </a:p>
          <a:p>
            <a:pPr>
              <a:buFont typeface="Wingdings" pitchFamily="2" charset="2"/>
              <a:buNone/>
            </a:pPr>
            <a:endParaRPr lang="en-US" sz="2000"/>
          </a:p>
          <a:p>
            <a:pPr>
              <a:buFont typeface="Wingdings" pitchFamily="2" charset="2"/>
              <a:buNone/>
            </a:pPr>
            <a:r>
              <a:rPr lang="en-US" sz="2000"/>
              <a:t>Precesso vocal</a:t>
            </a:r>
            <a:endParaRPr lang="en-US" sz="2400"/>
          </a:p>
        </p:txBody>
      </p:sp>
      <p:pic>
        <p:nvPicPr>
          <p:cNvPr id="42394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1844675"/>
            <a:ext cx="4421188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3941" name="Line 5"/>
          <p:cNvSpPr>
            <a:spLocks noChangeShapeType="1"/>
          </p:cNvSpPr>
          <p:nvPr/>
        </p:nvSpPr>
        <p:spPr bwMode="auto">
          <a:xfrm flipV="1">
            <a:off x="2695575" y="2349500"/>
            <a:ext cx="2447925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23942" name="Line 6"/>
          <p:cNvSpPr>
            <a:spLocks noChangeShapeType="1"/>
          </p:cNvSpPr>
          <p:nvPr/>
        </p:nvSpPr>
        <p:spPr bwMode="auto">
          <a:xfrm flipV="1">
            <a:off x="3055938" y="2924175"/>
            <a:ext cx="2087562" cy="64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23943" name="Line 7"/>
          <p:cNvSpPr>
            <a:spLocks noChangeShapeType="1"/>
          </p:cNvSpPr>
          <p:nvPr/>
        </p:nvSpPr>
        <p:spPr bwMode="auto">
          <a:xfrm>
            <a:off x="2911475" y="3716338"/>
            <a:ext cx="2303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2767013" y="3933825"/>
            <a:ext cx="2376487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Laringoscopia</a:t>
            </a: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Avaliação estática</a:t>
            </a:r>
          </a:p>
          <a:p>
            <a:endParaRPr lang="en-US" sz="2800"/>
          </a:p>
          <a:p>
            <a:r>
              <a:rPr lang="en-US" sz="2800"/>
              <a:t>Avaliação funcional</a:t>
            </a:r>
          </a:p>
          <a:p>
            <a:pPr lvl="1"/>
            <a:r>
              <a:rPr lang="en-US" sz="2400"/>
              <a:t>Fonação</a:t>
            </a:r>
          </a:p>
          <a:p>
            <a:pPr lvl="1"/>
            <a:r>
              <a:rPr lang="en-US" sz="2400"/>
              <a:t>Deglutição</a:t>
            </a:r>
          </a:p>
          <a:p>
            <a:pPr lvl="1"/>
            <a:r>
              <a:rPr lang="en-US" sz="2400"/>
              <a:t>Respiração</a:t>
            </a:r>
          </a:p>
        </p:txBody>
      </p:sp>
      <p:pic>
        <p:nvPicPr>
          <p:cNvPr id="42086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1844675"/>
            <a:ext cx="4421188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Laringites circunscritas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/>
              <a:t>Pólipos</a:t>
            </a:r>
          </a:p>
          <a:p>
            <a:pPr lvl="1"/>
            <a:r>
              <a:rPr lang="en-US"/>
              <a:t>Cistos</a:t>
            </a:r>
          </a:p>
          <a:p>
            <a:pPr lvl="1"/>
            <a:r>
              <a:rPr lang="en-US"/>
              <a:t>Nódulos</a:t>
            </a:r>
          </a:p>
          <a:p>
            <a:pPr lvl="1"/>
            <a:r>
              <a:rPr lang="en-US"/>
              <a:t>Granuloma inespecífico (contato – trauma vocal)</a:t>
            </a:r>
          </a:p>
          <a:p>
            <a:pPr lvl="1"/>
            <a:r>
              <a:rPr lang="en-US"/>
              <a:t>Granuloma específico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0"/>
            <a:ext cx="9258300" cy="1371600"/>
          </a:xfrm>
        </p:spPr>
        <p:txBody>
          <a:bodyPr/>
          <a:lstStyle/>
          <a:p>
            <a:r>
              <a:rPr lang="en-US"/>
              <a:t>Laringites circunscritas</a:t>
            </a:r>
          </a:p>
        </p:txBody>
      </p:sp>
      <p:pic>
        <p:nvPicPr>
          <p:cNvPr id="425988" name="Picture 4" descr="nódulos voca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8188" y="1196975"/>
            <a:ext cx="2592387" cy="2505075"/>
          </a:xfrm>
          <a:prstGeom prst="rect">
            <a:avLst/>
          </a:prstGeom>
          <a:noFill/>
        </p:spPr>
      </p:pic>
      <p:pic>
        <p:nvPicPr>
          <p:cNvPr id="425989" name="Picture 5" descr="cisto em pv d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0613" y="1196975"/>
            <a:ext cx="2601912" cy="2513013"/>
          </a:xfrm>
          <a:prstGeom prst="rect">
            <a:avLst/>
          </a:prstGeom>
          <a:noFill/>
        </p:spPr>
      </p:pic>
      <p:pic>
        <p:nvPicPr>
          <p:cNvPr id="425990" name="Picture 6" descr="pólipo vocal à direi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50" y="1125538"/>
            <a:ext cx="2613025" cy="2665412"/>
          </a:xfrm>
          <a:prstGeom prst="rect">
            <a:avLst/>
          </a:prstGeom>
          <a:noFill/>
        </p:spPr>
      </p:pic>
      <p:pic>
        <p:nvPicPr>
          <p:cNvPr id="425991" name="Picture 7" descr="granuloma em pv es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6388" y="4149725"/>
            <a:ext cx="2376487" cy="2343150"/>
          </a:xfrm>
          <a:prstGeom prst="rect">
            <a:avLst/>
          </a:prstGeom>
          <a:noFill/>
        </p:spPr>
      </p:pic>
      <p:pic>
        <p:nvPicPr>
          <p:cNvPr id="425992" name="Picture 8"/>
          <p:cNvPicPr>
            <a:picLocks noChangeAspect="1" noChangeArrowheads="1"/>
          </p:cNvPicPr>
          <p:nvPr/>
        </p:nvPicPr>
        <p:blipFill>
          <a:blip r:embed="rId7" cstate="print">
            <a:lum bright="-18000"/>
          </a:blip>
          <a:srcRect/>
          <a:stretch>
            <a:fillRect/>
          </a:stretch>
        </p:blipFill>
        <p:spPr bwMode="auto">
          <a:xfrm>
            <a:off x="2695575" y="4149725"/>
            <a:ext cx="2505075" cy="2381250"/>
          </a:xfrm>
          <a:prstGeom prst="rect">
            <a:avLst/>
          </a:prstGeom>
          <a:noFill/>
        </p:spPr>
      </p:pic>
      <p:sp>
        <p:nvSpPr>
          <p:cNvPr id="425995" name="Text Box 11"/>
          <p:cNvSpPr txBox="1">
            <a:spLocks noChangeArrowheads="1"/>
          </p:cNvSpPr>
          <p:nvPr/>
        </p:nvSpPr>
        <p:spPr bwMode="auto">
          <a:xfrm>
            <a:off x="247650" y="3789363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POLIPO</a:t>
            </a:r>
          </a:p>
        </p:txBody>
      </p:sp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3630613" y="3716338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CISTO</a:t>
            </a:r>
          </a:p>
        </p:txBody>
      </p:sp>
      <p:sp>
        <p:nvSpPr>
          <p:cNvPr id="425998" name="Text Box 14"/>
          <p:cNvSpPr txBox="1">
            <a:spLocks noChangeArrowheads="1"/>
          </p:cNvSpPr>
          <p:nvPr/>
        </p:nvSpPr>
        <p:spPr bwMode="auto">
          <a:xfrm>
            <a:off x="7088188" y="3716338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NÓDULOS</a:t>
            </a:r>
          </a:p>
        </p:txBody>
      </p:sp>
      <p:sp>
        <p:nvSpPr>
          <p:cNvPr id="425999" name="Text Box 15"/>
          <p:cNvSpPr txBox="1">
            <a:spLocks noChangeArrowheads="1"/>
          </p:cNvSpPr>
          <p:nvPr/>
        </p:nvSpPr>
        <p:spPr bwMode="auto">
          <a:xfrm>
            <a:off x="2695575" y="6521450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TUBERCULOSE</a:t>
            </a:r>
          </a:p>
        </p:txBody>
      </p:sp>
      <p:sp>
        <p:nvSpPr>
          <p:cNvPr id="426001" name="Text Box 17"/>
          <p:cNvSpPr txBox="1">
            <a:spLocks noChangeArrowheads="1"/>
          </p:cNvSpPr>
          <p:nvPr/>
        </p:nvSpPr>
        <p:spPr bwMode="auto">
          <a:xfrm>
            <a:off x="6656388" y="6521450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GRANULOMA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Radiol Bras vol.39 no.5 São Paulo Sept./Oct. 2006</a:t>
            </a:r>
          </a:p>
        </p:txBody>
      </p:sp>
      <p:sp>
        <p:nvSpPr>
          <p:cNvPr id="415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Complexo nasossinusal: anatomia radiológica</a:t>
            </a:r>
            <a:r>
              <a:rPr lang="en-US" sz="4000"/>
              <a:t> </a:t>
            </a:r>
          </a:p>
        </p:txBody>
      </p:sp>
      <p:pic>
        <p:nvPicPr>
          <p:cNvPr id="415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6650" y="1989138"/>
            <a:ext cx="5400675" cy="441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Laringites difusas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/>
              <a:t>Hiperplasia do 1</a:t>
            </a:r>
            <a:r>
              <a:rPr lang="en-US" sz="2400" b="1" baseline="30000"/>
              <a:t>o </a:t>
            </a:r>
            <a:r>
              <a:rPr lang="en-US" sz="2400" b="1"/>
              <a:t>grau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Edema irritativo (cordite)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Edema de Reinke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Papiloma virais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/>
              <a:t>Hiperplasia do 2</a:t>
            </a:r>
            <a:r>
              <a:rPr lang="en-US" sz="2400" b="1" baseline="30000"/>
              <a:t>o </a:t>
            </a:r>
            <a:r>
              <a:rPr lang="en-US" sz="2400" b="1"/>
              <a:t>grau 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Displasia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Ceratose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Displasia + ceratose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/>
              <a:t>Hiperplasia do 3</a:t>
            </a:r>
            <a:r>
              <a:rPr lang="en-US" sz="2400" b="1" baseline="30000"/>
              <a:t>o </a:t>
            </a:r>
            <a:r>
              <a:rPr lang="en-US" sz="2400" b="1"/>
              <a:t>grau</a:t>
            </a:r>
            <a:r>
              <a:rPr lang="en-US" sz="2400"/>
              <a:t> 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Carcinoma intraepitelial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Carcinoma invasor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Diagnostic and Therapeutic Endoscopy, 1995, Vol. 1, pp. 185-194</a:t>
            </a:r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Hiperplasia do 1</a:t>
            </a:r>
            <a:r>
              <a:rPr lang="en-US" b="1" baseline="30000"/>
              <a:t>o </a:t>
            </a:r>
            <a:r>
              <a:rPr lang="en-US" b="1"/>
              <a:t>grau</a:t>
            </a:r>
          </a:p>
        </p:txBody>
      </p:sp>
      <p:pic>
        <p:nvPicPr>
          <p:cNvPr id="428036" name="Picture 4" descr="cordite bilat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88" y="2060575"/>
            <a:ext cx="2520950" cy="2436813"/>
          </a:xfrm>
          <a:prstGeom prst="rect">
            <a:avLst/>
          </a:prstGeom>
          <a:noFill/>
        </p:spPr>
      </p:pic>
      <p:pic>
        <p:nvPicPr>
          <p:cNvPr id="428037" name="Picture 5" descr="edema de Reink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9175" y="2060575"/>
            <a:ext cx="2447925" cy="2414588"/>
          </a:xfrm>
          <a:prstGeom prst="rect">
            <a:avLst/>
          </a:prstGeom>
          <a:noFill/>
        </p:spPr>
      </p:pic>
      <p:graphicFrame>
        <p:nvGraphicFramePr>
          <p:cNvPr id="428038" name="Object 6"/>
          <p:cNvGraphicFramePr>
            <a:graphicFrameLocks noChangeAspect="1"/>
          </p:cNvGraphicFramePr>
          <p:nvPr/>
        </p:nvGraphicFramePr>
        <p:xfrm>
          <a:off x="6553200" y="2133600"/>
          <a:ext cx="2743200" cy="2311400"/>
        </p:xfrm>
        <a:graphic>
          <a:graphicData uri="http://schemas.openxmlformats.org/presentationml/2006/ole">
            <p:oleObj spid="_x0000_s428038" name="Bitmap Image" r:id="rId6" imgW="2600000" imgH="2190476" progId="PBrush">
              <p:embed/>
            </p:oleObj>
          </a:graphicData>
        </a:graphic>
      </p:graphicFrame>
      <p:sp>
        <p:nvSpPr>
          <p:cNvPr id="428039" name="Text Box 7"/>
          <p:cNvSpPr txBox="1">
            <a:spLocks noChangeArrowheads="1"/>
          </p:cNvSpPr>
          <p:nvPr/>
        </p:nvSpPr>
        <p:spPr bwMode="auto">
          <a:xfrm>
            <a:off x="533400" y="4572000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POLIPO</a:t>
            </a:r>
          </a:p>
        </p:txBody>
      </p:sp>
      <p:sp>
        <p:nvSpPr>
          <p:cNvPr id="428040" name="Text Box 8"/>
          <p:cNvSpPr txBox="1">
            <a:spLocks noChangeArrowheads="1"/>
          </p:cNvSpPr>
          <p:nvPr/>
        </p:nvSpPr>
        <p:spPr bwMode="auto">
          <a:xfrm>
            <a:off x="3581400" y="4572000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REINKE</a:t>
            </a:r>
          </a:p>
        </p:txBody>
      </p:sp>
      <p:sp>
        <p:nvSpPr>
          <p:cNvPr id="428041" name="Text Box 9"/>
          <p:cNvSpPr txBox="1">
            <a:spLocks noChangeArrowheads="1"/>
          </p:cNvSpPr>
          <p:nvPr/>
        </p:nvSpPr>
        <p:spPr bwMode="auto">
          <a:xfrm>
            <a:off x="6553200" y="4572000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PAPILOMA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Diagnostic and Therapeutic Endoscopy, 1995, Vol. 1, pp. 185-194</a:t>
            </a:r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Hiperplasia do 2</a:t>
            </a:r>
            <a:r>
              <a:rPr lang="en-US" b="1" baseline="30000"/>
              <a:t>o </a:t>
            </a:r>
            <a:r>
              <a:rPr lang="en-US" b="1"/>
              <a:t>grau</a:t>
            </a: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1066800" y="5105400"/>
            <a:ext cx="18732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LEUCOPLASIA OU QUERATOSE</a:t>
            </a:r>
          </a:p>
        </p:txBody>
      </p:sp>
      <p:sp>
        <p:nvSpPr>
          <p:cNvPr id="443400" name="Text Box 8"/>
          <p:cNvSpPr txBox="1">
            <a:spLocks noChangeArrowheads="1"/>
          </p:cNvSpPr>
          <p:nvPr/>
        </p:nvSpPr>
        <p:spPr bwMode="auto">
          <a:xfrm>
            <a:off x="5562600" y="5105400"/>
            <a:ext cx="18732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DISPLASIA E QUERATOSE</a:t>
            </a:r>
          </a:p>
        </p:txBody>
      </p:sp>
      <p:graphicFrame>
        <p:nvGraphicFramePr>
          <p:cNvPr id="443401" name="Object 9"/>
          <p:cNvGraphicFramePr>
            <a:graphicFrameLocks noChangeAspect="1"/>
          </p:cNvGraphicFramePr>
          <p:nvPr/>
        </p:nvGraphicFramePr>
        <p:xfrm>
          <a:off x="5541963" y="1676400"/>
          <a:ext cx="2630487" cy="3352800"/>
        </p:xfrm>
        <a:graphic>
          <a:graphicData uri="http://schemas.openxmlformats.org/presentationml/2006/ole">
            <p:oleObj spid="_x0000_s443401" name="Bitmap Image" r:id="rId4" imgW="2534004" imgH="3228571" progId="PBrush">
              <p:embed/>
            </p:oleObj>
          </a:graphicData>
        </a:graphic>
      </p:graphicFrame>
      <p:pic>
        <p:nvPicPr>
          <p:cNvPr id="443405" name="Picture 13" descr="G:\My Documents\arquivo geral\IMAGENS BF\LARINGOSCOPIA\LEUCO\leucoplasia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600200"/>
            <a:ext cx="3505200" cy="339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Diagnostic and Therapeutic Endoscopy, 1995, Vol. 1, pp. 185-194</a:t>
            </a:r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Hiperplasia do 3</a:t>
            </a:r>
            <a:r>
              <a:rPr lang="en-US" b="1" baseline="30000"/>
              <a:t>o </a:t>
            </a:r>
            <a:r>
              <a:rPr lang="en-US" b="1"/>
              <a:t>grau</a:t>
            </a: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1066800" y="5105400"/>
            <a:ext cx="1873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44420" name="Text Box 4"/>
          <p:cNvSpPr txBox="1">
            <a:spLocks noChangeArrowheads="1"/>
          </p:cNvSpPr>
          <p:nvPr/>
        </p:nvSpPr>
        <p:spPr bwMode="auto">
          <a:xfrm>
            <a:off x="4648200" y="5257800"/>
            <a:ext cx="2743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CARCINOMA INVASOR</a:t>
            </a:r>
          </a:p>
        </p:txBody>
      </p:sp>
      <p:pic>
        <p:nvPicPr>
          <p:cNvPr id="444424" name="Picture 8" descr="C:\arquivo geral\IMAGENS BF\LARINGOSCOPIA\LEUCO\carcinoma espino celular de prega vocal esq.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3276600" cy="3111500"/>
          </a:xfrm>
          <a:prstGeom prst="rect">
            <a:avLst/>
          </a:prstGeom>
          <a:noFill/>
        </p:spPr>
      </p:pic>
      <p:graphicFrame>
        <p:nvGraphicFramePr>
          <p:cNvPr id="444425" name="Object 9"/>
          <p:cNvGraphicFramePr>
            <a:graphicFrameLocks noChangeAspect="1"/>
          </p:cNvGraphicFramePr>
          <p:nvPr/>
        </p:nvGraphicFramePr>
        <p:xfrm>
          <a:off x="838200" y="1981200"/>
          <a:ext cx="3505200" cy="3130550"/>
        </p:xfrm>
        <a:graphic>
          <a:graphicData uri="http://schemas.openxmlformats.org/presentationml/2006/ole">
            <p:oleObj spid="_x0000_s444425" name="Bitmap Image" r:id="rId5" imgW="2580952" imgH="2305372" progId="PBrush">
              <p:embed/>
            </p:oleObj>
          </a:graphicData>
        </a:graphic>
      </p:graphicFrame>
      <p:sp>
        <p:nvSpPr>
          <p:cNvPr id="444426" name="Text Box 10"/>
          <p:cNvSpPr txBox="1">
            <a:spLocks noChangeArrowheads="1"/>
          </p:cNvSpPr>
          <p:nvPr/>
        </p:nvSpPr>
        <p:spPr bwMode="auto">
          <a:xfrm>
            <a:off x="838200" y="5257800"/>
            <a:ext cx="27432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CARCINOMA IN SITU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Belafsky PC. Laryngoscope. 2001 Aug;111(8):1313-7</a:t>
            </a:r>
          </a:p>
        </p:txBody>
      </p:sp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LARINGITE POR REFLUXO LARINGOFARÍNGEO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2400" b="1"/>
              <a:t>Belasfsky Escore de Sinais de Refluxo RFS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5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Edema subglótico (pseudosulco)			0=ausente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						2= presente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5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Ventrículos de Morgagni			2= parcialmente obliterados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						4= completamente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5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Eritema/hiperemia				2= limitado aritenóides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						4= difuso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5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Edema de cordas vocais			1= leve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						2= moderado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						3= grave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500"/>
              <a:t>						4= polipóide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Belafsky PC. Laryngoscope. 2001 Aug;111(8):1313-7</a:t>
            </a: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LARINGITE POR REFLUXO LARINGOFARÍNGEO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4350" y="1981200"/>
            <a:ext cx="512445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Edema laríngeo difuso 		1= leve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2= moderado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3= grave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4= obstrutivo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4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Hipertrofia de comissura posterior	1= leve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2= moderado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3= grave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4= obstrutivo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4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Granuloma/tecido de granulação 	0= ausente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2= presente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4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Muco na laringe			0= ausente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 b="1"/>
              <a:t>					2= presente</a:t>
            </a:r>
            <a:r>
              <a:rPr lang="pt-BR" sz="140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sz="1400"/>
              <a:t>	</a:t>
            </a: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1981200"/>
            <a:ext cx="413385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8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t-BR" sz="18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pt-BR" sz="1800" b="1"/>
              <a:t>RFS &gt;7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pt-BR" sz="18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pt-BR" sz="18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pt-BR" sz="1800" b="1"/>
              <a:t>provavelmente possuem RLF</a:t>
            </a:r>
          </a:p>
          <a:p>
            <a:endParaRPr lang="pt-PT"/>
          </a:p>
        </p:txBody>
      </p:sp>
      <p:sp>
        <p:nvSpPr>
          <p:cNvPr id="459782" name="Oval 6"/>
          <p:cNvSpPr>
            <a:spLocks noChangeArrowheads="1"/>
          </p:cNvSpPr>
          <p:nvPr/>
        </p:nvSpPr>
        <p:spPr bwMode="auto">
          <a:xfrm>
            <a:off x="5715000" y="2971800"/>
            <a:ext cx="4191000" cy="2133600"/>
          </a:xfrm>
          <a:prstGeom prst="ellips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Belafsky PC. Laryngoscope. 2001 Aug;111(8):1313-7</a:t>
            </a:r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LARINGITE POR REFLUXO LARINGOFARÍNGEO</a:t>
            </a:r>
            <a:br>
              <a:rPr lang="pt-BR" sz="4000"/>
            </a:br>
            <a:r>
              <a:rPr lang="pt-BR" sz="2800"/>
              <a:t>pseudo-sulco vocal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4105"/>
          <a:stretch>
            <a:fillRect/>
          </a:stretch>
        </p:blipFill>
        <p:spPr>
          <a:xfrm>
            <a:off x="1530350" y="2193925"/>
            <a:ext cx="6853238" cy="37401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Belafsky PC. Laryngoscope. 2001 Aug;111(8):1313-7</a:t>
            </a:r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LARINGITE POR REFLUXO LARINGOFARÍNGEO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958" b="4381"/>
          <a:stretch>
            <a:fillRect/>
          </a:stretch>
        </p:blipFill>
        <p:spPr>
          <a:xfrm rot="10800000">
            <a:off x="1497013" y="2533650"/>
            <a:ext cx="6562725" cy="3400425"/>
          </a:xfrm>
          <a:noFill/>
          <a:ln/>
        </p:spPr>
      </p:pic>
      <p:sp>
        <p:nvSpPr>
          <p:cNvPr id="465925" name="Rectangle 5"/>
          <p:cNvSpPr>
            <a:spLocks noChangeArrowheads="1"/>
          </p:cNvSpPr>
          <p:nvPr/>
        </p:nvSpPr>
        <p:spPr bwMode="auto">
          <a:xfrm>
            <a:off x="2586038" y="1614488"/>
            <a:ext cx="4662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>
                <a:latin typeface="Arial" charset="0"/>
              </a:rPr>
              <a:t>Ventrículos  de Morgagni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Laringoscopia</a:t>
            </a:r>
          </a:p>
        </p:txBody>
      </p:sp>
      <p:sp>
        <p:nvSpPr>
          <p:cNvPr id="42086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Avaliação estática</a:t>
            </a:r>
          </a:p>
          <a:p>
            <a:endParaRPr lang="en-US" sz="2800"/>
          </a:p>
          <a:p>
            <a:r>
              <a:rPr lang="en-US" sz="2800"/>
              <a:t>Avaliação funcional</a:t>
            </a:r>
          </a:p>
          <a:p>
            <a:pPr lvl="1"/>
            <a:r>
              <a:rPr lang="en-US" sz="2400"/>
              <a:t>Fonação</a:t>
            </a:r>
          </a:p>
          <a:p>
            <a:pPr lvl="1"/>
            <a:r>
              <a:rPr lang="en-US" sz="2400"/>
              <a:t>Deglutição</a:t>
            </a:r>
          </a:p>
          <a:p>
            <a:pPr lvl="1"/>
            <a:r>
              <a:rPr lang="en-US" sz="2400"/>
              <a:t>Respiração</a:t>
            </a:r>
          </a:p>
        </p:txBody>
      </p:sp>
      <p:pic>
        <p:nvPicPr>
          <p:cNvPr id="42086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1844675"/>
            <a:ext cx="4421188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4350" y="44624"/>
            <a:ext cx="9258300" cy="1371600"/>
          </a:xfrm>
        </p:spPr>
        <p:txBody>
          <a:bodyPr/>
          <a:lstStyle/>
          <a:p>
            <a:r>
              <a:rPr lang="en-US" dirty="0" err="1" smtClean="0"/>
              <a:t>Fonação</a:t>
            </a:r>
            <a:endParaRPr lang="pt-BR" dirty="0"/>
          </a:p>
        </p:txBody>
      </p:sp>
      <p:pic>
        <p:nvPicPr>
          <p:cNvPr id="6" name="fonaca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15108" y="1268760"/>
            <a:ext cx="7128792" cy="534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389124" name="Rectangle 4"/>
          <p:cNvSpPr>
            <a:spLocks noGrp="1" noChangeArrowheads="1"/>
          </p:cNvSpPr>
          <p:nvPr>
            <p:ph type="title"/>
          </p:nvPr>
        </p:nvSpPr>
        <p:spPr>
          <a:xfrm>
            <a:off x="514350" y="381000"/>
            <a:ext cx="9453563" cy="1371600"/>
          </a:xfrm>
        </p:spPr>
        <p:txBody>
          <a:bodyPr/>
          <a:lstStyle/>
          <a:p>
            <a:r>
              <a:rPr lang="en-US" sz="4000"/>
              <a:t>Nasofibroscopia – Septo/concahs nasais</a:t>
            </a:r>
          </a:p>
        </p:txBody>
      </p:sp>
      <p:pic>
        <p:nvPicPr>
          <p:cNvPr id="389125" name="Picture 5" descr="fossa nasal esquerda"/>
          <p:cNvPicPr>
            <a:picLocks noChangeAspect="1" noChangeArrowheads="1"/>
          </p:cNvPicPr>
          <p:nvPr/>
        </p:nvPicPr>
        <p:blipFill>
          <a:blip r:embed="rId3" cstate="print">
            <a:lum bright="18000" contrast="54000"/>
          </a:blip>
          <a:srcRect/>
          <a:stretch>
            <a:fillRect/>
          </a:stretch>
        </p:blipFill>
        <p:spPr bwMode="auto">
          <a:xfrm>
            <a:off x="750888" y="1782763"/>
            <a:ext cx="4006850" cy="3951287"/>
          </a:xfrm>
          <a:prstGeom prst="rect">
            <a:avLst/>
          </a:prstGeom>
          <a:noFill/>
        </p:spPr>
      </p:pic>
      <p:pic>
        <p:nvPicPr>
          <p:cNvPr id="389126" name="Picture 6" descr="fossa nasal direita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4711700" y="1773238"/>
            <a:ext cx="403225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4624"/>
            <a:ext cx="9258300" cy="1371600"/>
          </a:xfrm>
        </p:spPr>
        <p:txBody>
          <a:bodyPr/>
          <a:lstStyle/>
          <a:p>
            <a:r>
              <a:rPr lang="en-US" dirty="0" err="1" smtClean="0"/>
              <a:t>Discinesia</a:t>
            </a:r>
            <a:r>
              <a:rPr lang="en-US" dirty="0" smtClean="0"/>
              <a:t> de </a:t>
            </a:r>
            <a:r>
              <a:rPr lang="en-US" dirty="0" err="1" smtClean="0"/>
              <a:t>pregas</a:t>
            </a:r>
            <a:r>
              <a:rPr lang="en-US" dirty="0" smtClean="0"/>
              <a:t> </a:t>
            </a:r>
            <a:r>
              <a:rPr lang="en-US" dirty="0" err="1" smtClean="0"/>
              <a:t>vocais</a:t>
            </a:r>
            <a:endParaRPr lang="pt-BR" dirty="0"/>
          </a:p>
        </p:txBody>
      </p:sp>
      <p:pic>
        <p:nvPicPr>
          <p:cNvPr id="3" name="discinesi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87116" y="1412776"/>
            <a:ext cx="6984776" cy="523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DEGLUTIÇÃO</a:t>
            </a:r>
            <a:endParaRPr lang="pt-BR" dirty="0"/>
          </a:p>
        </p:txBody>
      </p:sp>
      <p:pic>
        <p:nvPicPr>
          <p:cNvPr id="3" name="trecho de exame 40 se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15108" y="1484784"/>
            <a:ext cx="6792416" cy="509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Nasofibroscopia –conchas médias</a:t>
            </a:r>
          </a:p>
        </p:txBody>
      </p:sp>
      <p:pic>
        <p:nvPicPr>
          <p:cNvPr id="391173" name="Picture 5" descr="concha média esquer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0" y="1919288"/>
            <a:ext cx="4319588" cy="4244975"/>
          </a:xfrm>
          <a:prstGeom prst="rect">
            <a:avLst/>
          </a:prstGeom>
          <a:noFill/>
        </p:spPr>
      </p:pic>
      <p:pic>
        <p:nvPicPr>
          <p:cNvPr id="391174" name="Picture 6" descr="concha média direi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0838" y="1916113"/>
            <a:ext cx="4419600" cy="4268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0"/>
            <a:ext cx="9258300" cy="1371600"/>
          </a:xfrm>
        </p:spPr>
        <p:txBody>
          <a:bodyPr/>
          <a:lstStyle/>
          <a:p>
            <a:r>
              <a:rPr lang="en-US"/>
              <a:t>Rinofaringe</a:t>
            </a:r>
          </a:p>
        </p:txBody>
      </p:sp>
      <p:pic>
        <p:nvPicPr>
          <p:cNvPr id="392196" name="Picture 4" descr="hipertrofia de conchas nasa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175" y="2420938"/>
            <a:ext cx="3313113" cy="3089275"/>
          </a:xfrm>
          <a:prstGeom prst="rect">
            <a:avLst/>
          </a:prstGeom>
          <a:noFill/>
        </p:spPr>
      </p:pic>
      <p:pic>
        <p:nvPicPr>
          <p:cNvPr id="392197" name="Picture 5" descr="rinofarin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1268413"/>
            <a:ext cx="3024187" cy="2933700"/>
          </a:xfrm>
          <a:prstGeom prst="rect">
            <a:avLst/>
          </a:prstGeom>
          <a:noFill/>
        </p:spPr>
      </p:pic>
      <p:pic>
        <p:nvPicPr>
          <p:cNvPr id="392198" name="Picture 6" descr="rinofaringe em retrovis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4525" y="3048000"/>
            <a:ext cx="3292475" cy="3357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Hipertrofia de conchas nasais</a:t>
            </a:r>
          </a:p>
        </p:txBody>
      </p:sp>
      <p:pic>
        <p:nvPicPr>
          <p:cNvPr id="394244" name="Picture 4" descr="hipertrofia de cauda de concha in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2133600"/>
            <a:ext cx="4176712" cy="3968750"/>
          </a:xfrm>
          <a:prstGeom prst="rect">
            <a:avLst/>
          </a:prstGeom>
          <a:noFill/>
        </p:spPr>
      </p:pic>
      <p:pic>
        <p:nvPicPr>
          <p:cNvPr id="394245" name="Picture 5" descr="hipertrofia de cauda de concha nasal in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1613" y="2133600"/>
            <a:ext cx="3975100" cy="391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HC-FMUSP</a:t>
            </a:r>
          </a:p>
        </p:txBody>
      </p:sp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Infecção bacteriana</a:t>
            </a:r>
          </a:p>
        </p:txBody>
      </p:sp>
      <p:pic>
        <p:nvPicPr>
          <p:cNvPr id="409604" name="Picture 4" descr="sinus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8" y="2349500"/>
            <a:ext cx="4176712" cy="3132138"/>
          </a:xfrm>
          <a:prstGeom prst="rect">
            <a:avLst/>
          </a:prstGeom>
          <a:noFill/>
        </p:spPr>
      </p:pic>
      <p:pic>
        <p:nvPicPr>
          <p:cNvPr id="409605" name="Picture 5" descr="crostas nasa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349500"/>
            <a:ext cx="412750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ATLAS DE OTORRINOLARINGOLOGIA</a:t>
            </a:r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Inflamações específicas da mucosa nasal</a:t>
            </a:r>
          </a:p>
        </p:txBody>
      </p:sp>
      <p:pic>
        <p:nvPicPr>
          <p:cNvPr id="405508" name="Picture 4" descr="sarcoi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0613" y="2636838"/>
            <a:ext cx="3384550" cy="2540000"/>
          </a:xfrm>
          <a:prstGeom prst="rect">
            <a:avLst/>
          </a:prstGeom>
          <a:noFill/>
        </p:spPr>
      </p:pic>
      <p:pic>
        <p:nvPicPr>
          <p:cNvPr id="405509" name="Picture 5" descr="Grandewege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3725" y="3716338"/>
            <a:ext cx="3343275" cy="2508250"/>
          </a:xfrm>
          <a:prstGeom prst="rect">
            <a:avLst/>
          </a:prstGeom>
          <a:noFill/>
        </p:spPr>
      </p:pic>
      <p:pic>
        <p:nvPicPr>
          <p:cNvPr id="405510" name="Picture 6" descr="tbnas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50" y="1700213"/>
            <a:ext cx="3095625" cy="2320925"/>
          </a:xfrm>
          <a:prstGeom prst="rect">
            <a:avLst/>
          </a:prstGeom>
          <a:noFill/>
        </p:spPr>
      </p:pic>
      <p:sp>
        <p:nvSpPr>
          <p:cNvPr id="405511" name="Text Box 7"/>
          <p:cNvSpPr txBox="1">
            <a:spLocks noChangeArrowheads="1"/>
          </p:cNvSpPr>
          <p:nvPr/>
        </p:nvSpPr>
        <p:spPr bwMode="auto">
          <a:xfrm>
            <a:off x="3630613" y="5229225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sarcoidose</a:t>
            </a:r>
          </a:p>
        </p:txBody>
      </p:sp>
      <p:sp>
        <p:nvSpPr>
          <p:cNvPr id="405512" name="Text Box 8"/>
          <p:cNvSpPr txBox="1">
            <a:spLocks noChangeArrowheads="1"/>
          </p:cNvSpPr>
          <p:nvPr/>
        </p:nvSpPr>
        <p:spPr bwMode="auto">
          <a:xfrm>
            <a:off x="6943725" y="6165850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Wegener</a:t>
            </a:r>
          </a:p>
        </p:txBody>
      </p:sp>
      <p:sp>
        <p:nvSpPr>
          <p:cNvPr id="405513" name="Text Box 9"/>
          <p:cNvSpPr txBox="1">
            <a:spLocks noChangeArrowheads="1"/>
          </p:cNvSpPr>
          <p:nvPr/>
        </p:nvSpPr>
        <p:spPr bwMode="auto">
          <a:xfrm>
            <a:off x="463550" y="4076700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tuberculose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ATLAS DE OTORRINOLARINGOLOGIA</a:t>
            </a:r>
          </a:p>
        </p:txBody>
      </p:sp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701675"/>
            <a:ext cx="9258300" cy="730250"/>
          </a:xfrm>
          <a:noFill/>
          <a:ln/>
        </p:spPr>
        <p:txBody>
          <a:bodyPr lIns="92075" tIns="46038" rIns="92075" bIns="46038">
            <a:spAutoFit/>
          </a:bodyPr>
          <a:lstStyle/>
          <a:p>
            <a:r>
              <a:rPr lang="pt-BR"/>
              <a:t>Áreas septais de COTTLE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2565400"/>
            <a:ext cx="4700587" cy="3103563"/>
          </a:xfrm>
          <a:noFill/>
          <a:ln/>
        </p:spPr>
        <p:txBody>
          <a:bodyPr lIns="92075" tIns="46038" rIns="92075" bIns="46038"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pt-BR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I    Vestibular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II	  Região valvular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III  Teto do nariz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IV	  Turbinal ou corpo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	  dos cornetos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V    Região retroturbinal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t-BR" sz="2400"/>
              <a:t>	  ou coanal</a:t>
            </a:r>
          </a:p>
        </p:txBody>
      </p:sp>
      <p:pic>
        <p:nvPicPr>
          <p:cNvPr id="399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38" y="2565400"/>
            <a:ext cx="4238625" cy="3314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izado">
  <a:themeElements>
    <a:clrScheme name="Texturizad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izado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Fluxo</Template>
  <TotalTime>6511</TotalTime>
  <Words>363</Words>
  <Application>Microsoft Office PowerPoint</Application>
  <PresentationFormat>35mm Slides</PresentationFormat>
  <Paragraphs>194</Paragraphs>
  <Slides>31</Slides>
  <Notes>28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Texturizado</vt:lpstr>
      <vt:lpstr>Bitmap Image</vt:lpstr>
      <vt:lpstr>Vias Aéreas Superiores: o que o broncoscopista deve saber e interpretar. </vt:lpstr>
      <vt:lpstr>Complexo nasossinusal: anatomia radiológica </vt:lpstr>
      <vt:lpstr>Nasofibroscopia – Septo/concahs nasais</vt:lpstr>
      <vt:lpstr>Nasofibroscopia –conchas médias</vt:lpstr>
      <vt:lpstr>Rinofaringe</vt:lpstr>
      <vt:lpstr>Hipertrofia de conchas nasais</vt:lpstr>
      <vt:lpstr>Infecção bacteriana</vt:lpstr>
      <vt:lpstr>Inflamações específicas da mucosa nasal</vt:lpstr>
      <vt:lpstr>Áreas septais de COTTLE</vt:lpstr>
      <vt:lpstr>Septo nasal</vt:lpstr>
      <vt:lpstr>Perfuração septal</vt:lpstr>
      <vt:lpstr>Polipose</vt:lpstr>
      <vt:lpstr>Polipose</vt:lpstr>
      <vt:lpstr>Hipertrofia linfóide</vt:lpstr>
      <vt:lpstr>Laringoscopia</vt:lpstr>
      <vt:lpstr>Laringoscopia</vt:lpstr>
      <vt:lpstr>Laringoscopia</vt:lpstr>
      <vt:lpstr>Laringites circunscritas</vt:lpstr>
      <vt:lpstr>Laringites circunscritas</vt:lpstr>
      <vt:lpstr>Laringites difusas</vt:lpstr>
      <vt:lpstr>Hiperplasia do 1o grau</vt:lpstr>
      <vt:lpstr>Hiperplasia do 2o grau</vt:lpstr>
      <vt:lpstr>Hiperplasia do 3o grau</vt:lpstr>
      <vt:lpstr>LARINGITE POR REFLUXO LARINGOFARÍNGEO</vt:lpstr>
      <vt:lpstr>LARINGITE POR REFLUXO LARINGOFARÍNGEO</vt:lpstr>
      <vt:lpstr>LARINGITE POR REFLUXO LARINGOFARÍNGEO pseudo-sulco vocal</vt:lpstr>
      <vt:lpstr>LARINGITE POR REFLUXO LARINGOFARÍNGEO</vt:lpstr>
      <vt:lpstr>Laringoscopia</vt:lpstr>
      <vt:lpstr>Fonação</vt:lpstr>
      <vt:lpstr>Discinesia de pregas vocais</vt:lpstr>
      <vt:lpstr>DEGLUTIÇÃO</vt:lpstr>
    </vt:vector>
  </TitlesOfParts>
  <Company>aeromed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</dc:creator>
  <cp:lastModifiedBy>Aeromed 2010</cp:lastModifiedBy>
  <cp:revision>57</cp:revision>
  <dcterms:created xsi:type="dcterms:W3CDTF">2004-08-07T12:20:27Z</dcterms:created>
  <dcterms:modified xsi:type="dcterms:W3CDTF">2013-07-29T14:09:13Z</dcterms:modified>
</cp:coreProperties>
</file>