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57" r:id="rId2"/>
    <p:sldId id="305" r:id="rId3"/>
    <p:sldId id="286" r:id="rId4"/>
    <p:sldId id="280" r:id="rId5"/>
    <p:sldId id="264" r:id="rId6"/>
    <p:sldId id="265" r:id="rId7"/>
    <p:sldId id="284" r:id="rId8"/>
    <p:sldId id="295" r:id="rId9"/>
    <p:sldId id="283" r:id="rId10"/>
    <p:sldId id="287" r:id="rId11"/>
    <p:sldId id="296" r:id="rId12"/>
    <p:sldId id="285" r:id="rId13"/>
    <p:sldId id="288" r:id="rId14"/>
    <p:sldId id="289" r:id="rId15"/>
    <p:sldId id="291" r:id="rId16"/>
    <p:sldId id="292" r:id="rId17"/>
    <p:sldId id="293" r:id="rId18"/>
    <p:sldId id="294" r:id="rId19"/>
    <p:sldId id="267" r:id="rId20"/>
    <p:sldId id="269" r:id="rId21"/>
    <p:sldId id="271" r:id="rId22"/>
    <p:sldId id="273" r:id="rId23"/>
    <p:sldId id="270" r:id="rId24"/>
    <p:sldId id="298" r:id="rId25"/>
    <p:sldId id="299" r:id="rId26"/>
    <p:sldId id="301" r:id="rId27"/>
    <p:sldId id="302" r:id="rId28"/>
  </p:sldIdLst>
  <p:sldSz cx="10287000" cy="6858000" type="35mm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7E9"/>
    <a:srgbClr val="FF6600"/>
    <a:srgbClr val="FF3300"/>
    <a:srgbClr val="FFFFCC"/>
    <a:srgbClr val="000076"/>
    <a:srgbClr val="00008A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138" y="48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88"/>
    </p:cViewPr>
  </p:sorterViewPr>
  <p:notesViewPr>
    <p:cSldViewPr>
      <p:cViewPr varScale="1">
        <p:scale>
          <a:sx n="39" d="100"/>
          <a:sy n="39" d="100"/>
        </p:scale>
        <p:origin x="-94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CAA714-5117-4ACD-AC66-B9E35D60EF8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636EC7-88D3-48B3-8427-07BF0D943AA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D445A-8997-4F2E-A226-04E3D2C5C31B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5875" y="1122363"/>
            <a:ext cx="771525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85875" y="3602038"/>
            <a:ext cx="77152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173772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398371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2400073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>
          <a:xfrm>
            <a:off x="0" y="6381750"/>
            <a:ext cx="10287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4122725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219700" y="1600200"/>
            <a:ext cx="4552950" cy="21859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5219700" y="3938588"/>
            <a:ext cx="4552950" cy="218757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0"/>
          </p:nvPr>
        </p:nvSpPr>
        <p:spPr>
          <a:xfrm>
            <a:off x="0" y="6381750"/>
            <a:ext cx="10287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1855503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>
          <a:xfrm>
            <a:off x="0" y="6381750"/>
            <a:ext cx="10287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87981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330101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1675" y="1709738"/>
            <a:ext cx="88725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1675" y="4589463"/>
            <a:ext cx="887253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108461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372965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72538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8025" y="1681163"/>
            <a:ext cx="435292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08025" y="2505075"/>
            <a:ext cx="4352925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08588" y="1681163"/>
            <a:ext cx="43719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08588" y="2505075"/>
            <a:ext cx="4371975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273427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103317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9271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025" y="457200"/>
            <a:ext cx="33178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73563" y="987425"/>
            <a:ext cx="52070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8025" y="2057400"/>
            <a:ext cx="33178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118079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025" y="457200"/>
            <a:ext cx="33178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373563" y="987425"/>
            <a:ext cx="52070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8025" y="2057400"/>
            <a:ext cx="33178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  <p:extLst>
      <p:ext uri="{BB962C8B-B14F-4D97-AF65-F5344CB8AC3E}">
        <p14:creationId xmlns:p14="http://schemas.microsoft.com/office/powerpoint/2010/main" val="18766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76"/>
            </a:gs>
            <a:gs pos="100000">
              <a:srgbClr val="00007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81750"/>
            <a:ext cx="10287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CC"/>
                </a:solidFill>
              </a:defRPr>
            </a:lvl1pPr>
          </a:lstStyle>
          <a:p>
            <a:r>
              <a:rPr lang="pt-BR" altLang="pt-BR"/>
              <a:t>Legge RH; Am J Med 85:561-563, 1988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CC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CC66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CC66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CC66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CC66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C66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C66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C66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C66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CC66"/>
        </a:buClr>
        <a:buSzPct val="120000"/>
        <a:buFont typeface="Wingdings" panose="05000000000000000000" pitchFamily="2" charset="2"/>
        <a:buChar char="§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FFCC"/>
        </a:buClr>
        <a:buFont typeface="Wingdings" panose="05000000000000000000" pitchFamily="2" charset="2"/>
        <a:buChar char="Ø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FFCC"/>
        </a:buClr>
        <a:buFont typeface="Wingdings" panose="05000000000000000000" pitchFamily="2" charset="2"/>
        <a:buChar char="ü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home.mdconsult.com/das/article/body/42265326-4/jorg=journal&amp;source=&amp;sp=10653810&amp;sid=0/N/140157/I8.fig#top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hyperlink" Target="http://home.mdconsult.com/das/article/body/42265326-4/jorg=journal&amp;source=&amp;sp=10653810&amp;sid=0/N/140157/I9.fig#to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4365625"/>
            <a:ext cx="7200900" cy="1752600"/>
          </a:xfrm>
        </p:spPr>
        <p:txBody>
          <a:bodyPr/>
          <a:lstStyle/>
          <a:p>
            <a:r>
              <a:rPr lang="pt-BR" altLang="pt-BR" sz="3200" b="1">
                <a:solidFill>
                  <a:srgbClr val="FFCC66"/>
                </a:solidFill>
              </a:rPr>
              <a:t>Broncoscopia na SIDA: </a:t>
            </a:r>
          </a:p>
          <a:p>
            <a:r>
              <a:rPr lang="pt-BR" altLang="pt-BR" sz="3200" b="1">
                <a:solidFill>
                  <a:srgbClr val="FFCC66"/>
                </a:solidFill>
              </a:rPr>
              <a:t>Estaria a BTB Indicada?</a:t>
            </a:r>
            <a:r>
              <a:rPr lang="pt-BR" altLang="pt-BR" sz="3200"/>
              <a:t>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414838" y="6021388"/>
            <a:ext cx="58721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altLang="pt-BR" b="1" dirty="0">
                <a:solidFill>
                  <a:srgbClr val="FFFFCC"/>
                </a:solidFill>
              </a:rPr>
              <a:t>MARCELO GERVILLA GREGÓRIO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sz="4000" i="1"/>
              <a:t>Tuberculose</a:t>
            </a:r>
            <a:r>
              <a:rPr lang="pt-BR" altLang="pt-BR" sz="4000"/>
              <a:t> </a:t>
            </a:r>
            <a:br>
              <a:rPr lang="pt-BR" altLang="pt-BR" sz="4000"/>
            </a:br>
            <a:r>
              <a:rPr lang="pt-BR" altLang="pt-BR" sz="4000"/>
              <a:t>Rendimento dos métodos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2400"/>
          </a:p>
          <a:p>
            <a:pPr>
              <a:lnSpc>
                <a:spcPct val="90000"/>
              </a:lnSpc>
              <a:buSzPct val="80000"/>
              <a:buFont typeface="Wingdings" panose="05000000000000000000" pitchFamily="2" charset="2"/>
              <a:buBlip>
                <a:blip r:embed="rId2"/>
              </a:buBlip>
            </a:pPr>
            <a:r>
              <a:rPr lang="pt-BR" altLang="pt-BR" sz="2800"/>
              <a:t>Baciloscopia é o melhor método com rendimento de 50 a 60%</a:t>
            </a:r>
          </a:p>
          <a:p>
            <a:pPr>
              <a:lnSpc>
                <a:spcPct val="90000"/>
              </a:lnSpc>
              <a:buSzPct val="80000"/>
              <a:buFont typeface="Wingdings" panose="05000000000000000000" pitchFamily="2" charset="2"/>
              <a:buBlip>
                <a:blip r:embed="rId2"/>
              </a:buBlip>
            </a:pPr>
            <a:r>
              <a:rPr lang="pt-BR" altLang="pt-BR" sz="2800"/>
              <a:t>Escarro induzido e BAL em paciente com baciloscopia negativa tem rendimento de 19%  e 12% e as culturas 77 e 73%</a:t>
            </a:r>
          </a:p>
          <a:p>
            <a:pPr algn="r">
              <a:lnSpc>
                <a:spcPct val="90000"/>
              </a:lnSpc>
              <a:buSzPct val="80000"/>
              <a:buFont typeface="Wingdings" panose="05000000000000000000" pitchFamily="2" charset="2"/>
              <a:buNone/>
            </a:pPr>
            <a:r>
              <a:rPr lang="pt-BR" altLang="pt-BR" sz="2000" b="1">
                <a:solidFill>
                  <a:srgbClr val="FFFFCC"/>
                </a:solidFill>
              </a:rPr>
              <a:t>Barnes PF- N Engl J Med 324:1644-1650, 1991</a:t>
            </a:r>
            <a:r>
              <a:rPr lang="pt-BR" altLang="pt-BR" sz="2000"/>
              <a:t> </a:t>
            </a:r>
          </a:p>
          <a:p>
            <a:pPr>
              <a:lnSpc>
                <a:spcPct val="90000"/>
              </a:lnSpc>
              <a:buSzPct val="80000"/>
              <a:buFont typeface="Wingdings" panose="05000000000000000000" pitchFamily="2" charset="2"/>
              <a:buBlip>
                <a:blip r:embed="rId2"/>
              </a:buBlip>
            </a:pPr>
            <a:r>
              <a:rPr lang="pt-BR" altLang="pt-BR" sz="2800"/>
              <a:t>BTB aumenta em 39% o rendimento da broncoscopia e a cultura da biópsia é a única fonte positiva em 16% dos casos</a:t>
            </a:r>
          </a:p>
          <a:p>
            <a:pPr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000" b="1">
                <a:solidFill>
                  <a:srgbClr val="FFFFCC"/>
                </a:solidFill>
              </a:rPr>
              <a:t>Salzman SH - </a:t>
            </a:r>
            <a:r>
              <a:rPr lang="pt-BR" altLang="pt-BR" sz="2000" b="1" i="1">
                <a:solidFill>
                  <a:srgbClr val="FFFFCC"/>
                </a:solidFill>
              </a:rPr>
              <a:t>Chest</a:t>
            </a:r>
            <a:r>
              <a:rPr lang="pt-BR" altLang="pt-BR" sz="2000" b="1">
                <a:solidFill>
                  <a:srgbClr val="FFFFCC"/>
                </a:solidFill>
              </a:rPr>
              <a:t> - 01-JUL-1992; 102(1): 143-6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Gerd Laifer MD; CHEST Vol. 125 • N 3 • March 2004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sz="4000" i="1"/>
              <a:t>Tuberculose</a:t>
            </a:r>
            <a:r>
              <a:rPr lang="pt-BR" altLang="pt-BR" sz="4000"/>
              <a:t> </a:t>
            </a:r>
            <a:br>
              <a:rPr lang="pt-BR" altLang="pt-BR" sz="4000"/>
            </a:br>
            <a:r>
              <a:rPr lang="pt-BR" altLang="pt-BR" sz="4000"/>
              <a:t>PCR-DNA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pt-BR" altLang="pt-BR" sz="2400"/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800" b="1"/>
              <a:t>  	</a:t>
            </a:r>
            <a:r>
              <a:rPr lang="pt-BR" altLang="pt-BR" b="1"/>
              <a:t>2 exames de PCR-DNA em escarro e 1 teste em LBA tem valor preditivo negativo de 100%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Murray JF;  Am Rev Respir Dis 141:1356-1372, 1990 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sz="4000" i="1"/>
              <a:t>Mycobacterium-avium</a:t>
            </a:r>
            <a:r>
              <a:rPr lang="pt-BR" altLang="pt-BR" sz="4000"/>
              <a:t> complex (MAC)</a:t>
            </a:r>
            <a:br>
              <a:rPr lang="pt-BR" altLang="pt-BR" sz="4000"/>
            </a:br>
            <a:r>
              <a:rPr lang="pt-BR" altLang="pt-BR" sz="4000"/>
              <a:t> Rendimento dos métodos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/>
              <a:t>Ocorrência de 5,5% dos pacientes com SIDA</a:t>
            </a:r>
          </a:p>
          <a:p>
            <a:r>
              <a:rPr lang="pt-BR" altLang="pt-BR"/>
              <a:t>Usualmente em pacientes com:</a:t>
            </a:r>
          </a:p>
          <a:p>
            <a:pPr lvl="2"/>
            <a:r>
              <a:rPr lang="pt-BR" altLang="pt-BR"/>
              <a:t> CD4 &lt; 100cels/</a:t>
            </a:r>
            <a:r>
              <a:rPr lang="en-US" altLang="pt-BR">
                <a:cs typeface="Arial" panose="020B0604020202020204" pitchFamily="34" charset="0"/>
              </a:rPr>
              <a:t>µl</a:t>
            </a:r>
          </a:p>
          <a:p>
            <a:pPr lvl="2"/>
            <a:r>
              <a:rPr lang="pt-BR" altLang="pt-BR"/>
              <a:t> febre, hepatoesplenomegalia e perda ponderal</a:t>
            </a:r>
          </a:p>
          <a:p>
            <a:r>
              <a:rPr lang="pt-BR" altLang="pt-BR"/>
              <a:t>Hemocultura + em doença disseminada</a:t>
            </a:r>
          </a:p>
          <a:p>
            <a:r>
              <a:rPr lang="pt-BR" altLang="pt-BR"/>
              <a:t>Positividade no BAL não confirma infecção</a:t>
            </a:r>
          </a:p>
          <a:p>
            <a:r>
              <a:rPr lang="pt-BR" altLang="pt-BR"/>
              <a:t>Biópsia transbrônquica é necessária para demonstrar invasão tecidual ou granuloma</a:t>
            </a:r>
          </a:p>
          <a:p>
            <a:pPr lvl="2"/>
            <a:endParaRPr lang="pt-BR" alt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LeGallant JE; Ann Intern Med 120:932-944, 1994      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sz="4000" i="1"/>
              <a:t>VIRUS</a:t>
            </a:r>
            <a:br>
              <a:rPr lang="pt-BR" altLang="pt-BR" sz="4000"/>
            </a:br>
            <a:r>
              <a:rPr lang="pt-BR" altLang="pt-BR" sz="4000"/>
              <a:t> Rendimento dos métodos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600200"/>
            <a:ext cx="9258300" cy="3989388"/>
          </a:xfrm>
        </p:spPr>
        <p:txBody>
          <a:bodyPr/>
          <a:lstStyle/>
          <a:p>
            <a:pPr>
              <a:buFont typeface="Times New Roman" panose="02020603050405020304" pitchFamily="18" charset="0"/>
              <a:buChar char="⌂"/>
            </a:pPr>
            <a:r>
              <a:rPr lang="pt-BR" altLang="pt-BR"/>
              <a:t>O isolamento de CMV ou HSV no LAB não confirma o diagnóstico de infecção por estes agentes </a:t>
            </a:r>
          </a:p>
          <a:p>
            <a:pPr>
              <a:buFont typeface="Times New Roman" panose="02020603050405020304" pitchFamily="18" charset="0"/>
              <a:buChar char="⌂"/>
            </a:pPr>
            <a:r>
              <a:rPr lang="pt-BR" altLang="pt-BR"/>
              <a:t>A confirmação depende de:</a:t>
            </a:r>
          </a:p>
          <a:p>
            <a:pPr lvl="1"/>
            <a:r>
              <a:rPr lang="pt-BR" altLang="pt-BR"/>
              <a:t> Demonstração do efeito citopático nas céls. do BAL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pt-BR"/>
              <a:t>ou</a:t>
            </a:r>
          </a:p>
          <a:p>
            <a:pPr lvl="1"/>
            <a:r>
              <a:rPr lang="pt-BR" altLang="pt-BR"/>
              <a:t>Alteração histopatológica de biópsia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sz="4000" i="1"/>
              <a:t>FUNGOS</a:t>
            </a:r>
            <a:br>
              <a:rPr lang="pt-BR" altLang="pt-BR" sz="4000"/>
            </a:br>
            <a:r>
              <a:rPr lang="pt-BR" altLang="pt-BR" sz="4000"/>
              <a:t> Rendimento dos métodos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600200"/>
            <a:ext cx="9258300" cy="4924425"/>
          </a:xfrm>
        </p:spPr>
        <p:txBody>
          <a:bodyPr/>
          <a:lstStyle/>
          <a:p>
            <a:pPr>
              <a:buSzPct val="90000"/>
              <a:buFont typeface="Times New Roman" panose="02020603050405020304" pitchFamily="18" charset="0"/>
              <a:buBlip>
                <a:blip r:embed="rId2"/>
              </a:buBlip>
            </a:pPr>
            <a:endParaRPr lang="pt-BR" altLang="pt-BR" sz="2800"/>
          </a:p>
          <a:p>
            <a:pPr>
              <a:buSzPct val="90000"/>
              <a:buFont typeface="Times New Roman" panose="02020603050405020304" pitchFamily="18" charset="0"/>
              <a:buBlip>
                <a:blip r:embed="rId2"/>
              </a:buBlip>
            </a:pPr>
            <a:r>
              <a:rPr lang="pt-BR" altLang="pt-BR" sz="2800"/>
              <a:t>O isolamento de </a:t>
            </a:r>
            <a:r>
              <a:rPr lang="pt-BR" altLang="pt-BR" sz="2800" i="1"/>
              <a:t>candida e aspegilus</a:t>
            </a:r>
            <a:r>
              <a:rPr lang="pt-BR" altLang="pt-BR" sz="2800"/>
              <a:t> no LBA não confirma infecção por estes agentes. A confirmação depende da invasão tecidual da biópsia</a:t>
            </a:r>
          </a:p>
          <a:p>
            <a:pPr>
              <a:buSzPct val="90000"/>
              <a:buFont typeface="Times New Roman" panose="02020603050405020304" pitchFamily="18" charset="0"/>
              <a:buBlip>
                <a:blip r:embed="rId2"/>
              </a:buBlip>
            </a:pPr>
            <a:r>
              <a:rPr lang="pt-BR" altLang="pt-BR" sz="2800"/>
              <a:t>O rendimento da biópsia transbrônquica é de apenas 18% para aspergilose</a:t>
            </a:r>
          </a:p>
          <a:p>
            <a:pPr algn="r">
              <a:buSzPct val="90000"/>
              <a:buFont typeface="Times New Roman" panose="02020603050405020304" pitchFamily="18" charset="0"/>
              <a:buNone/>
            </a:pPr>
            <a:r>
              <a:rPr lang="pt-BR" altLang="pt-BR" sz="2000" b="1">
                <a:solidFill>
                  <a:srgbClr val="FFFFCC"/>
                </a:solidFill>
              </a:rPr>
              <a:t>Denning DW; N Engl J Med 324:654-662, 1991</a:t>
            </a:r>
          </a:p>
          <a:p>
            <a:pPr algn="r">
              <a:buSzPct val="90000"/>
              <a:buFont typeface="Times New Roman" panose="02020603050405020304" pitchFamily="18" charset="0"/>
              <a:buNone/>
            </a:pPr>
            <a:r>
              <a:rPr lang="pt-BR" altLang="pt-BR" sz="2000" b="1">
                <a:solidFill>
                  <a:srgbClr val="FFFFCC"/>
                </a:solidFill>
              </a:rPr>
              <a:t> </a:t>
            </a:r>
          </a:p>
          <a:p>
            <a:pPr>
              <a:buSzPct val="90000"/>
              <a:buFont typeface="Times New Roman" panose="02020603050405020304" pitchFamily="18" charset="0"/>
              <a:buBlip>
                <a:blip r:embed="rId2"/>
              </a:buBlip>
            </a:pPr>
            <a:r>
              <a:rPr lang="pt-BR" altLang="pt-BR" sz="2800"/>
              <a:t>Para histoplasmose basta a positividade no LBA ou BTB que tem sensibilidade superior ao primeiro </a:t>
            </a:r>
          </a:p>
          <a:p>
            <a:pPr algn="r">
              <a:buSzPct val="90000"/>
              <a:buFont typeface="Times New Roman" panose="02020603050405020304" pitchFamily="18" charset="0"/>
              <a:buNone/>
            </a:pPr>
            <a:r>
              <a:rPr lang="pt-BR" altLang="pt-BR" sz="2000" b="1">
                <a:solidFill>
                  <a:srgbClr val="FFFFCC"/>
                </a:solidFill>
              </a:rPr>
              <a:t>Salzman SH; Chest 93:916-921, 1988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Els NJV;  Clin Chest Med 17:767-785, 1996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sz="4000" i="1"/>
              <a:t>Sarcoma de Kaposi</a:t>
            </a:r>
            <a:br>
              <a:rPr lang="pt-BR" altLang="pt-BR" sz="4000"/>
            </a:br>
            <a:r>
              <a:rPr lang="pt-BR" altLang="pt-BR" sz="4000"/>
              <a:t> Rendimento dos métodos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600200"/>
            <a:ext cx="9258300" cy="4060825"/>
          </a:xfrm>
        </p:spPr>
        <p:txBody>
          <a:bodyPr/>
          <a:lstStyle/>
          <a:p>
            <a:pPr>
              <a:buSzTx/>
            </a:pPr>
            <a:r>
              <a:rPr lang="pt-BR" altLang="pt-BR"/>
              <a:t>O diagnóstico é feito pelo achado típico na mucosa brônquica. </a:t>
            </a:r>
          </a:p>
          <a:p>
            <a:pPr>
              <a:buSzTx/>
            </a:pPr>
            <a:r>
              <a:rPr lang="pt-BR" altLang="pt-BR"/>
              <a:t>A pesquisa de PCR-DNA para HHV8 no LBA apresenta:</a:t>
            </a:r>
          </a:p>
          <a:p>
            <a:pPr lvl="3"/>
            <a:r>
              <a:rPr lang="pt-BR" altLang="pt-BR" sz="2400"/>
              <a:t>Especificidade		98,9%			 	</a:t>
            </a:r>
          </a:p>
          <a:p>
            <a:pPr lvl="3"/>
            <a:r>
              <a:rPr lang="pt-BR" altLang="pt-BR" sz="2400"/>
              <a:t>Sensibilidade		100%</a:t>
            </a:r>
          </a:p>
          <a:p>
            <a:pPr lvl="3"/>
            <a:r>
              <a:rPr lang="pt-BR" altLang="pt-BR" sz="2400"/>
              <a:t>VPN			100%</a:t>
            </a:r>
          </a:p>
          <a:p>
            <a:pPr lvl="3"/>
            <a:r>
              <a:rPr lang="pt-BR" altLang="pt-BR" sz="2400"/>
              <a:t>VPP 			83%</a:t>
            </a:r>
            <a:endParaRPr lang="pt-BR" alt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149475" y="6021388"/>
            <a:ext cx="8137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altLang="pt-BR">
                <a:solidFill>
                  <a:srgbClr val="FFFFCC"/>
                </a:solidFill>
              </a:rPr>
              <a:t>Tamm M - </a:t>
            </a:r>
            <a:r>
              <a:rPr lang="pt-BR" altLang="pt-BR" i="1">
                <a:solidFill>
                  <a:srgbClr val="FFFFCC"/>
                </a:solidFill>
              </a:rPr>
              <a:t>Am J Respir Crit Care Med</a:t>
            </a:r>
            <a:r>
              <a:rPr lang="pt-BR" altLang="pt-BR">
                <a:solidFill>
                  <a:srgbClr val="FFFFCC"/>
                </a:solidFill>
              </a:rPr>
              <a:t> - 01-FEB-1998; 157(2): 458-63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Eisner MD; Chest 110:729-736, 1996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i="1"/>
              <a:t>Linfoma não Hodgkin</a:t>
            </a:r>
            <a:endParaRPr lang="pt-BR" altLang="pt-BR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2060575"/>
            <a:ext cx="9772650" cy="4060825"/>
          </a:xfrm>
        </p:spPr>
        <p:txBody>
          <a:bodyPr/>
          <a:lstStyle/>
          <a:p>
            <a:pPr>
              <a:buSzTx/>
            </a:pPr>
            <a:r>
              <a:rPr lang="pt-BR" altLang="pt-BR"/>
              <a:t>Ocorre em 2 a 5% da pop. infectada, com incidência 60 x maior que pop. não infectada</a:t>
            </a:r>
          </a:p>
          <a:p>
            <a:pPr>
              <a:buSzTx/>
              <a:buFont typeface="Wingdings" panose="05000000000000000000" pitchFamily="2" charset="2"/>
              <a:buNone/>
            </a:pPr>
            <a:endParaRPr lang="pt-BR" altLang="pt-BR"/>
          </a:p>
          <a:p>
            <a:pPr>
              <a:buSzTx/>
            </a:pPr>
            <a:r>
              <a:rPr lang="pt-BR" altLang="pt-BR"/>
              <a:t>Rendimento da biópsia transbrônquica	 é de 58%</a:t>
            </a:r>
          </a:p>
          <a:p>
            <a:pPr lvl="1">
              <a:buFont typeface="Wingdings" panose="05000000000000000000" pitchFamily="2" charset="2"/>
              <a:buNone/>
            </a:pPr>
            <a:endParaRPr lang="pt-BR" alt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Suffredini AF; Ann Intern Med 107:7-13, 1987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i="1"/>
              <a:t>Pneumonia intersticial</a:t>
            </a:r>
            <a:endParaRPr lang="pt-BR" altLang="pt-B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2060575"/>
            <a:ext cx="9772650" cy="4060825"/>
          </a:xfrm>
        </p:spPr>
        <p:txBody>
          <a:bodyPr/>
          <a:lstStyle/>
          <a:p>
            <a:pPr>
              <a:buSzTx/>
              <a:buFont typeface="Wingdings" panose="05000000000000000000" pitchFamily="2" charset="2"/>
              <a:buNone/>
            </a:pPr>
            <a:r>
              <a:rPr lang="pt-BR" altLang="pt-BR"/>
              <a:t>Pneumonia intersticial linfocítica e não específica</a:t>
            </a:r>
          </a:p>
          <a:p>
            <a:pPr algn="ctr">
              <a:buSzTx/>
              <a:buFont typeface="Wingdings" panose="05000000000000000000" pitchFamily="2" charset="2"/>
              <a:buNone/>
            </a:pPr>
            <a:r>
              <a:rPr lang="pt-BR" altLang="pt-BR"/>
              <a:t>NIP e LIP</a:t>
            </a:r>
          </a:p>
          <a:p>
            <a:pPr>
              <a:buSzTx/>
            </a:pPr>
            <a:r>
              <a:rPr lang="pt-BR" altLang="pt-BR"/>
              <a:t>LBA sem valor</a:t>
            </a:r>
          </a:p>
          <a:p>
            <a:pPr>
              <a:buSzTx/>
            </a:pPr>
            <a:r>
              <a:rPr lang="pt-BR" altLang="pt-BR"/>
              <a:t>BTT é inespecífica</a:t>
            </a:r>
          </a:p>
          <a:p>
            <a:pPr>
              <a:buSzTx/>
            </a:pPr>
            <a:r>
              <a:rPr lang="pt-BR" altLang="pt-BR"/>
              <a:t>Biópsia torácica aberta é diagnóstica porém pouco realizada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Zompi S, Delfau-Larue MH; Arch Intern Med 161: 2001; 124.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i="1"/>
              <a:t>Pneumonia intersticial</a:t>
            </a:r>
          </a:p>
        </p:txBody>
      </p:sp>
      <p:sp>
        <p:nvSpPr>
          <p:cNvPr id="6964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514350" y="2060575"/>
            <a:ext cx="9772650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CC66"/>
              </a:buClr>
              <a:buSzPct val="120000"/>
              <a:buFont typeface="Wingdings" panose="05000000000000000000" pitchFamily="2" charset="2"/>
              <a:buChar char="§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Font typeface="Wingdings" panose="05000000000000000000" pitchFamily="2" charset="2"/>
              <a:buChar char="Ø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Font typeface="Wingdings" panose="05000000000000000000" pitchFamily="2" charset="2"/>
              <a:buChar char="ü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Arial" panose="020B0604020202020204" pitchFamily="34" charset="0"/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Arial" panose="020B0604020202020204" pitchFamily="34" charset="0"/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Arial" panose="020B0604020202020204" pitchFamily="34" charset="0"/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Arial" panose="020B0604020202020204" pitchFamily="34" charset="0"/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Arial" panose="020B0604020202020204" pitchFamily="34" charset="0"/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buSzTx/>
              <a:buFont typeface="Wingdings" panose="05000000000000000000" pitchFamily="2" charset="2"/>
              <a:buNone/>
            </a:pPr>
            <a:r>
              <a:rPr lang="pt-BR" altLang="pt-BR"/>
              <a:t>	A positividade de PCR-DNA no LBA para linfócitos CD8 é sugestiva de LIP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Gold, Jeffrey A. MD; Chest. 121(5):1472-1477, May 2002.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HIV assintomático com infiltrado pulmonar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b="1">
                <a:cs typeface="Arial" panose="020B0604020202020204" pitchFamily="34" charset="0"/>
              </a:rPr>
              <a:t>	</a:t>
            </a:r>
            <a:r>
              <a:rPr lang="pt-BR" altLang="pt-BR" sz="2800" b="1">
                <a:cs typeface="Arial" panose="020B0604020202020204" pitchFamily="34" charset="0"/>
              </a:rPr>
              <a:t>Significado de achados radiológicos anormais em pacientes infectados pelo HIV-I sem sintomatologia respiratória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800" b="1">
                <a:cs typeface="Arial" panose="020B0604020202020204" pitchFamily="34" charset="0"/>
              </a:rPr>
              <a:t>44 pacientes: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800" b="1">
                <a:cs typeface="Arial" panose="020B0604020202020204" pitchFamily="34" charset="0"/>
              </a:rPr>
              <a:t>(6% com cont. de CD4 &lt; 200)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800" b="1">
                <a:cs typeface="Arial" panose="020B0604020202020204" pitchFamily="34" charset="0"/>
              </a:rPr>
              <a:t>(57% recebendo profilaxia para </a:t>
            </a:r>
            <a:r>
              <a:rPr lang="pt-BR" altLang="pt-BR" sz="2800" b="1" i="1">
                <a:cs typeface="Arial" panose="020B0604020202020204" pitchFamily="34" charset="0"/>
              </a:rPr>
              <a:t>p. caninii)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b="1" i="1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Cazzadori, Angelo MD; Chest. 107(1):101-106, January 1995.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Biópsia transbrônquica em pacientes imunodeprimidos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9088" y="1773238"/>
            <a:ext cx="9432925" cy="103663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2800" b="1"/>
              <a:t>84 exames de BF com BAL e TBB em 79 pac. com HIV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sz="2800" b="1"/>
              <a:t>BF estabeleceu etiologia em 67 casos (79,7%)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800"/>
          </a:p>
          <a:p>
            <a:pPr>
              <a:buFont typeface="Wingdings" panose="05000000000000000000" pitchFamily="2" charset="2"/>
              <a:buNone/>
            </a:pPr>
            <a:endParaRPr lang="pt-BR" altLang="pt-BR" sz="2800"/>
          </a:p>
        </p:txBody>
      </p:sp>
      <p:graphicFrame>
        <p:nvGraphicFramePr>
          <p:cNvPr id="89092" name="Group 4"/>
          <p:cNvGraphicFramePr>
            <a:graphicFrameLocks noGrp="1"/>
          </p:cNvGraphicFramePr>
          <p:nvPr>
            <p:ph sz="half" idx="2"/>
          </p:nvPr>
        </p:nvGraphicFramePr>
        <p:xfrm>
          <a:off x="679450" y="3141663"/>
          <a:ext cx="7343775" cy="155448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1170800181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3876536152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504409002"/>
                    </a:ext>
                  </a:extLst>
                </a:gridCol>
              </a:tblGrid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Método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rendimento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96976"/>
                  </a:ext>
                </a:extLst>
              </a:tr>
              <a:tr h="504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BTT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612513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255749"/>
                  </a:ext>
                </a:extLst>
              </a:tr>
            </a:tbl>
          </a:graphicData>
        </a:graphic>
      </p:graphicFrame>
      <p:sp>
        <p:nvSpPr>
          <p:cNvPr id="89109" name="Rectangle 21"/>
          <p:cNvSpPr>
            <a:spLocks noChangeArrowheads="1"/>
          </p:cNvSpPr>
          <p:nvPr/>
        </p:nvSpPr>
        <p:spPr bwMode="auto">
          <a:xfrm>
            <a:off x="463550" y="5084763"/>
            <a:ext cx="943292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CC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Font typeface="Wingdings" panose="05000000000000000000" pitchFamily="2" charset="2"/>
              <a:buChar char="Ø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Font typeface="Wingdings" panose="05000000000000000000" pitchFamily="2" charset="2"/>
              <a:buChar char="ü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pt-BR" altLang="pt-BR" b="1"/>
              <a:t>	Lavado contribui para aumentar o rendimento em apenas 2 casos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</p:txBody>
      </p:sp>
      <p:sp>
        <p:nvSpPr>
          <p:cNvPr id="89110" name="AutoShape 22"/>
          <p:cNvSpPr>
            <a:spLocks/>
          </p:cNvSpPr>
          <p:nvPr/>
        </p:nvSpPr>
        <p:spPr bwMode="auto">
          <a:xfrm>
            <a:off x="8312150" y="3716338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9111" name="Text Box 23"/>
          <p:cNvSpPr txBox="1">
            <a:spLocks noChangeArrowheads="1"/>
          </p:cNvSpPr>
          <p:nvPr/>
        </p:nvSpPr>
        <p:spPr bwMode="auto">
          <a:xfrm>
            <a:off x="8672513" y="400526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>
                <a:solidFill>
                  <a:srgbClr val="FFCC66"/>
                </a:solidFill>
              </a:rPr>
              <a:t>P&lt;0,003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Gold, Jeffrey A. MD; Chest. 121(5):1472-1477, May 2002.</a:t>
            </a:r>
          </a:p>
        </p:txBody>
      </p:sp>
      <p:sp>
        <p:nvSpPr>
          <p:cNvPr id="29813" name="Rectangle 1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HIV assintomático com infiltrado pulmonar</a:t>
            </a:r>
          </a:p>
        </p:txBody>
      </p:sp>
      <p:graphicFrame>
        <p:nvGraphicFramePr>
          <p:cNvPr id="29812" name="Object 116"/>
          <p:cNvGraphicFramePr>
            <a:graphicFrameLocks noChangeAspect="1"/>
          </p:cNvGraphicFramePr>
          <p:nvPr>
            <p:ph idx="1"/>
          </p:nvPr>
        </p:nvGraphicFramePr>
        <p:xfrm>
          <a:off x="1039813" y="1509713"/>
          <a:ext cx="7632700" cy="508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5" name="Gráfico" r:id="rId4" imgW="6858000" imgH="4572000" progId="MSGraph.Chart.8">
                  <p:embed followColorScheme="full"/>
                </p:oleObj>
              </mc:Choice>
              <mc:Fallback>
                <p:oleObj name="Gráfico" r:id="rId4" imgW="6858000" imgH="4572000" progId="MSGraph.Chart.8">
                  <p:embed followColorScheme="full"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1509713"/>
                        <a:ext cx="7632700" cy="508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Gold, Jeffrey A. MD; Chest. 121(5):1472-1477, May 2002.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HIV assintomático com infiltrado pulmonar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44 pacientes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Broncoscopia foi realizada em 25 pacientes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BTB em 16 pacientes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Punção aspirativa em 6 pacientes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Gold, Jeffrey A. MD; Chest. 121(5):1472-1477, May 2002.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HIV assintomático com infiltrado pulmonar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44 pacientes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Broncoscopia foi realizada em 25 pacientes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BTB em 16 pacientes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4783138" y="3716338"/>
            <a:ext cx="1512887" cy="288925"/>
          </a:xfrm>
          <a:prstGeom prst="rightArrow">
            <a:avLst>
              <a:gd name="adj1" fmla="val 50000"/>
              <a:gd name="adj2" fmla="val 130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6872288" y="3500438"/>
            <a:ext cx="2232025" cy="650875"/>
          </a:xfrm>
          <a:prstGeom prst="rect">
            <a:avLst/>
          </a:prstGeom>
          <a:solidFill>
            <a:srgbClr val="FFFFCC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DEFINIU  7 DIAGNÓSTICOS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Gold, Jeffrey A. MD; Chest. 121(5):1472-1477, May 2002.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HIV assintomático com infiltrado pulmonar</a:t>
            </a:r>
          </a:p>
        </p:txBody>
      </p:sp>
      <p:graphicFrame>
        <p:nvGraphicFramePr>
          <p:cNvPr id="32780" name="Object 12"/>
          <p:cNvGraphicFramePr>
            <a:graphicFrameLocks noChangeAspect="1"/>
          </p:cNvGraphicFramePr>
          <p:nvPr>
            <p:ph idx="1"/>
          </p:nvPr>
        </p:nvGraphicFramePr>
        <p:xfrm>
          <a:off x="1398588" y="1633538"/>
          <a:ext cx="7561262" cy="450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Gráfico" r:id="rId3" imgW="3457575" imgH="2057400" progId="Excel.Chart.8">
                  <p:embed/>
                </p:oleObj>
              </mc:Choice>
              <mc:Fallback>
                <p:oleObj name="Gráfico" r:id="rId3" imgW="3457575" imgH="2057400" progId="Excel.Char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1633538"/>
                        <a:ext cx="7561262" cy="45005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CC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Mehta, Atul C. MD; CHEST. 125(2):712-722, February 2004.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Broncoscopia em imunocomprometidos com infiltrado pulmonar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4988" y="1628775"/>
            <a:ext cx="9217025" cy="79216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2800"/>
              <a:t>104 pacientes submetidos a BF 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800"/>
          </a:p>
          <a:p>
            <a:pPr>
              <a:buFont typeface="Wingdings" panose="05000000000000000000" pitchFamily="2" charset="2"/>
              <a:buNone/>
            </a:pPr>
            <a:endParaRPr lang="pt-BR" altLang="pt-BR" sz="2800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966788" y="3933825"/>
            <a:ext cx="17287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750888" y="2492375"/>
            <a:ext cx="3600450" cy="868363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pt-BR" altLang="pt-BR" sz="2400">
                <a:solidFill>
                  <a:srgbClr val="000076"/>
                </a:solidFill>
              </a:rPr>
              <a:t>59 submetidos a BAL 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pt-BR" altLang="pt-BR" sz="2400">
                <a:solidFill>
                  <a:srgbClr val="000076"/>
                </a:solidFill>
              </a:rPr>
              <a:t>(lavado broncoalveolar)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5430838" y="2565400"/>
            <a:ext cx="4032250" cy="83185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400">
                <a:solidFill>
                  <a:srgbClr val="000076"/>
                </a:solidFill>
              </a:rPr>
              <a:t>45 submetidos a BAL e TBB (biópsia transbrônquica)</a:t>
            </a:r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>
            <a:off x="4927600" y="2133600"/>
            <a:ext cx="0" cy="790575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4422775" y="2924175"/>
            <a:ext cx="936625" cy="0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aphicFrame>
        <p:nvGraphicFramePr>
          <p:cNvPr id="77833" name="Group 9"/>
          <p:cNvGraphicFramePr>
            <a:graphicFrameLocks noGrp="1"/>
          </p:cNvGraphicFramePr>
          <p:nvPr>
            <p:ph sz="half" idx="2"/>
          </p:nvPr>
        </p:nvGraphicFramePr>
        <p:xfrm>
          <a:off x="750888" y="4076700"/>
          <a:ext cx="9001125" cy="681038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2452766443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573635222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411592054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3811982038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60460258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3204523279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659036843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909159444"/>
                    </a:ext>
                  </a:extLst>
                </a:gridCol>
              </a:tblGrid>
              <a:tr h="681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13,6%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p=0,0036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9602152"/>
                  </a:ext>
                </a:extLst>
              </a:tr>
            </a:tbl>
          </a:graphicData>
        </a:graphic>
      </p:graphicFrame>
      <p:sp>
        <p:nvSpPr>
          <p:cNvPr id="77846" name="Text Box 22"/>
          <p:cNvSpPr txBox="1">
            <a:spLocks noChangeArrowheads="1"/>
          </p:cNvSpPr>
          <p:nvPr/>
        </p:nvSpPr>
        <p:spPr bwMode="auto">
          <a:xfrm>
            <a:off x="3198813" y="3644900"/>
            <a:ext cx="2232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000" b="1">
                <a:solidFill>
                  <a:schemeClr val="accent1"/>
                </a:solidFill>
              </a:rPr>
              <a:t>complicações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Mehta, Atul C. MD; CHEST. 125(2):712-722, February 2004.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600"/>
              <a:t>Complicações da BF em imunodeprimidos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22 complicações em 104 procedimentos</a:t>
            </a:r>
          </a:p>
          <a:p>
            <a:r>
              <a:rPr lang="pt-BR" altLang="pt-BR"/>
              <a:t>13,5% de sangramentos (&lt; que 100ml)</a:t>
            </a:r>
          </a:p>
          <a:p>
            <a:r>
              <a:rPr lang="pt-BR" altLang="pt-BR"/>
              <a:t>9,6% de hipoxemia (2 necessitaram suporte ventilatório)</a:t>
            </a:r>
          </a:p>
          <a:p>
            <a:r>
              <a:rPr lang="pt-BR" altLang="pt-BR"/>
              <a:t>4% de pneumotórax (sem necessidade de drenagem)</a:t>
            </a:r>
          </a:p>
          <a:p>
            <a:r>
              <a:rPr lang="pt-BR" altLang="pt-BR"/>
              <a:t>Nenhum óbito</a:t>
            </a:r>
          </a:p>
          <a:p>
            <a:endParaRPr lang="pt-BR" alt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Cazzadori, Angelo MD; Chest. 107(1):101-106, January 1995.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Biópsia transbrônquica em pacientes imunodeprimidos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844675"/>
            <a:ext cx="9432925" cy="40322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2800" b="1"/>
              <a:t>Complicações: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800" b="1"/>
          </a:p>
          <a:p>
            <a:r>
              <a:rPr lang="pt-BR" altLang="pt-BR" sz="2800"/>
              <a:t>3 casos de pneumotórax com necessidade de drenagem tubular (2,5%)</a:t>
            </a:r>
          </a:p>
          <a:p>
            <a:r>
              <a:rPr lang="pt-BR" altLang="pt-BR" sz="2800"/>
              <a:t>1 caso de sangramento de mais de 100 ml, controlado durante o procedimento</a:t>
            </a:r>
          </a:p>
          <a:p>
            <a:r>
              <a:rPr lang="pt-BR" altLang="pt-BR" sz="2800"/>
              <a:t>Nenhum caso de hipoxemia grave com necessidade de suporte ventilatório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8672513" y="400526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>
                <a:solidFill>
                  <a:srgbClr val="FFCC66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Conclusões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/>
              <a:t>A população portadora de SIDA apresenta menor incidência de PPC que anteriormente</a:t>
            </a:r>
          </a:p>
          <a:p>
            <a:r>
              <a:rPr lang="pt-BR" altLang="pt-BR"/>
              <a:t>Não surgiram novos métodos para substituir os métodos broncoscópicos.</a:t>
            </a:r>
          </a:p>
          <a:p>
            <a:r>
              <a:rPr lang="pt-BR" altLang="pt-BR"/>
              <a:t>A BTB aumenta o rendimento diagnóstico em quase todas as possibilidades sem risco significativo para esta população (imunodeprimidos)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Suhail Raoof MD; Clinics in Chest Medicine, Vol. 20 • N1 • March 1999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sz="4000" i="1"/>
              <a:t>Pneumocystis carinii</a:t>
            </a:r>
            <a:r>
              <a:rPr lang="pt-BR" altLang="pt-BR" sz="4000"/>
              <a:t> </a:t>
            </a:r>
            <a:br>
              <a:rPr lang="pt-BR" altLang="pt-BR" sz="4000"/>
            </a:br>
            <a:r>
              <a:rPr lang="pt-BR" altLang="pt-BR" sz="4000"/>
              <a:t>Rendimento dos métodos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2800" b="1"/>
              <a:t>  15 estudos</a:t>
            </a:r>
          </a:p>
        </p:txBody>
      </p:sp>
      <p:graphicFrame>
        <p:nvGraphicFramePr>
          <p:cNvPr id="60441" name="Group 25"/>
          <p:cNvGraphicFramePr>
            <a:graphicFrameLocks noGrp="1"/>
          </p:cNvGraphicFramePr>
          <p:nvPr>
            <p:ph sz="half" idx="2"/>
          </p:nvPr>
        </p:nvGraphicFramePr>
        <p:xfrm>
          <a:off x="679450" y="2781300"/>
          <a:ext cx="9001125" cy="1727200"/>
        </p:xfrm>
        <a:graphic>
          <a:graphicData uri="http://schemas.openxmlformats.org/drawingml/2006/table">
            <a:tbl>
              <a:tblPr/>
              <a:tblGrid>
                <a:gridCol w="3000375">
                  <a:extLst>
                    <a:ext uri="{9D8B030D-6E8A-4147-A177-3AD203B41FA5}">
                      <a16:colId xmlns:a16="http://schemas.microsoft.com/office/drawing/2014/main" val="1244757589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2237109332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2243778460"/>
                    </a:ext>
                  </a:extLst>
                </a:gridCol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LBA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7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BTB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7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LBA E BTB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129191"/>
                  </a:ext>
                </a:extLst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62 a 100%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7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60 a 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7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91 a 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3435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Simon Taggart MD; CHEST,Volume 122 • Number 3 • September 2002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62000" indent="-762000"/>
            <a:r>
              <a:rPr lang="pt-BR" altLang="pt-BR" sz="4000"/>
              <a:t>Redução do número de exames após introdução da terapia anti-retrovirus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600200"/>
            <a:ext cx="9309100" cy="1900238"/>
          </a:xfrm>
        </p:spPr>
        <p:txBody>
          <a:bodyPr/>
          <a:lstStyle/>
          <a:p>
            <a:pPr marL="609600" indent="-609600" algn="ctr">
              <a:buFont typeface="Wingdings" panose="05000000000000000000" pitchFamily="2" charset="2"/>
              <a:buNone/>
            </a:pPr>
            <a:r>
              <a:rPr lang="pt-BR" altLang="pt-BR" sz="2800"/>
              <a:t>2139 pacientes da era pré HAART </a:t>
            </a:r>
          </a:p>
          <a:p>
            <a:pPr marL="609600" indent="-609600" algn="ctr">
              <a:buFont typeface="Wingdings" panose="05000000000000000000" pitchFamily="2" charset="2"/>
              <a:buNone/>
            </a:pPr>
            <a:r>
              <a:rPr lang="pt-BR" altLang="pt-BR" sz="2800"/>
              <a:t>X</a:t>
            </a:r>
          </a:p>
          <a:p>
            <a:pPr marL="609600" indent="-609600" algn="ctr">
              <a:buFont typeface="Wingdings" panose="05000000000000000000" pitchFamily="2" charset="2"/>
              <a:buNone/>
            </a:pPr>
            <a:r>
              <a:rPr lang="pt-BR" altLang="pt-BR" sz="2800"/>
              <a:t>936 pacientes da era pós HAART</a:t>
            </a:r>
          </a:p>
          <a:p>
            <a:pPr marL="609600" indent="-609600" algn="ctr">
              <a:buFont typeface="Wingdings" panose="05000000000000000000" pitchFamily="2" charset="2"/>
              <a:buNone/>
            </a:pPr>
            <a:endParaRPr lang="pt-BR" altLang="pt-BR" sz="2800"/>
          </a:p>
          <a:p>
            <a:pPr marL="609600" indent="-609600" algn="ctr">
              <a:buFont typeface="Wingdings" panose="05000000000000000000" pitchFamily="2" charset="2"/>
              <a:buNone/>
            </a:pPr>
            <a:endParaRPr lang="pt-BR" altLang="pt-BR" sz="2800"/>
          </a:p>
        </p:txBody>
      </p:sp>
      <p:graphicFrame>
        <p:nvGraphicFramePr>
          <p:cNvPr id="48154" name="Group 26"/>
          <p:cNvGraphicFramePr>
            <a:graphicFrameLocks noGrp="1"/>
          </p:cNvGraphicFramePr>
          <p:nvPr>
            <p:ph sz="half" idx="2"/>
          </p:nvPr>
        </p:nvGraphicFramePr>
        <p:xfrm>
          <a:off x="750888" y="3644900"/>
          <a:ext cx="7272337" cy="1833564"/>
        </p:xfrm>
        <a:graphic>
          <a:graphicData uri="http://schemas.openxmlformats.org/drawingml/2006/table">
            <a:tbl>
              <a:tblPr/>
              <a:tblGrid>
                <a:gridCol w="2424112">
                  <a:extLst>
                    <a:ext uri="{9D8B030D-6E8A-4147-A177-3AD203B41FA5}">
                      <a16:colId xmlns:a16="http://schemas.microsoft.com/office/drawing/2014/main" val="2212461672"/>
                    </a:ext>
                  </a:extLst>
                </a:gridCol>
                <a:gridCol w="2424113">
                  <a:extLst>
                    <a:ext uri="{9D8B030D-6E8A-4147-A177-3AD203B41FA5}">
                      <a16:colId xmlns:a16="http://schemas.microsoft.com/office/drawing/2014/main" val="1388692502"/>
                    </a:ext>
                  </a:extLst>
                </a:gridCol>
                <a:gridCol w="2424112">
                  <a:extLst>
                    <a:ext uri="{9D8B030D-6E8A-4147-A177-3AD203B41FA5}">
                      <a16:colId xmlns:a16="http://schemas.microsoft.com/office/drawing/2014/main" val="172475514"/>
                    </a:ext>
                  </a:extLst>
                </a:gridCol>
              </a:tblGrid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EXAMES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168795"/>
                  </a:ext>
                </a:extLst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Pré (2139)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733409"/>
                  </a:ext>
                </a:extLst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Pós (936)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63452"/>
                  </a:ext>
                </a:extLst>
              </a:tr>
            </a:tbl>
          </a:graphicData>
        </a:graphic>
      </p:graphicFrame>
      <p:sp>
        <p:nvSpPr>
          <p:cNvPr id="48155" name="AutoShape 27"/>
          <p:cNvSpPr>
            <a:spLocks/>
          </p:cNvSpPr>
          <p:nvPr/>
        </p:nvSpPr>
        <p:spPr bwMode="auto">
          <a:xfrm>
            <a:off x="8239125" y="45085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8599488" y="479742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>
                <a:solidFill>
                  <a:srgbClr val="FFCC66"/>
                </a:solidFill>
              </a:rPr>
              <a:t>P&lt;0,001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Wolff, Armand J. MD; Chest. 120(6):1888-1893, December 2001</a:t>
            </a:r>
          </a:p>
        </p:txBody>
      </p:sp>
      <p:pic>
        <p:nvPicPr>
          <p:cNvPr id="23554" name="Picture 2" descr="Graph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713" y="1697038"/>
            <a:ext cx="7704137" cy="4398962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Perfil dos pacientes antes e após terapia anti-retroviral de alta atividade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Wolff, Armand J. MD; Chest. 120(6):1888-1893, December 2001</a:t>
            </a:r>
          </a:p>
        </p:txBody>
      </p:sp>
      <p:pic>
        <p:nvPicPr>
          <p:cNvPr id="24578" name="Picture 2" descr="Graph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905000"/>
            <a:ext cx="8297863" cy="3429000"/>
          </a:xfrm>
          <a:prstGeom prst="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229225" y="1371600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>
                <a:solidFill>
                  <a:schemeClr val="bg1"/>
                </a:solidFill>
                <a:latin typeface="Times New Roman" panose="02020603050405020304" pitchFamily="18" charset="0"/>
              </a:rPr>
              <a:t>36%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51435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5143500" y="1828800"/>
            <a:ext cx="428625" cy="99060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6943725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V="1">
            <a:off x="6943725" y="1828800"/>
            <a:ext cx="428625" cy="99060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115175" y="1371600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400">
                <a:solidFill>
                  <a:schemeClr val="bg1"/>
                </a:solidFill>
                <a:latin typeface="Times New Roman" panose="02020603050405020304" pitchFamily="18" charset="0"/>
              </a:rPr>
              <a:t>17%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800225" y="281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Incidência de PPC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Levine SV; Am Rev Respir Dis 144:760-764, 1991 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10039350" cy="1143000"/>
          </a:xfrm>
        </p:spPr>
        <p:txBody>
          <a:bodyPr/>
          <a:lstStyle/>
          <a:p>
            <a:pPr algn="r"/>
            <a:r>
              <a:rPr lang="pt-BR" altLang="pt-BR" sz="4000" i="1"/>
              <a:t>Pneumocystis carinii</a:t>
            </a:r>
            <a:r>
              <a:rPr lang="pt-BR" altLang="pt-BR" sz="4000"/>
              <a:t> </a:t>
            </a:r>
            <a:br>
              <a:rPr lang="pt-BR" altLang="pt-BR" sz="4000"/>
            </a:br>
            <a:r>
              <a:rPr lang="pt-BR" altLang="pt-BR" sz="3200"/>
              <a:t>Efeito da profilaxia sobre o rendimento dos métodos</a:t>
            </a:r>
            <a:r>
              <a:rPr lang="pt-BR" altLang="pt-BR" sz="4000"/>
              <a:t> </a:t>
            </a: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>
            <p:ph idx="1"/>
          </p:nvPr>
        </p:nvGraphicFramePr>
        <p:xfrm>
          <a:off x="1327150" y="1636713"/>
          <a:ext cx="7272338" cy="468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8" name="Gráfico" r:id="rId3" imgW="5267325" imgH="3390900" progId="Excel.Chart.8">
                  <p:embed/>
                </p:oleObj>
              </mc:Choice>
              <mc:Fallback>
                <p:oleObj name="Gráfico" r:id="rId3" imgW="5267325" imgH="339090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636713"/>
                        <a:ext cx="7272338" cy="468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543050" y="5949950"/>
            <a:ext cx="1871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P&lt; 0,05</a:t>
            </a:r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 flipV="1">
            <a:off x="2335213" y="5661025"/>
            <a:ext cx="8636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Nieminen, E Clinical Microbiology &amp; Infection Supplement Vol.10 Suppl.t 3, p 403–404, 2004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sz="4000" i="1"/>
              <a:t>Pneumocystis carinii</a:t>
            </a:r>
            <a:r>
              <a:rPr lang="pt-BR" altLang="pt-BR" sz="4000"/>
              <a:t> </a:t>
            </a:r>
            <a:br>
              <a:rPr lang="pt-BR" altLang="pt-BR" sz="4000"/>
            </a:br>
            <a:r>
              <a:rPr lang="pt-BR" altLang="pt-BR" sz="4000"/>
              <a:t>PCR-DNA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600200"/>
            <a:ext cx="9237663" cy="24765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2000"/>
              <a:t>	</a:t>
            </a:r>
            <a:r>
              <a:rPr lang="pt-BR" altLang="pt-BR" sz="2800"/>
              <a:t>Estudo retrospectivo de 480 amostras de BAL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800"/>
              <a:t>	“congeladas” de pacientes imunodeprimidos com diagnóstico de PPC que analisou a correlação da positividade do PCR-DNA com imunofluorescência(IF) e coloração com prata (MSS).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800"/>
          </a:p>
          <a:p>
            <a:pPr>
              <a:buFont typeface="Wingdings" panose="05000000000000000000" pitchFamily="2" charset="2"/>
              <a:buNone/>
            </a:pPr>
            <a:endParaRPr lang="pt-BR" altLang="pt-BR" sz="2400"/>
          </a:p>
        </p:txBody>
      </p:sp>
      <p:graphicFrame>
        <p:nvGraphicFramePr>
          <p:cNvPr id="74790" name="Group 38"/>
          <p:cNvGraphicFramePr>
            <a:graphicFrameLocks noGrp="1"/>
          </p:cNvGraphicFramePr>
          <p:nvPr>
            <p:ph sz="half" idx="2"/>
          </p:nvPr>
        </p:nvGraphicFramePr>
        <p:xfrm>
          <a:off x="966788" y="4005263"/>
          <a:ext cx="3908425" cy="1075373"/>
        </p:xfrm>
        <a:graphic>
          <a:graphicData uri="http://schemas.openxmlformats.org/drawingml/2006/table">
            <a:tbl>
              <a:tblPr/>
              <a:tblGrid>
                <a:gridCol w="1954212">
                  <a:extLst>
                    <a:ext uri="{9D8B030D-6E8A-4147-A177-3AD203B41FA5}">
                      <a16:colId xmlns:a16="http://schemas.microsoft.com/office/drawing/2014/main" val="1665222948"/>
                    </a:ext>
                  </a:extLst>
                </a:gridCol>
                <a:gridCol w="1954213">
                  <a:extLst>
                    <a:ext uri="{9D8B030D-6E8A-4147-A177-3AD203B41FA5}">
                      <a16:colId xmlns:a16="http://schemas.microsoft.com/office/drawing/2014/main" val="147551955"/>
                    </a:ext>
                  </a:extLst>
                </a:gridCol>
              </a:tblGrid>
              <a:tr h="557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2734954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defRPr sz="28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CC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3300"/>
                        </a:buClr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Font typeface="Arial" panose="020B0604020202020204" pitchFamily="34" charset="0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66"/>
                        </a:buClr>
                        <a:buSzPct val="12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855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altLang="pt-BR"/>
              <a:t>Luce JM; Am Rev Respir Dis 138:1076-1077, 1988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altLang="pt-BR" sz="4000" i="1"/>
              <a:t>Pneumocystis carinii</a:t>
            </a:r>
            <a:r>
              <a:rPr lang="pt-BR" altLang="pt-BR" sz="4000"/>
              <a:t> </a:t>
            </a:r>
            <a:br>
              <a:rPr lang="pt-BR" altLang="pt-BR" sz="4000"/>
            </a:br>
            <a:r>
              <a:rPr lang="pt-BR" altLang="pt-BR" sz="4000"/>
              <a:t>Tratamento empírico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3550" y="1628775"/>
            <a:ext cx="8516938" cy="2189163"/>
          </a:xfrm>
        </p:spPr>
        <p:txBody>
          <a:bodyPr/>
          <a:lstStyle/>
          <a:p>
            <a:r>
              <a:rPr lang="pt-BR" altLang="pt-BR" sz="2800"/>
              <a:t>43% dos pacientes que preenchiam os critérios estabelecidos pelo CDC para diagnóstico presuntivo de PCP apresentavam outro diagnóstico.</a:t>
            </a:r>
          </a:p>
        </p:txBody>
      </p:sp>
      <p:pic>
        <p:nvPicPr>
          <p:cNvPr id="53253" name="Picture 5" descr="n006301a">
            <a:hlinkClick r:id="rId2"/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9763" y="3500438"/>
            <a:ext cx="2536825" cy="2232025"/>
          </a:xfrm>
          <a:ln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3256" name="Picture 8" descr="n006301b">
            <a:hlinkClick r:id="rId4"/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7513" y="3789363"/>
            <a:ext cx="2757487" cy="1930400"/>
          </a:xfrm>
          <a:ln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534988" y="6021388"/>
            <a:ext cx="259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i="1">
                <a:solidFill>
                  <a:srgbClr val="FFCC66"/>
                </a:solidFill>
              </a:rPr>
              <a:t>Strongyloides</a:t>
            </a:r>
            <a:r>
              <a:rPr lang="pt-BR" altLang="pt-BR">
                <a:solidFill>
                  <a:srgbClr val="FFCC66"/>
                </a:solidFill>
              </a:rPr>
              <a:t> </a:t>
            </a: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1903413" y="5734050"/>
            <a:ext cx="1152525" cy="358775"/>
          </a:xfrm>
          <a:prstGeom prst="line">
            <a:avLst/>
          </a:prstGeom>
          <a:noFill/>
          <a:ln w="9525">
            <a:solidFill>
              <a:srgbClr val="FFFF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1031</Words>
  <Application>Microsoft Office PowerPoint</Application>
  <PresentationFormat>Slides de 35 mm</PresentationFormat>
  <Paragraphs>178</Paragraphs>
  <Slides>27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27</vt:i4>
      </vt:variant>
    </vt:vector>
  </HeadingPairs>
  <TitlesOfParts>
    <vt:vector size="33" baseType="lpstr">
      <vt:lpstr>Arial</vt:lpstr>
      <vt:lpstr>Wingdings</vt:lpstr>
      <vt:lpstr>Times New Roman</vt:lpstr>
      <vt:lpstr>Design padrão</vt:lpstr>
      <vt:lpstr>Gráfico do Microsoft Excel</vt:lpstr>
      <vt:lpstr>Gráfico do Microsoft Graph</vt:lpstr>
      <vt:lpstr>Apresentação do PowerPoint</vt:lpstr>
      <vt:lpstr>Biópsia transbrônquica em pacientes imunodeprimidos</vt:lpstr>
      <vt:lpstr>Pneumocystis carinii  Rendimento dos métodos</vt:lpstr>
      <vt:lpstr>Redução do número de exames após introdução da terapia anti-retrovirus</vt:lpstr>
      <vt:lpstr>Perfil dos pacientes antes e após terapia anti-retroviral de alta atividade</vt:lpstr>
      <vt:lpstr>Incidência de PPC </vt:lpstr>
      <vt:lpstr>Pneumocystis carinii  Efeito da profilaxia sobre o rendimento dos métodos </vt:lpstr>
      <vt:lpstr>Pneumocystis carinii  PCR-DNA</vt:lpstr>
      <vt:lpstr>Pneumocystis carinii  Tratamento empírico</vt:lpstr>
      <vt:lpstr>Tuberculose  Rendimento dos métodos</vt:lpstr>
      <vt:lpstr>Tuberculose  PCR-DNA</vt:lpstr>
      <vt:lpstr>Mycobacterium-avium complex (MAC)  Rendimento dos métodos </vt:lpstr>
      <vt:lpstr>VIRUS  Rendimento dos métodos</vt:lpstr>
      <vt:lpstr>FUNGOS  Rendimento dos métodos</vt:lpstr>
      <vt:lpstr>Sarcoma de Kaposi  Rendimento dos métodos</vt:lpstr>
      <vt:lpstr>Linfoma não Hodgkin</vt:lpstr>
      <vt:lpstr>Pneumonia intersticial</vt:lpstr>
      <vt:lpstr>Pneumonia intersticial</vt:lpstr>
      <vt:lpstr>HIV assintomático com infiltrado pulmonar</vt:lpstr>
      <vt:lpstr>HIV assintomático com infiltrado pulmonar</vt:lpstr>
      <vt:lpstr>HIV assintomático com infiltrado pulmonar</vt:lpstr>
      <vt:lpstr>HIV assintomático com infiltrado pulmonar</vt:lpstr>
      <vt:lpstr>HIV assintomático com infiltrado pulmonar</vt:lpstr>
      <vt:lpstr>Broncoscopia em imunocomprometidos com infiltrado pulmonar</vt:lpstr>
      <vt:lpstr>Complicações da BF em imunodeprimidos</vt:lpstr>
      <vt:lpstr>Biópsia transbrônquica em pacientes imunodeprimidos</vt:lpstr>
      <vt:lpstr>Conclusões</vt:lpstr>
    </vt:vector>
  </TitlesOfParts>
  <Company>aeromed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         ENDOSCOPIA             CONFERÊNCIA</dc:title>
  <dc:creator>marcelo</dc:creator>
  <cp:lastModifiedBy>Marcelo Gervilla Gregorio</cp:lastModifiedBy>
  <cp:revision>19</cp:revision>
  <dcterms:created xsi:type="dcterms:W3CDTF">2004-11-02T23:27:20Z</dcterms:created>
  <dcterms:modified xsi:type="dcterms:W3CDTF">2016-11-05T19:24:53Z</dcterms:modified>
</cp:coreProperties>
</file>