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99" r:id="rId5"/>
    <p:sldId id="259" r:id="rId6"/>
    <p:sldId id="300" r:id="rId7"/>
    <p:sldId id="260" r:id="rId8"/>
    <p:sldId id="261" r:id="rId9"/>
    <p:sldId id="262" r:id="rId10"/>
    <p:sldId id="301" r:id="rId11"/>
    <p:sldId id="303" r:id="rId12"/>
    <p:sldId id="304" r:id="rId13"/>
    <p:sldId id="305" r:id="rId14"/>
    <p:sldId id="263" r:id="rId15"/>
    <p:sldId id="302" r:id="rId16"/>
    <p:sldId id="306" r:id="rId17"/>
    <p:sldId id="307" r:id="rId18"/>
    <p:sldId id="308" r:id="rId19"/>
    <p:sldId id="264" r:id="rId20"/>
    <p:sldId id="309" r:id="rId21"/>
    <p:sldId id="310" r:id="rId22"/>
    <p:sldId id="265" r:id="rId23"/>
    <p:sldId id="266" r:id="rId24"/>
    <p:sldId id="267" r:id="rId25"/>
    <p:sldId id="269" r:id="rId26"/>
    <p:sldId id="268" r:id="rId27"/>
    <p:sldId id="270" r:id="rId28"/>
    <p:sldId id="271" r:id="rId29"/>
    <p:sldId id="273" r:id="rId30"/>
    <p:sldId id="274" r:id="rId31"/>
    <p:sldId id="275" r:id="rId32"/>
    <p:sldId id="276" r:id="rId33"/>
    <p:sldId id="298" r:id="rId34"/>
    <p:sldId id="277" r:id="rId35"/>
    <p:sldId id="292" r:id="rId36"/>
    <p:sldId id="293" r:id="rId37"/>
    <p:sldId id="295" r:id="rId38"/>
    <p:sldId id="296" r:id="rId39"/>
    <p:sldId id="297" r:id="rId40"/>
    <p:sldId id="286" r:id="rId41"/>
    <p:sldId id="311" r:id="rId42"/>
    <p:sldId id="287" r:id="rId43"/>
    <p:sldId id="312" r:id="rId44"/>
    <p:sldId id="288" r:id="rId45"/>
    <p:sldId id="313" r:id="rId46"/>
    <p:sldId id="289" r:id="rId47"/>
    <p:sldId id="314" r:id="rId48"/>
    <p:sldId id="290" r:id="rId49"/>
    <p:sldId id="291" r:id="rId50"/>
    <p:sldId id="315" r:id="rId51"/>
    <p:sldId id="280" r:id="rId52"/>
    <p:sldId id="294" r:id="rId5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F57A0A-F57B-414D-966D-A9050E85041C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9B91CB9-6F03-49CB-99CD-844FC751005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A869D1-0F64-4D47-B873-9D411FC62C79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E78B74-1A48-426D-82D5-1FFA1D159E14}" type="slidenum">
              <a:rPr lang="pt-BR" altLang="pt-BR">
                <a:latin typeface="Calibri" panose="020F0502020204030204" pitchFamily="34" charset="0"/>
              </a:rPr>
              <a:pPr eaLnBrk="1" hangingPunct="1"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5F1F86-B552-4CA9-A6A9-C006B91F12D0}" type="slidenum">
              <a:rPr lang="pt-BR" altLang="pt-BR">
                <a:latin typeface="Calibri" panose="020F0502020204030204" pitchFamily="34" charset="0"/>
              </a:rPr>
              <a:pPr eaLnBrk="1" hangingPunct="1"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DBEA87-B55C-4409-8E2F-1581262403C6}" type="slidenum">
              <a:rPr lang="pt-BR" altLang="pt-BR">
                <a:latin typeface="Calibri" panose="020F0502020204030204" pitchFamily="34" charset="0"/>
              </a:rPr>
              <a:pPr eaLnBrk="1" hangingPunct="1"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43475D-B582-418B-B81A-416046B8316A}" type="slidenum">
              <a:rPr lang="pt-BR" alt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3170D3-7A0F-45B6-B65B-E7E7BF4405ED}" type="slidenum">
              <a:rPr lang="pt-BR" alt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6A5ADE-4B7F-4509-92CF-194D41E454B1}" type="slidenum">
              <a:rPr lang="pt-BR" alt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0CC64-F86B-4DC0-86DF-24F146EB6FBA}" type="slidenum">
              <a:rPr lang="pt-BR" alt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7A7C51-5831-4E45-A70D-8C1839B1EE8D}" type="slidenum">
              <a:rPr lang="pt-BR" alt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57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E40B36-8DC0-4EA2-A668-02A9C492B3AD}" type="slidenum">
              <a:rPr lang="pt-BR" alt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15FEDD-BD72-4C69-B351-88BC3E5B877B}" type="slidenum">
              <a:rPr lang="pt-BR" altLang="pt-BR"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26EDE21-6EDE-4F31-9B23-47078D7841C1}" type="slidenum">
              <a:rPr lang="pt-BR" altLang="pt-BR">
                <a:latin typeface="Calibri" panose="020F0502020204030204" pitchFamily="34" charset="0"/>
              </a:rPr>
              <a:pPr eaLnBrk="1" hangingPunct="1"/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4608EE-8CCD-4262-9003-6BBA99A172EA}" type="slidenum">
              <a:rPr lang="pt-BR" altLang="pt-BR">
                <a:latin typeface="Calibri" panose="020F0502020204030204" pitchFamily="34" charset="0"/>
              </a:rPr>
              <a:pPr eaLnBrk="1" hangingPunct="1"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8D174A-0DAF-4A7B-BEE4-32C7664F674D}" type="slidenum">
              <a:rPr lang="pt-BR" altLang="pt-BR">
                <a:latin typeface="Calibri" panose="020F0502020204030204" pitchFamily="34" charset="0"/>
              </a:rPr>
              <a:pPr eaLnBrk="1" hangingPunct="1"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4825AA-981E-41F2-888E-85CBA115B4A7}" type="slidenum">
              <a:rPr lang="pt-BR" altLang="pt-BR">
                <a:latin typeface="Calibri" panose="020F0502020204030204" pitchFamily="34" charset="0"/>
              </a:rPr>
              <a:pPr eaLnBrk="1" hangingPunct="1"/>
              <a:t>22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15D27B-70D7-4E44-9205-69202649D6B7}" type="slidenum">
              <a:rPr lang="pt-BR" altLang="pt-BR">
                <a:latin typeface="Calibri" panose="020F0502020204030204" pitchFamily="34" charset="0"/>
              </a:rPr>
              <a:pPr eaLnBrk="1" hangingPunct="1"/>
              <a:t>23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2BEE13-6B4F-4B75-BF15-0F5B65D45F85}" type="slidenum">
              <a:rPr lang="pt-BR" altLang="pt-BR">
                <a:latin typeface="Calibri" panose="020F0502020204030204" pitchFamily="34" charset="0"/>
              </a:rPr>
              <a:pPr eaLnBrk="1" hangingPunct="1"/>
              <a:t>24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2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97DDE3-0903-4496-8025-87C929F542EA}" type="slidenum">
              <a:rPr lang="pt-BR" altLang="pt-BR">
                <a:latin typeface="Calibri" panose="020F0502020204030204" pitchFamily="34" charset="0"/>
              </a:rPr>
              <a:pPr eaLnBrk="1" hangingPunct="1"/>
              <a:t>25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A00F13-459D-4F5F-9F02-207766FA4E75}" type="slidenum">
              <a:rPr lang="pt-BR" altLang="pt-BR">
                <a:latin typeface="Calibri" panose="020F0502020204030204" pitchFamily="34" charset="0"/>
              </a:rPr>
              <a:pPr eaLnBrk="1" hangingPunct="1"/>
              <a:t>26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BE7966-5948-4C35-9AF2-3FF13F1BA637}" type="slidenum">
              <a:rPr lang="pt-BR" altLang="pt-BR">
                <a:latin typeface="Calibri" panose="020F0502020204030204" pitchFamily="34" charset="0"/>
              </a:rPr>
              <a:pPr eaLnBrk="1" hangingPunct="1"/>
              <a:t>27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BB5465-726E-4838-A7BB-935BA88DE1B1}" type="slidenum">
              <a:rPr lang="pt-BR" altLang="pt-BR">
                <a:latin typeface="Calibri" panose="020F0502020204030204" pitchFamily="34" charset="0"/>
              </a:rPr>
              <a:pPr eaLnBrk="1" hangingPunct="1"/>
              <a:t>28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57AFD0-9508-44E0-9D98-E853A85C8C0F}" type="slidenum">
              <a:rPr lang="pt-BR" altLang="pt-BR">
                <a:latin typeface="Calibri" panose="020F0502020204030204" pitchFamily="34" charset="0"/>
              </a:rPr>
              <a:pPr eaLnBrk="1" hangingPunct="1"/>
              <a:t>29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8E92EC-8DBB-4512-B9AB-6AA68ECE1D37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B4EF70-6F8E-4277-B6EA-99A62CDA8A8B}" type="slidenum">
              <a:rPr lang="pt-BR" altLang="pt-BR">
                <a:latin typeface="Calibri" panose="020F0502020204030204" pitchFamily="34" charset="0"/>
              </a:rPr>
              <a:pPr eaLnBrk="1" hangingPunct="1"/>
              <a:t>30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90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AC761D-9A31-4695-B07E-C4C250F6A8C2}" type="slidenum">
              <a:rPr lang="pt-BR" altLang="pt-BR">
                <a:latin typeface="Calibri" panose="020F0502020204030204" pitchFamily="34" charset="0"/>
              </a:rPr>
              <a:pPr eaLnBrk="1" hangingPunct="1"/>
              <a:t>31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F7676A-EF7C-46B9-ADA8-4EB6B1CE6814}" type="slidenum">
              <a:rPr lang="pt-BR" altLang="pt-BR">
                <a:latin typeface="Calibri" panose="020F0502020204030204" pitchFamily="34" charset="0"/>
              </a:rPr>
              <a:pPr eaLnBrk="1" hangingPunct="1"/>
              <a:t>32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864ED7-5290-4870-AF3B-4A330576BA08}" type="slidenum">
              <a:rPr lang="pt-BR" altLang="pt-BR">
                <a:latin typeface="Calibri" panose="020F0502020204030204" pitchFamily="34" charset="0"/>
              </a:rPr>
              <a:pPr eaLnBrk="1" hangingPunct="1"/>
              <a:t>33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21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9C5E44-13E7-4677-A596-50552B038826}" type="slidenum">
              <a:rPr lang="pt-BR" altLang="pt-BR">
                <a:latin typeface="Calibri" panose="020F0502020204030204" pitchFamily="34" charset="0"/>
              </a:rPr>
              <a:pPr eaLnBrk="1" hangingPunct="1"/>
              <a:t>34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B27BE1-311F-4B36-BC41-31708ED5FE21}" type="slidenum">
              <a:rPr lang="pt-BR" altLang="pt-BR">
                <a:latin typeface="Calibri" panose="020F0502020204030204" pitchFamily="34" charset="0"/>
              </a:rPr>
              <a:pPr eaLnBrk="1" hangingPunct="1"/>
              <a:t>35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42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AF1CA2-4B3F-4BCA-92F9-E2775F2FC086}" type="slidenum">
              <a:rPr lang="pt-BR" altLang="pt-BR">
                <a:latin typeface="Calibri" panose="020F0502020204030204" pitchFamily="34" charset="0"/>
              </a:rPr>
              <a:pPr eaLnBrk="1" hangingPunct="1"/>
              <a:t>36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52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E26869-7E65-4D4B-BE5F-CE54624C6EB0}" type="slidenum">
              <a:rPr lang="pt-BR" altLang="pt-BR">
                <a:latin typeface="Calibri" panose="020F0502020204030204" pitchFamily="34" charset="0"/>
              </a:rPr>
              <a:pPr eaLnBrk="1" hangingPunct="1"/>
              <a:t>37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62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915094-E2B8-4A26-8032-FE99A64A16A7}" type="slidenum">
              <a:rPr lang="pt-BR" altLang="pt-BR">
                <a:latin typeface="Calibri" panose="020F0502020204030204" pitchFamily="34" charset="0"/>
              </a:rPr>
              <a:pPr eaLnBrk="1" hangingPunct="1"/>
              <a:t>38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72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66AC6B-07DD-4F60-B449-2C88CFBB4996}" type="slidenum">
              <a:rPr lang="pt-BR" altLang="pt-BR">
                <a:latin typeface="Calibri" panose="020F0502020204030204" pitchFamily="34" charset="0"/>
              </a:rPr>
              <a:pPr eaLnBrk="1" hangingPunct="1"/>
              <a:t>39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410D5C-C9AC-4C0D-8F8E-4A5C685B720C}" type="slidenum">
              <a:rPr lang="pt-BR" alt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83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DA7362-A23E-46AA-9F95-7DAE557C36CE}" type="slidenum">
              <a:rPr lang="pt-BR" altLang="pt-BR">
                <a:latin typeface="Calibri" panose="020F0502020204030204" pitchFamily="34" charset="0"/>
              </a:rPr>
              <a:pPr eaLnBrk="1" hangingPunct="1"/>
              <a:t>40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993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6497C2-3B60-4A54-AC56-0F5EC6E7F07E}" type="slidenum">
              <a:rPr lang="pt-BR" altLang="pt-BR">
                <a:latin typeface="Calibri" panose="020F0502020204030204" pitchFamily="34" charset="0"/>
              </a:rPr>
              <a:pPr eaLnBrk="1" hangingPunct="1"/>
              <a:t>41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03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3AB7DF-C8DF-42BB-BEEC-FCC97CEC775E}" type="slidenum">
              <a:rPr lang="pt-BR" altLang="pt-BR">
                <a:latin typeface="Calibri" panose="020F0502020204030204" pitchFamily="34" charset="0"/>
              </a:rPr>
              <a:pPr eaLnBrk="1" hangingPunct="1"/>
              <a:t>42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13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56EBB0-51DE-4995-AEA1-E2D912CBF25B}" type="slidenum">
              <a:rPr lang="pt-BR" altLang="pt-BR">
                <a:latin typeface="Calibri" panose="020F0502020204030204" pitchFamily="34" charset="0"/>
              </a:rPr>
              <a:pPr eaLnBrk="1" hangingPunct="1"/>
              <a:t>43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24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D03FCF-B2A1-4350-96E3-FC6C83C38AE3}" type="slidenum">
              <a:rPr lang="pt-BR" altLang="pt-BR">
                <a:latin typeface="Calibri" panose="020F0502020204030204" pitchFamily="34" charset="0"/>
              </a:rPr>
              <a:pPr eaLnBrk="1" hangingPunct="1"/>
              <a:t>44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34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A27AC76-0F60-41F8-A7CC-F5F2181868CF}" type="slidenum">
              <a:rPr lang="pt-BR" altLang="pt-BR">
                <a:latin typeface="Calibri" panose="020F0502020204030204" pitchFamily="34" charset="0"/>
              </a:rPr>
              <a:pPr eaLnBrk="1" hangingPunct="1"/>
              <a:t>45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4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6D7494-99EA-4E5B-AE98-1758A6F67AA3}" type="slidenum">
              <a:rPr lang="pt-BR" altLang="pt-BR">
                <a:latin typeface="Calibri" panose="020F0502020204030204" pitchFamily="34" charset="0"/>
              </a:rPr>
              <a:pPr eaLnBrk="1" hangingPunct="1"/>
              <a:t>46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54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D4148DF-4BAD-4585-914B-71F5F8307C6B}" type="slidenum">
              <a:rPr lang="pt-BR" altLang="pt-BR">
                <a:latin typeface="Calibri" panose="020F0502020204030204" pitchFamily="34" charset="0"/>
              </a:rPr>
              <a:pPr eaLnBrk="1" hangingPunct="1"/>
              <a:t>47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65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79F4E1-8434-4615-96F8-AB423978289A}" type="slidenum">
              <a:rPr lang="pt-BR" altLang="pt-BR">
                <a:latin typeface="Calibri" panose="020F0502020204030204" pitchFamily="34" charset="0"/>
              </a:rPr>
              <a:pPr eaLnBrk="1" hangingPunct="1"/>
              <a:t>48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75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E3C036-8890-467A-90EE-CFDC782CFA4D}" type="slidenum">
              <a:rPr lang="pt-BR" altLang="pt-BR">
                <a:latin typeface="Calibri" panose="020F0502020204030204" pitchFamily="34" charset="0"/>
              </a:rPr>
              <a:pPr eaLnBrk="1" hangingPunct="1"/>
              <a:t>49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BCBDF2-76DA-4B5E-8AE5-7FD105857AEA}" type="slidenum">
              <a:rPr lang="pt-BR" alt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85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BE21A9-9573-46C3-9EF6-D67CD40A1D45}" type="slidenum">
              <a:rPr lang="pt-BR" altLang="pt-BR">
                <a:latin typeface="Calibri" panose="020F0502020204030204" pitchFamily="34" charset="0"/>
              </a:rPr>
              <a:pPr eaLnBrk="1" hangingPunct="1"/>
              <a:t>50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095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D47B9F-42F5-45D0-A327-AF970B50FCA8}" type="slidenum">
              <a:rPr lang="pt-BR" altLang="pt-BR">
                <a:latin typeface="Calibri" panose="020F0502020204030204" pitchFamily="34" charset="0"/>
              </a:rPr>
              <a:pPr eaLnBrk="1" hangingPunct="1"/>
              <a:t>51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05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4B0E2A-7198-4375-A6F0-46CA21CE91A4}" type="slidenum">
              <a:rPr lang="pt-BR" altLang="pt-BR">
                <a:latin typeface="Calibri" panose="020F0502020204030204" pitchFamily="34" charset="0"/>
              </a:rPr>
              <a:pPr eaLnBrk="1" hangingPunct="1"/>
              <a:t>52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8C7C4B-F209-482D-A52B-D5F8395292F1}" type="slidenum">
              <a:rPr lang="pt-BR" altLang="pt-BR">
                <a:latin typeface="Calibri" panose="020F0502020204030204" pitchFamily="34" charset="0"/>
              </a:rPr>
              <a:pPr eaLnBrk="1" hangingPunct="1"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381AD7-99F0-4413-9176-16CB79B8D88A}" type="slidenum">
              <a:rPr lang="pt-BR" alt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DBC63A-9645-4CC7-85C1-8A2E60F663E4}" type="slidenum">
              <a:rPr lang="pt-BR" altLang="pt-BR">
                <a:latin typeface="Calibri" panose="020F0502020204030204" pitchFamily="34" charset="0"/>
              </a:rPr>
              <a:pPr eaLnBrk="1" hangingPunct="1"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B57723-CA44-440D-828E-3D3A4F6BCC3F}" type="slidenum">
              <a:rPr lang="pt-BR" altLang="pt-BR"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15F6-3CB5-4CB0-802D-AC0DF3E02576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BD733-B974-4107-A3EE-2B2F6BA802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426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8D38-D472-4C61-9BF2-3599BC8729BA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4479-844A-4093-BA07-9186C5BA25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98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F5B37-FCDF-4AC4-AB4C-F514B5B8A789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5F649-6784-43CE-9EDC-3B473648488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76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9866-2CEC-4AE0-A0C1-C608D5F75B4E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B4FE2-E2D6-4E60-8A32-AF858C86A8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675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D848-5208-4927-873D-5FC199DA937F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C50DC-CC6D-4EC4-893C-9202197DC8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739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1BEDD-75AC-4278-A32B-9E4D951F019D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E3371-40E2-44A4-A54B-B9E42D3B2A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053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A2D4-23DB-4A9D-9B46-838A5B535D82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6E88A-2B44-4EFA-8154-6079ECB3AB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105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795F-7CC1-4B9F-AF39-86010199ECC8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E5C610-2137-4178-9DD8-17C7D73864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444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159C-1537-4015-8268-12FEF313CBE0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FFCFA-DD69-4CE8-90C3-C0C4EB0890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802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46EA-06D6-4B4F-9DA5-FB55239D9512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7FFE8-AF13-4ED8-BB55-2D802E508F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617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66AD-EAFF-4CB8-928A-BB90F2D21DA4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2AA4E-0720-4798-A9A5-84C3943495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059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F07F51-E8C4-437A-AFC9-AF382C4CD0C8}" type="datetimeFigureOut">
              <a:rPr lang="pt-BR"/>
              <a:pPr>
                <a:defRPr/>
              </a:pPr>
              <a:t>05/11/2016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891D3169-FF86-414B-BCD7-9AE067DAD6C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NEOPLASIAS MALIGNAS DA LARINGE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1267" name="Espaço Reservado para Conteúdo 3" descr="Digitalizar000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1071563"/>
            <a:ext cx="7858125" cy="48577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2291" name="Espaço Reservado para Conteúdo 3" descr="Digitalizar000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928688"/>
            <a:ext cx="7929562" cy="50942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3315" name="Espaço Reservado para Conteúdo 3" descr="Digitalizar000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928688"/>
            <a:ext cx="7929563" cy="49180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4339" name="Espaço Reservado para Conteúdo 3" descr="Digitalizar0008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143000"/>
            <a:ext cx="7429500" cy="49149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ESTADIAMENTO</a:t>
            </a:r>
          </a:p>
        </p:txBody>
      </p:sp>
      <p:pic>
        <p:nvPicPr>
          <p:cNvPr id="15363" name="Espaço Reservado para Conteúdo 3" descr="Digitalizar000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214563"/>
            <a:ext cx="8715375" cy="26431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6387" name="Espaço Reservado para Conteúdo 3" descr="Digitalizar000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1071563"/>
            <a:ext cx="7358063" cy="5029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7411" name="Espaço Reservado para Conteúdo 3" descr="Digitalizar001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643063"/>
            <a:ext cx="8215313" cy="33226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8435" name="Espaço Reservado para Conteúdo 3" descr="Digitalizar001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714500"/>
            <a:ext cx="8286750" cy="318135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19459" name="Espaço Reservado para Conteúdo 3" descr="Digitalizar001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500188"/>
            <a:ext cx="8429625" cy="341153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ESTADIAMENTO</a:t>
            </a:r>
          </a:p>
        </p:txBody>
      </p:sp>
      <p:pic>
        <p:nvPicPr>
          <p:cNvPr id="20483" name="Espaço Reservado para Conteúdo 3" descr="Digitalizar000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928813"/>
            <a:ext cx="8858250" cy="32861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CONSIDERAÇÕES GERAIS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11.000 NOVOS CASOS/ANO NOS EUA	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1/3 MORRERÃO DA DOENÇA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PROPORÇÃO DE 4:1 HOMEM/MULHER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MAIS PREVALENTE NA SEXTA E SÉTIMA DÉCADAS E EM GRUPOS SÓCIOECONÔMICOS MENOS FAVORECIDOS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RELACIONADO AO CONSUMO EXCESSIVO DE ÁLCOOL E TABACO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MAIS DE 90% SÃO CA DE CÉL. ESCAMOSAS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1507" name="Espaço Reservado para Conteúdo 3" descr="Digitalizar001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928813"/>
            <a:ext cx="8215312" cy="29543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22531" name="Espaço Reservado para Conteúdo 3" descr="Digitalizar001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428750"/>
            <a:ext cx="6000750" cy="38576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ESTADIAMENTO</a:t>
            </a:r>
          </a:p>
        </p:txBody>
      </p:sp>
      <p:pic>
        <p:nvPicPr>
          <p:cNvPr id="23555" name="Espaço Reservado para Conteúdo 3" descr="Digitalizar000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857375"/>
            <a:ext cx="8786813" cy="30003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SINTOMAS TÍPICOS SÃO DISFONIA, DISPNÉIA, ODINOFAGIA E DISFAGIA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TODO PACIENTE COM ROUQUIDÃO COM DURAÇÃO SUPERIOR À 4 SEM. DEVE SER INVESTIGADO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ALÉM DA LARINGOSCOPIA INDIRETA (ESPELHO DE GARCIA), A AVALIAÇÃO DEVE SER COMPLEMENTADA COM NASOFIBROLARINGOSCOPIA OU ENDOSCOPIA RÍGIDA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DIAGNÓSTICO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DEVE-SE AVALIAR A INTEGRIDADE DE ESTRUTURAS MEMBRANOSAS E CARTILAGINOSAS LARÍNGEAS E PRESENÇA DE METÁSTASES PARA LINFONODOS CERVICAIS</a:t>
            </a:r>
          </a:p>
          <a:p>
            <a:pPr eaLnBrk="1" hangingPunct="1"/>
            <a:r>
              <a:rPr lang="pt-BR" altLang="pt-BR"/>
              <a:t>SINAL DE </a:t>
            </a:r>
            <a:r>
              <a:rPr lang="pt-BR" altLang="pt-BR" i="1"/>
              <a:t>CARAPAÇA DE LAGOSTA</a:t>
            </a:r>
            <a:r>
              <a:rPr lang="pt-BR" altLang="pt-BR"/>
              <a:t>, AUSÊNCIA DE CREPITAÇÃO LARÍNGEA; DIMINUIÇÃO DA ELASTICIDADE OU ABAULAMENTO DA MEMBRANA TIREOIÓDEA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DIAGNÓSTICO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NOS TUMORES </a:t>
            </a:r>
            <a:r>
              <a:rPr lang="pt-BR" b="1" i="1" dirty="0"/>
              <a:t>SUPRAGLÓTICOS</a:t>
            </a:r>
            <a:r>
              <a:rPr lang="pt-BR" dirty="0"/>
              <a:t> DISFAGIA E ODINOFAGIA SÃO USUAIS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OTALGIA REFLEXA E DOR DE GARGANTA PODEM ESTAR PRESENTES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LESÕES PRIMITIVAS DA EPIGLOTE E PREGA ARIEPIGLÓTICA PRODUZEM MAIS FREQUENTEMENTE SINTOMAS RELACIONADOS À DEGLUTIÇÃO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25 A 50% DOS CA SUPRAGLÓTICOS EVOLUEM COM LINFONODOS METASTÁTICOS, SENDO COMUM À DOENÇA CONTRALATERAL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DIAGNÓSTICO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TUMORES </a:t>
            </a:r>
            <a:r>
              <a:rPr lang="pt-BR" altLang="pt-BR" b="1" i="1"/>
              <a:t>GLÓTICOS </a:t>
            </a:r>
            <a:r>
              <a:rPr lang="pt-BR" altLang="pt-BR"/>
              <a:t>PRODUZEM MAIS FREQUENTEMENTE DISFONIA (DISPNÉIA E DISFAGIA SÃO SINTOMAS TARDIOS)</a:t>
            </a:r>
          </a:p>
          <a:p>
            <a:pPr eaLnBrk="1" hangingPunct="1"/>
            <a:r>
              <a:rPr lang="pt-BR" altLang="pt-BR"/>
              <a:t>EM CASOS MAIS AVANÇADOS PODE HAVER ACOMETIMENTO DA MUSCULATURA INTRÍNSICA, NERVO RECORRENTE E ART. CRICOARITENÓIDEA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DIAGNÓSTICO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NAS LESÕES </a:t>
            </a:r>
            <a:r>
              <a:rPr lang="pt-BR" altLang="pt-BR" b="1" i="1"/>
              <a:t>SUBGLÓTICAS</a:t>
            </a:r>
            <a:r>
              <a:rPr lang="pt-BR" altLang="pt-BR"/>
              <a:t> OS SINTOMAS SÃO MAIS POBRES E TARDIOS</a:t>
            </a:r>
          </a:p>
          <a:p>
            <a:pPr eaLnBrk="1" hangingPunct="1"/>
            <a:r>
              <a:rPr lang="pt-BR" altLang="pt-BR"/>
              <a:t>PODE HAVER OBSTRUÇÃO DAS VIAS AÉREAS</a:t>
            </a:r>
          </a:p>
          <a:p>
            <a:pPr eaLnBrk="1" hangingPunct="1"/>
            <a:r>
              <a:rPr lang="pt-BR" altLang="pt-BR"/>
              <a:t>PODE SE APRESENTAR ERRÔNEAMENTE COMO UM QUADRO DE ASMA REFRATÁRIA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ESTUDO DE IMAGEM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CONTRIBUEM PARA O ESTADIAMENTO E CLASSIFICAÇÃO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SÃO ÚTEIS PARA IDENTIFICAR INVASÃO DOS ESPAÇOS PRÉ-GLÓTICOS E PARAGLÓTICOS, EROSÃO CARTILAGINOSA E METÁSTASES LINFONODAIS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/>
              <a:t>RNM </a:t>
            </a:r>
            <a:r>
              <a:rPr lang="pt-BR" dirty="0"/>
              <a:t>É MAIS SENSÍVEL PARA PARTES MOLES; ENQUANTO À </a:t>
            </a:r>
            <a:r>
              <a:rPr lang="pt-BR" b="1" dirty="0"/>
              <a:t>TC</a:t>
            </a:r>
            <a:r>
              <a:rPr lang="pt-BR" dirty="0"/>
              <a:t> É MELHOR PARA TECIDOS ÓSSEO E CARTILAGINOSO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/>
              <a:t>PET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/>
              <a:t>US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TIPOS HISTOLÓGICOS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CARCINOMA DE CÉLULAS ESCAMOSAS</a:t>
            </a:r>
          </a:p>
          <a:p>
            <a:pPr eaLnBrk="1" hangingPunct="1"/>
            <a:r>
              <a:rPr lang="pt-BR" altLang="pt-BR"/>
              <a:t>&gt; 90%</a:t>
            </a:r>
          </a:p>
          <a:p>
            <a:pPr eaLnBrk="1" hangingPunct="1"/>
            <a:r>
              <a:rPr lang="pt-BR" altLang="pt-BR"/>
              <a:t>FORTE ASSOCIAÇÃO COM ÁLCOOL E TABACO</a:t>
            </a:r>
          </a:p>
          <a:p>
            <a:pPr eaLnBrk="1" hangingPunct="1"/>
            <a:r>
              <a:rPr lang="pt-BR" altLang="pt-BR"/>
              <a:t>NA SUA GRANDE MAIORIA BEM E MODERADAMENTE DIFERENCIADOS</a:t>
            </a:r>
          </a:p>
          <a:p>
            <a:pPr eaLnBrk="1" hangingPunct="1"/>
            <a:r>
              <a:rPr lang="pt-BR" altLang="pt-BR"/>
              <a:t>CA VERRUCOSO, VARIANTE RARA, DE CRESCIMENTO LENTO E BAIXA AGRESSIVIDADE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CONSIDERAÇÕES ANATÔMICAS</a:t>
            </a:r>
          </a:p>
        </p:txBody>
      </p:sp>
      <p:sp>
        <p:nvSpPr>
          <p:cNvPr id="409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DIVIDIDA EM SUPRA-GLOTE, GLOTE E SUBGLOTE</a:t>
            </a:r>
          </a:p>
          <a:p>
            <a:pPr eaLnBrk="1" hangingPunct="1"/>
            <a:r>
              <a:rPr lang="pt-BR" altLang="pt-BR"/>
              <a:t>A SUPRA-GLOTE DERIVA DO PRIMÓRDO BUCO FARÍNGEO E DO 3 E 4 ARCOS BRANQUIAIS COM RIQUEZA DE LINFÁTICOS BILATERAIS</a:t>
            </a:r>
          </a:p>
          <a:p>
            <a:pPr eaLnBrk="1" hangingPunct="1"/>
            <a:r>
              <a:rPr lang="pt-BR" altLang="pt-BR"/>
              <a:t>A GLOTE DA FUSÃO DAS ESTRUTURAS LATERAIS DERIVADOS DO PRIMÓRDIO TRAQUEOBRÔNQUICO E 4, 5 E 6 ARCOS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TIPOS HISTOLÓGICOS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/>
              <a:t>CÂNCER DE GLÂNDULAS SALIVARES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i="1" dirty="0"/>
              <a:t>CARCINOMA ADENÓIDE CÍSTICO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	- AFETA IGUALMENTE AMBOS OS SEXOS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	- CLINICAMENTE INDOLENTES E COM TENDÊNCIA A DISSEMINAÇÃO PERINEURAL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/>
              <a:t> </a:t>
            </a:r>
            <a:r>
              <a:rPr lang="pt-BR" b="1" i="1" dirty="0"/>
              <a:t>CARCINOMA MUCOEPIDERMÓIDE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/>
              <a:t>O TRATAMENTO CIRÚRGICO É PREFERIDO PARA AMBOS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TIPOS HISTOLÓGICOS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800" b="1" dirty="0"/>
              <a:t>SARCOMAS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/>
              <a:t>DE ORIGEM MESENQUIMAL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/>
              <a:t>RAROS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/>
              <a:t>O MAIS COMUM É O </a:t>
            </a:r>
            <a:r>
              <a:rPr lang="pt-BR" b="1" i="1" dirty="0"/>
              <a:t>CONDROSARCOMA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/>
              <a:t>ACOMETE MAIS FREQUENTEMANTE A CARTILAGEM CRICÓIDE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/>
              <a:t>COMPORTAMENTO NÃO AGRESSIVO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/>
              <a:t>CIRURGIA PARCIAL É PRECONIZADA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/>
              <a:t>RADIAÇÃO GERALMENTE INEFETIVA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/>
              <a:t>OUTROS TUMORES: HISTIOCITOMA FIBROSO MALIGNO, ANGIOSSARCOMA E SARCOMA SINOVIAL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TIPOS HISTOLÓGICOS</a:t>
            </a:r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OUTROS TUMORES</a:t>
            </a:r>
          </a:p>
          <a:p>
            <a:pPr eaLnBrk="1" hangingPunct="1"/>
            <a:r>
              <a:rPr lang="pt-BR" altLang="pt-BR"/>
              <a:t>NEUROENDÓCRINOS COMO:</a:t>
            </a:r>
          </a:p>
          <a:p>
            <a:pPr lvl="1" eaLnBrk="1" hangingPunct="1"/>
            <a:r>
              <a:rPr lang="pt-BR" altLang="pt-BR"/>
              <a:t>CARCINÓIDES</a:t>
            </a:r>
          </a:p>
          <a:p>
            <a:pPr lvl="1" eaLnBrk="1" hangingPunct="1"/>
            <a:r>
              <a:rPr lang="pt-BR" altLang="pt-BR"/>
              <a:t>LINFOMAS</a:t>
            </a:r>
          </a:p>
          <a:p>
            <a:pPr lvl="1" eaLnBrk="1" hangingPunct="1"/>
            <a:r>
              <a:rPr lang="pt-BR" altLang="pt-BR"/>
              <a:t>METÁSTASES DE OUTROS SÍTIOS PRIMÁRIOS</a:t>
            </a:r>
          </a:p>
          <a:p>
            <a:pPr lvl="1" eaLnBrk="1" hangingPunct="1"/>
            <a:r>
              <a:rPr lang="pt-BR" altLang="pt-BR"/>
              <a:t>TUMORES MALIGNOS DE TIREÓIDE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INCIDÊNCIA E METÁSTASES</a:t>
            </a:r>
          </a:p>
        </p:txBody>
      </p:sp>
      <p:pic>
        <p:nvPicPr>
          <p:cNvPr id="34819" name="Espaço Reservado para Conteúdo 3" descr="Digitalizar002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714500"/>
            <a:ext cx="6929438" cy="1643063"/>
          </a:xfrm>
        </p:spPr>
      </p:pic>
      <p:pic>
        <p:nvPicPr>
          <p:cNvPr id="34820" name="Picture 2" descr="C:\Documents and Settings\michel\Meus documentos\My Scans\2007-11 (nov)\Digitalizar00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500438"/>
            <a:ext cx="66436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CÂNCER DE LARINGE EM ESTÁGIO PRECOCE (I E II) PODEM SER TRATADOS APENAS COM CIRURGIA OU RADIAÇÃO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TODOS PACIENTES T1 OU T2 DEVEM SER TRATADOS COM A INTENÇÃO DE SE PRESERVAR A LARINGE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AS VANTAGENS DA CIRURGIA SÃO O MENOR TEMPO DE TTO E POUPAR A RADIAÇÃO PARA UMA POSSÍVEL RECORRÊNCIA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 CIRURGIA ESTÁ RELACIONADA A UMA PIOR QUALIDADE DE VOZ, E QUANDO POR ABORDAGEM EXTERNA, À PROBLEMAS ESTÉTICOS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COMPLICAÇÕES DA RADIAÇÃO A CURTO PRAZO INCLUI ODINOFAGIA E EDEMA LARÍNGEO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 LONGO PRAZO FIBROSE LARÍNGEA, RADIONECROSE E HIPOTIROIDISMO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ESTÁGIOS 3 E 4 SÃO HISTÓRICAMENTE TRATADOS COM 2 MODALIDADES TERAPÊUTICAS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PARA MAIORIA DOS T3 E T4 COM NECESSIDADE DE LARINGECTOMIA TOTAL É PREFERIDO NA MAIORIA DOS CENTROS TTO CONSERVADOR COM QUIMIO E RADIO ASSOCIADOS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PARA LESÕES T1, T2 E T3 LARINGECTOMIA PARCIAL COM PRESERVAÇÃO DA VOZ DEVE SER SEMPRE CONSIDERADA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TODOS CASOS COM MARGENS COMPROMETIDAS OU LINFONODOS + DEVEM SER SUBMETIDOS À RADIOTERAPIA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A REABILITAÇÃO FONOAUDIOLÓGICA É ESSENCIAL EM TODOS OS CASOS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TODAS LESÕES ACIMA DE T2 MERECEM ESVAZIAMENTO CERVICAL ELETIVO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PARA PESCOÇO CLINICAMENTE + INDICAM-SE ESVAZIAMENTO IPSILATERAL RADICAL E ELETIVO CONTRALATERAL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/>
              <a:t>MICRO-CIRURGIA DE LARINGE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TUMORES GLÓTICOS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PARA TUMORES </a:t>
            </a:r>
            <a:r>
              <a:rPr lang="pt-BR" b="1" dirty="0"/>
              <a:t>T1A</a:t>
            </a:r>
            <a:r>
              <a:rPr lang="pt-BR" dirty="0"/>
              <a:t> OS RESULTADOS DE CURA COM RADIO OU CIRURGIA SÃO EQUIVALENTES PRÓX. A 100%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O TTO CIRÚRGICO ENDOSCÓPICO (COM LASER DE CO2 OU BISTURI DE RADIOFREQUÊNCIA) NAS QUAIS SE PODE REALIZAR CORDECTOMIA PARCIAL LEVA A RECUPERAÇÃO VOCAL BASTANTE ADEQUADA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MICRO-CIRURGIA DE LARINGE</a:t>
            </a:r>
          </a:p>
          <a:p>
            <a:pPr lvl="1" eaLnBrk="1" hangingPunct="1"/>
            <a:r>
              <a:rPr lang="pt-BR" altLang="pt-BR" b="1"/>
              <a:t>T1B</a:t>
            </a:r>
          </a:p>
          <a:p>
            <a:pPr lvl="1" eaLnBrk="1" hangingPunct="1"/>
            <a:r>
              <a:rPr lang="pt-BR" altLang="pt-BR"/>
              <a:t>A RADIOTERAPIA É IMPORTANTE NO CONTROLE DA DOENÇA</a:t>
            </a:r>
          </a:p>
          <a:p>
            <a:pPr lvl="1" eaLnBrk="1" hangingPunct="1"/>
            <a:r>
              <a:rPr lang="pt-BR" altLang="pt-BR"/>
              <a:t>NESSA REGIÃO A MUCOSA LARÍNGEA FICA MUITO PRÓXIMA DA CARTILAGEM TIREÓIDEA PODENDO HAVER DISSEMINAÇÃO P/ VASOS SG., CART. TIREÓIDEA E MEMBRANA CRICOTIREÓIDEA ATRAVÉS DO TENDÃO DE BROYLES</a:t>
            </a:r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5123" name="Espaço Reservado para Conteúdo 3" descr="Digitalizar001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928688"/>
            <a:ext cx="6357937" cy="485775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419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HEMILARINGECTOMIA</a:t>
            </a:r>
          </a:p>
          <a:p>
            <a:pPr lvl="1" eaLnBrk="1" hangingPunct="1"/>
            <a:r>
              <a:rPr lang="pt-BR" altLang="pt-BR"/>
              <a:t>EXTENSÃO SUBGLÓTICA &lt; QUE 1CM ABAIXO DAS PREGAS VOCAIS</a:t>
            </a:r>
          </a:p>
          <a:p>
            <a:pPr lvl="1" eaLnBrk="1" hangingPunct="1"/>
            <a:r>
              <a:rPr lang="pt-BR" altLang="pt-BR"/>
              <a:t>PREGA AFETADA MÓVEL</a:t>
            </a:r>
          </a:p>
          <a:p>
            <a:pPr lvl="1" eaLnBrk="1" hangingPunct="1"/>
            <a:r>
              <a:rPr lang="pt-BR" altLang="pt-BR"/>
              <a:t>ENVOLVIMENTO UNILATERAL</a:t>
            </a:r>
          </a:p>
          <a:p>
            <a:pPr lvl="1" eaLnBrk="1" hangingPunct="1"/>
            <a:r>
              <a:rPr lang="pt-BR" altLang="pt-BR"/>
              <a:t>SEM INVASÃO DE CARTILAGENS OU DE PARTES MOLES EXTRALARÍNGEA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43011" name="Espaço Reservado para Conteúdo 3" descr="Digitalizar002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642938"/>
            <a:ext cx="8072438" cy="557212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440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LARINGECTOMIA SUPRAGLÓTICA</a:t>
            </a:r>
          </a:p>
          <a:p>
            <a:pPr lvl="1" eaLnBrk="1" hangingPunct="1"/>
            <a:r>
              <a:rPr lang="pt-BR" altLang="pt-BR"/>
              <a:t>PARA TUMORES T1, T2, OU T3 SEM ENVOLVIMENTO DO SEIO PIRIFORME, E COM FEV1 PREDITO &gt; 50%</a:t>
            </a:r>
          </a:p>
          <a:p>
            <a:pPr lvl="1" eaLnBrk="1" hangingPunct="1"/>
            <a:r>
              <a:rPr lang="pt-BR" altLang="pt-BR"/>
              <a:t>PODE SER REALIZADA ENDOSCOPICAMENTE</a:t>
            </a:r>
          </a:p>
          <a:p>
            <a:pPr lvl="1" eaLnBrk="1" hangingPunct="1"/>
            <a:r>
              <a:rPr lang="pt-BR" altLang="pt-BR"/>
              <a:t>TÉCNICA TRADICIONAL REMOVE TODA SUPRAGLOTE </a:t>
            </a:r>
          </a:p>
          <a:p>
            <a:pPr lvl="1" eaLnBrk="1" hangingPunct="1"/>
            <a:r>
              <a:rPr lang="pt-BR" altLang="pt-BR"/>
              <a:t>O MAIOR EFEITO COLATERAL É A ASPIRAÇÃO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45059" name="Espaço Reservado para Conteúdo 3" descr="Digitalizar002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642938"/>
            <a:ext cx="7429500" cy="5253037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LARINGECTOMIA SUPRACRICÓIDE</a:t>
            </a:r>
          </a:p>
          <a:p>
            <a:pPr lvl="1" eaLnBrk="1" hangingPunct="1"/>
            <a:r>
              <a:rPr lang="pt-BR" altLang="pt-BR"/>
              <a:t>EXPANSÃO DA TÉCNICA SUPRAGLÓTICA P/ PACIENTES COM ENVOLVIMENTO ANTERIOR, INCLUINDO A COMISSURA, OU ENVOLVIMENTO PRÉ-EPIGLÓTICO MAIS EXTENSO</a:t>
            </a:r>
          </a:p>
          <a:p>
            <a:pPr lvl="1" eaLnBrk="1" hangingPunct="1"/>
            <a:r>
              <a:rPr lang="pt-BR" altLang="pt-BR"/>
              <a:t>AS PREGAS VOCAIS, SUPRAGLOTE E CARTILAGEM TIREÓIDE SÃO RETIRADAS, SENDO PRESERVADAS A CRICÓIDE E AS ARITENÓIDES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pt-BR" alt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47107" name="Espaço Reservado para Conteúdo 3" descr="Digitalizar0023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857250"/>
            <a:ext cx="7643813" cy="5000625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/>
              <a:t>LARINGECTOMIA QUASE-TOTAL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LESÕES T3 E T4 COM ENVOLVIMENTO DE UMA ARITENÓIDE OU TUMORES TRANSGLÓTICOS UNILATERAIS COM PREGA FIXA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APENAS UMA ARITENÓIDE É POUPADA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UM CONDUTO TRAQUEO-ESOFÁGICO É CONSTRUÍDO PARA FALA (VOZ GERADA PELOS PULMÕES)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DEPENDÊNCIA DE TRAQUEOSTOMIA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pt-BR" dirty="0"/>
              <a:t>NÃO OFERECIDO À PACIENTES COM FALÊNCIA À RADIOTERAPIA, BAIXA RESERVA PULMONAR E ENVOLVIMENTO ABAIXO DO ANEL CRICÓIDE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49155" name="Espaço Reservado para Conteúdo 3" descr="Digitalizar002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928688"/>
            <a:ext cx="7215187" cy="5000625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LARINGECTOMIA TOTAL</a:t>
            </a:r>
          </a:p>
          <a:p>
            <a:pPr lvl="1" eaLnBrk="1" hangingPunct="1"/>
            <a:r>
              <a:rPr lang="pt-BR" altLang="pt-BR"/>
              <a:t>REMOÇÃO DE TODA LARINGE: CARTILAGENS CRICÓIDE E TIREÓIDE, POSSIVELMENTE ALGUNS ANÉIS TRAQUEAIS, E O OSSO HIÓIDE</a:t>
            </a:r>
          </a:p>
          <a:p>
            <a:pPr lvl="1" eaLnBrk="1" hangingPunct="1"/>
            <a:r>
              <a:rPr lang="pt-BR" altLang="pt-BR"/>
              <a:t>A TRAQUÉIA PROXIMAL É ANASTOMOSADA NA PORÇÃO CERVICAL ANTERIOR EM UM TRAQUEOSTOMA PERMANENTE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</a:t>
            </a:r>
          </a:p>
        </p:txBody>
      </p:sp>
      <p:sp>
        <p:nvSpPr>
          <p:cNvPr id="512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LARINGECTOMIA TOTAL</a:t>
            </a:r>
          </a:p>
          <a:p>
            <a:pPr lvl="1" eaLnBrk="1" hangingPunct="1"/>
            <a:r>
              <a:rPr lang="pt-BR" altLang="pt-BR"/>
              <a:t>INDICADO PARA: </a:t>
            </a:r>
          </a:p>
          <a:p>
            <a:pPr lvl="2" eaLnBrk="1" hangingPunct="1"/>
            <a:r>
              <a:rPr lang="pt-BR" altLang="pt-BR"/>
              <a:t>T3 E T4 NÃO CANDIDATOS ÀS OUTRAS TÉCNICAS</a:t>
            </a:r>
          </a:p>
          <a:p>
            <a:pPr lvl="2" eaLnBrk="1" hangingPunct="1"/>
            <a:r>
              <a:rPr lang="pt-BR" altLang="pt-BR"/>
              <a:t>ENVOLVIMENTO EXTENSO DAS CARTILAGENS CRICÓIDE E TIREÓIDE</a:t>
            </a:r>
          </a:p>
          <a:p>
            <a:pPr lvl="2" eaLnBrk="1" hangingPunct="1"/>
            <a:r>
              <a:rPr lang="pt-BR" altLang="pt-BR"/>
              <a:t>INVASÃO DIRETA DE PARTES MOLES DO PESCOÇO </a:t>
            </a:r>
          </a:p>
          <a:p>
            <a:pPr lvl="2" eaLnBrk="1" hangingPunct="1"/>
            <a:r>
              <a:rPr lang="pt-BR" altLang="pt-BR"/>
              <a:t>ENVOLVIMENTO DA BASE DA LÍNGUA ALÉM DA PAPILA CIRCUNVALADA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CONSIDERAÇÕES ANATÔMICAS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2400"/>
              <a:t>MEMBRANAS FIBROELÁSTICAS E LIGAMENTOS DIVIDEM A LARINGE EM ESPAÇOS PRÉ-EPIGLÓTICO E PARAGLÓTICO</a:t>
            </a:r>
          </a:p>
          <a:p>
            <a:pPr eaLnBrk="1" hangingPunct="1"/>
            <a:r>
              <a:rPr lang="pt-BR" altLang="pt-BR" sz="2400"/>
              <a:t>BARREIRAS A DISSEMINAÇÃO TUMORAL:</a:t>
            </a:r>
          </a:p>
          <a:p>
            <a:pPr lvl="1" eaLnBrk="1" hangingPunct="1"/>
            <a:r>
              <a:rPr lang="pt-BR" altLang="pt-BR" sz="2000"/>
              <a:t>CONE ELÁSTICO </a:t>
            </a:r>
          </a:p>
          <a:p>
            <a:pPr lvl="1" eaLnBrk="1" hangingPunct="1"/>
            <a:r>
              <a:rPr lang="pt-BR" altLang="pt-BR" sz="2000"/>
              <a:t>MEMBRANAS QUADRANGULAR E TIREOIÓIDEA </a:t>
            </a:r>
          </a:p>
          <a:p>
            <a:pPr lvl="1" eaLnBrk="1" hangingPunct="1"/>
            <a:r>
              <a:rPr lang="pt-BR" altLang="pt-BR" sz="2000"/>
              <a:t>LIGAMENTO HIOEPIGLÓTICO </a:t>
            </a:r>
          </a:p>
          <a:p>
            <a:pPr lvl="1" eaLnBrk="1" hangingPunct="1"/>
            <a:r>
              <a:rPr lang="pt-BR" altLang="pt-BR" sz="2000"/>
              <a:t>CARTILAGENS CRICÓIDE E TIREÓIDE</a:t>
            </a:r>
          </a:p>
          <a:p>
            <a:pPr eaLnBrk="1" hangingPunct="1"/>
            <a:r>
              <a:rPr lang="pt-BR" altLang="pt-BR" sz="2400"/>
              <a:t>O TENDÃO DA COMISSURA ANTERIOR (BROYLE`S LIGAMENT) E OS LIGAMENTOS TIREOEPIGLÓTICOS NÃO  ATUAM COMO BARREIRAS EFETIVAS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52227" name="Espaço Reservado para Conteúdo 3" descr="Digitalizar002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8938" y="571500"/>
            <a:ext cx="3357562" cy="5715000"/>
          </a:xfr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dirty="0"/>
            </a:br>
            <a:r>
              <a:rPr lang="pt-BR" dirty="0">
                <a:solidFill>
                  <a:srgbClr val="FFC000"/>
                </a:solidFill>
              </a:rPr>
              <a:t>TRATAMENTO CERVICAL </a:t>
            </a:r>
            <a:br>
              <a:rPr lang="pt-BR" dirty="0"/>
            </a:br>
            <a:endParaRPr lang="pt-BR" dirty="0"/>
          </a:p>
        </p:txBody>
      </p:sp>
      <p:sp>
        <p:nvSpPr>
          <p:cNvPr id="532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DEVE SER CONSIDERADO IPSILATERAL E CONTRALATERAL PARA PRECOCES PRIMÁRIOS DA SUPRAGLOTE E TODOS OUTROS EM ESTÁGIO AVANÇADO</a:t>
            </a:r>
          </a:p>
          <a:p>
            <a:pPr eaLnBrk="1" hangingPunct="1"/>
            <a:r>
              <a:rPr lang="pt-BR" altLang="pt-BR"/>
              <a:t>N0 E N1 PODEM SER TRATADOS COM APENAS UMA MODALIDADE TERAPÊUTICA (CIRURGIA/ RADIAÇÃO)</a:t>
            </a:r>
          </a:p>
          <a:p>
            <a:pPr eaLnBrk="1" hangingPunct="1"/>
            <a:r>
              <a:rPr lang="pt-BR" altLang="pt-BR"/>
              <a:t>N2 E N3 REQUEREM TERAPIA COMBINADA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TRATAMENTO CERVICAL</a:t>
            </a:r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N0-N1</a:t>
            </a:r>
          </a:p>
          <a:p>
            <a:pPr lvl="1" eaLnBrk="1" hangingPunct="1"/>
            <a:r>
              <a:rPr lang="pt-BR" altLang="pt-BR"/>
              <a:t>DISSECÇÃO SELETIVA (PRESERVANDO O ECOM, VJI, E O NERVO ACESSÓRIO ESPINHAL)</a:t>
            </a:r>
          </a:p>
          <a:p>
            <a:pPr lvl="1" eaLnBrk="1" hangingPunct="1"/>
            <a:r>
              <a:rPr lang="pt-BR" altLang="pt-BR"/>
              <a:t>O ESVAZIAMENTO É LIMITADO AOS NÍVEIS II-IV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pt-BR" altLang="pt-BR"/>
              <a:t>DISSECÇÃO RADICAL, COM RETIRADA DE TODAS ESTRUTURAS ACIMA, E ESVAZIAMENTO DOS NÍVEIS I-V É RESERVADA QUANDO HÁ ENVOLVIMENTO DE VASOS, NERVOS E MÚSCULOS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pic>
        <p:nvPicPr>
          <p:cNvPr id="7171" name="Espaço Reservado para Conteúdo 3" descr="Digitalizar001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928688"/>
            <a:ext cx="8072438" cy="48577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PATOGÊNESE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MAIS DE 90% RELACIONADOS AO USO DE ÁLCOOL E TABACO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HPV RESULTA EM PAPILOMATOSE (USUALMENTE BENIGNO)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RGE TEM SIDO IMPLICADO, NO ENTANTO SUA RELAÇÃO CAUSAL É DESCONHECIDA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EXPOSIÇÃO OCUPACIONAL E INALAÇÃO DE AGENTES TÓXICOS (COMO ASBESTO E GÁS MOSTARDA), DEFICIÊNCIAS NUTRICIONAIS E IRRADIAÇÃO PRÉVIA DO PESCOÇO ESTÃO RELACIONADOS AO CA DE LARINGE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FATORES GENÉTICOS E MOLECULARES TÊM SIDO IMPLICADOS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ESTADIAMENTO</a:t>
            </a:r>
          </a:p>
        </p:txBody>
      </p:sp>
      <p:sp>
        <p:nvSpPr>
          <p:cNvPr id="92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CLASSIFICAÇÃO TNM (AMERICAN JOINT COMMITTEE ON CANCER 2002)</a:t>
            </a:r>
          </a:p>
          <a:p>
            <a:pPr eaLnBrk="1" hangingPunct="1"/>
            <a:r>
              <a:rPr lang="pt-BR" altLang="pt-BR"/>
              <a:t>METÁSTASE LOCOREGIONAL E A DISTÂNCIA</a:t>
            </a:r>
          </a:p>
          <a:p>
            <a:pPr eaLnBrk="1" hangingPunct="1"/>
            <a:r>
              <a:rPr lang="pt-BR" altLang="pt-BR"/>
              <a:t>PELA 1ª VEZ TUMORES T4 SÃO DIVIDIDOS EM RESSECÁVEIS T4A E NÃO RESSECÁVEIS T4B</a:t>
            </a:r>
          </a:p>
          <a:p>
            <a:pPr eaLnBrk="1" hangingPunct="1"/>
            <a:r>
              <a:rPr lang="pt-BR" altLang="pt-BR"/>
              <a:t>ESTÁGIO IV É DIVIDIDO EM A, B, C</a:t>
            </a:r>
          </a:p>
          <a:p>
            <a:pPr eaLnBrk="1" hangingPunct="1"/>
            <a:r>
              <a:rPr lang="pt-BR" altLang="pt-BR"/>
              <a:t>ESTUDOS ANTES DE 2002 SÃO BASEADOS EM OUTRO SISTEMA (1998)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>
                <a:solidFill>
                  <a:srgbClr val="FFC000"/>
                </a:solidFill>
              </a:rPr>
              <a:t>ESTADIAMENTO</a:t>
            </a:r>
          </a:p>
        </p:txBody>
      </p:sp>
      <p:pic>
        <p:nvPicPr>
          <p:cNvPr id="10243" name="Espaço Reservado para Conteúdo 3" descr="Digitalizar000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2643188"/>
            <a:ext cx="8858250" cy="22145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1230</Words>
  <Application>Microsoft Office PowerPoint</Application>
  <PresentationFormat>Apresentação na tela (4:3)</PresentationFormat>
  <Paragraphs>214</Paragraphs>
  <Slides>52</Slides>
  <Notes>52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6" baseType="lpstr">
      <vt:lpstr>Arial</vt:lpstr>
      <vt:lpstr>Calibri</vt:lpstr>
      <vt:lpstr>Wingdings</vt:lpstr>
      <vt:lpstr>Tema do Office</vt:lpstr>
      <vt:lpstr>NEOPLASIAS MALIGNAS DA LARINGE</vt:lpstr>
      <vt:lpstr>CONSIDERAÇÕES GERAIS</vt:lpstr>
      <vt:lpstr>CONSIDERAÇÕES ANATÔMICAS</vt:lpstr>
      <vt:lpstr>Apresentação do PowerPoint</vt:lpstr>
      <vt:lpstr>CONSIDERAÇÕES ANATÔMICAS</vt:lpstr>
      <vt:lpstr>Apresentação do PowerPoint</vt:lpstr>
      <vt:lpstr>PATOGÊNESE</vt:lpstr>
      <vt:lpstr>ESTADIAMENTO</vt:lpstr>
      <vt:lpstr>ESTADIAMENTO</vt:lpstr>
      <vt:lpstr>Apresentação do PowerPoint</vt:lpstr>
      <vt:lpstr>Apresentação do PowerPoint</vt:lpstr>
      <vt:lpstr>Apresentação do PowerPoint</vt:lpstr>
      <vt:lpstr>Apresentação do PowerPoint</vt:lpstr>
      <vt:lpstr>ESTADIAMENTO</vt:lpstr>
      <vt:lpstr>Apresentação do PowerPoint</vt:lpstr>
      <vt:lpstr>Apresentação do PowerPoint</vt:lpstr>
      <vt:lpstr>Apresentação do PowerPoint</vt:lpstr>
      <vt:lpstr>Apresentação do PowerPoint</vt:lpstr>
      <vt:lpstr>ESTADIAMENTO</vt:lpstr>
      <vt:lpstr>Apresentação do PowerPoint</vt:lpstr>
      <vt:lpstr>Apresentação do PowerPoint</vt:lpstr>
      <vt:lpstr>ESTADIAMENTO</vt:lpstr>
      <vt:lpstr>DIAGNÓSTICO</vt:lpstr>
      <vt:lpstr>DIAGNÓSTICO</vt:lpstr>
      <vt:lpstr>DIAGNÓSTICO</vt:lpstr>
      <vt:lpstr>DIAGNÓSTICO</vt:lpstr>
      <vt:lpstr>DIAGNÓSTICO</vt:lpstr>
      <vt:lpstr>ESTUDO DE IMAGEM</vt:lpstr>
      <vt:lpstr>TIPOS HISTOLÓGICOS</vt:lpstr>
      <vt:lpstr>TIPOS HISTOLÓGICOS</vt:lpstr>
      <vt:lpstr>TIPOS HISTOLÓGICOS</vt:lpstr>
      <vt:lpstr>TIPOS HISTOLÓGICOS</vt:lpstr>
      <vt:lpstr>INCIDÊNCIA E METÁSTASES</vt:lpstr>
      <vt:lpstr>TRATAMENTO</vt:lpstr>
      <vt:lpstr>TRATAMENTO</vt:lpstr>
      <vt:lpstr>TRATAMENTO</vt:lpstr>
      <vt:lpstr>TRATAMENTO</vt:lpstr>
      <vt:lpstr>TRATAMENTO</vt:lpstr>
      <vt:lpstr>TRATAMENTO</vt:lpstr>
      <vt:lpstr>TRATAMENTO</vt:lpstr>
      <vt:lpstr>Apresentação do PowerPoint</vt:lpstr>
      <vt:lpstr>TRATAMENTO</vt:lpstr>
      <vt:lpstr>Apresentação do PowerPoint</vt:lpstr>
      <vt:lpstr>TRATAMENTO</vt:lpstr>
      <vt:lpstr>Apresentação do PowerPoint</vt:lpstr>
      <vt:lpstr>TRATAMENTO</vt:lpstr>
      <vt:lpstr>Apresentação do PowerPoint</vt:lpstr>
      <vt:lpstr>TRATAMENTO</vt:lpstr>
      <vt:lpstr>TRATAMENTO</vt:lpstr>
      <vt:lpstr>Apresentação do PowerPoint</vt:lpstr>
      <vt:lpstr> TRATAMENTO CERVICAL  </vt:lpstr>
      <vt:lpstr>TRATAMENTO CERVICAL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NEOPLASIAS MALIGNAS DA LARINGE</dc:title>
  <dc:creator>Michel</dc:creator>
  <cp:lastModifiedBy>Marcelo Gervilla Gregorio</cp:lastModifiedBy>
  <cp:revision>66</cp:revision>
  <dcterms:created xsi:type="dcterms:W3CDTF">2007-11-01T13:06:46Z</dcterms:created>
  <dcterms:modified xsi:type="dcterms:W3CDTF">2016-11-05T18:42:13Z</dcterms:modified>
</cp:coreProperties>
</file>