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24"/>
  </p:notesMasterIdLst>
  <p:handoutMasterIdLst>
    <p:handoutMasterId r:id="rId25"/>
  </p:handoutMasterIdLst>
  <p:sldIdLst>
    <p:sldId id="258" r:id="rId3"/>
    <p:sldId id="292" r:id="rId4"/>
    <p:sldId id="287" r:id="rId5"/>
    <p:sldId id="293" r:id="rId6"/>
    <p:sldId id="295" r:id="rId7"/>
    <p:sldId id="297" r:id="rId8"/>
    <p:sldId id="291" r:id="rId9"/>
    <p:sldId id="290" r:id="rId10"/>
    <p:sldId id="306" r:id="rId11"/>
    <p:sldId id="307" r:id="rId12"/>
    <p:sldId id="308" r:id="rId13"/>
    <p:sldId id="303" r:id="rId14"/>
    <p:sldId id="309" r:id="rId15"/>
    <p:sldId id="310" r:id="rId16"/>
    <p:sldId id="298" r:id="rId17"/>
    <p:sldId id="313" r:id="rId18"/>
    <p:sldId id="302" r:id="rId19"/>
    <p:sldId id="312" r:id="rId20"/>
    <p:sldId id="305" r:id="rId21"/>
    <p:sldId id="314" r:id="rId22"/>
    <p:sldId id="315" r:id="rId23"/>
  </p:sldIdLst>
  <p:sldSz cx="10287000" cy="6858000" type="35mm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000066"/>
    <a:srgbClr val="000F3E"/>
    <a:srgbClr val="FFFF66"/>
    <a:srgbClr val="006600"/>
    <a:srgbClr val="0099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48" y="24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DE9AF2-7262-4EF0-817B-B59EB6E2CA9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C03C6EB-B393-4988-A767-B4BA6D65C1B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1645F7-96DC-4ACD-A89C-66D884706987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328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93AD2-34CF-4E5D-97CF-A98C89DA8350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3450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3AB332-1D42-42F5-9947-13EA40089EC4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3317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pt-BR"/>
              <a:t>Sensivel para detectar </a:t>
            </a:r>
            <a:endParaRPr lang="pt-PT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9F0E1-B2E4-4866-A3D4-12310096EC86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347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pt-BR"/>
              <a:t>Sensivel para detectar </a:t>
            </a:r>
            <a:endParaRPr lang="pt-PT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0206C-1AE1-4A41-8B38-58F2588582D4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358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Sensivel para detectar </a:t>
            </a:r>
            <a:endParaRPr lang="pt-PT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B7832-13AB-4655-944C-8086BDB88BF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430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pt-BR"/>
              <a:t>Sensivel para detectar </a:t>
            </a:r>
            <a:endParaRPr lang="pt-PT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EBB28-A3BF-46BE-B745-FE7C54E48146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34099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pt-BR"/>
              <a:t>Sensivel para detectar </a:t>
            </a:r>
            <a:endParaRPr lang="pt-PT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5D0C5-D8D8-431E-B320-43D494CE0AB0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85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D7A264-413E-4C70-B764-DD617CFABE8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8D239-C262-4173-8C3B-4668481F67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466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77C85-6231-4067-8A1A-728DC52DF3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81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676400"/>
            <a:ext cx="874395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fld id="{294EABA5-983E-464F-A68B-A50D3FFD7DC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2027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0277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037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239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460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9354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21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F97F1-6771-4258-AA26-762B3A6570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802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6059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5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58075" y="381000"/>
            <a:ext cx="2314575" cy="5715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791325" cy="57150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7031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14350" y="1981200"/>
            <a:ext cx="455295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Imagem Online 3"/>
          <p:cNvSpPr>
            <a:spLocks noGrp="1"/>
          </p:cNvSpPr>
          <p:nvPr>
            <p:ph type="clipArt" sz="half" idx="2"/>
          </p:nvPr>
        </p:nvSpPr>
        <p:spPr>
          <a:xfrm>
            <a:off x="5219700" y="1981200"/>
            <a:ext cx="455295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614488" y="6381750"/>
            <a:ext cx="8672512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896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4350" y="381000"/>
            <a:ext cx="92583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514350" y="1981200"/>
            <a:ext cx="92583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14488" y="6381750"/>
            <a:ext cx="8672512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34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1675" y="1709738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1675" y="4589463"/>
            <a:ext cx="887253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34105-6303-44D3-8E6E-22EDD0D9055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646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F5FC4-2CB4-4C3D-B16E-A02CD3F09A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71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365125"/>
            <a:ext cx="8872538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8025" y="1681163"/>
            <a:ext cx="43529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8025" y="2505075"/>
            <a:ext cx="435292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208588" y="1681163"/>
            <a:ext cx="43719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208588" y="2505075"/>
            <a:ext cx="4371975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B07FA-122D-4D09-9B9E-42426DE3D9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311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2B5AA-A433-4E95-8333-693B1B909F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28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EA6DB-1E09-4E4D-AAFD-EDDF65B69D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576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3D23-CDD7-49DF-9707-A4C8E40B9F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968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025" y="457200"/>
            <a:ext cx="33178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73563" y="987425"/>
            <a:ext cx="52070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08025" y="2057400"/>
            <a:ext cx="33178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70E7-46C6-4969-A58D-1FF483A715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803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97F9235-A4FA-4FD0-8F46-85A6991874B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381000"/>
            <a:ext cx="92583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981200"/>
            <a:ext cx="9258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 altLang="pt-BR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4488" y="6381750"/>
            <a:ext cx="8672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quarktet.com/Gallery6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br/imgres?imgurl=http://www.chestnet.org/images/education/online/pccu/vol15/lesson08.fig2.jpg&amp;imgrefurl=http://www.chestnet.org/education/online/pccu/vol15/lessons7_8/lesson08.php&amp;usg=__b47V0xqkSuAPY3iFt6VSDuwd5Qg=&amp;h=438&amp;w=512&amp;sz=26&amp;hl=pt-BR&amp;start=9&amp;um=1&amp;tbnid=L-476CxYe-9CsM:&amp;tbnh=112&amp;tbnw=131&amp;prev=/images%3Fq%3Dfluorescence%2Bbronchoscopy%26um%3D1%26hl%3Dpt-BR%26sa%3DX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.br/imgres?imgurl=http://www.chestnet.org/images/education/online/pccu/vol15/lesson08.fig1.jpg&amp;imgrefurl=http://www.chestnet.org/education/online/pccu/vol15/lessons7_8/lesson08.php&amp;usg=__8rV-1Gkgj8RTnwXNWBBB1V1Mjvs=&amp;h=438&amp;w=512&amp;sz=16&amp;hl=pt-BR&amp;start=10&amp;um=1&amp;tbnid=tPZ2ETEE1ngkmM:&amp;tbnh=112&amp;tbnw=131&amp;prev=/images%3Fq%3Dfluorescence%2Bbronchoscopy%26um%3D1%26hl%3Dpt-BR%26sa%3D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 dirty="0"/>
              <a:t>Marcelo </a:t>
            </a:r>
            <a:r>
              <a:rPr lang="pt-BR" altLang="pt-BR" dirty="0" err="1"/>
              <a:t>Gervilla</a:t>
            </a:r>
            <a:r>
              <a:rPr lang="pt-BR" altLang="pt-BR" dirty="0"/>
              <a:t> Gregório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title"/>
          </p:nvPr>
        </p:nvSpPr>
        <p:spPr>
          <a:xfrm>
            <a:off x="463550" y="3141663"/>
            <a:ext cx="9258300" cy="1371600"/>
          </a:xfrm>
        </p:spPr>
        <p:txBody>
          <a:bodyPr/>
          <a:lstStyle/>
          <a:p>
            <a:r>
              <a:rPr lang="pt-BR" altLang="pt-BR"/>
              <a:t>História natural das neoplasias das vias aéreas </a:t>
            </a:r>
            <a:endParaRPr lang="en-US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Lam S. Chest. 1993 Jan;103(1 Suppl):12S-4S.</a:t>
            </a: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b="1"/>
              <a:t>Fluorescência induzida por drogas</a:t>
            </a:r>
            <a:r>
              <a:rPr lang="en-US" altLang="pt-BR" sz="4000"/>
              <a:t> 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981200"/>
            <a:ext cx="9258300" cy="4184650"/>
          </a:xfrm>
        </p:spPr>
        <p:txBody>
          <a:bodyPr/>
          <a:lstStyle/>
          <a:p>
            <a:r>
              <a:rPr lang="pt-BR" altLang="pt-BR" sz="2400"/>
              <a:t>derivado da hematoporfirina (Photofrin®)</a:t>
            </a:r>
            <a:r>
              <a:rPr lang="en-US" altLang="pt-BR" sz="2400"/>
              <a:t>    </a:t>
            </a:r>
          </a:p>
          <a:p>
            <a:r>
              <a:rPr lang="pt-BR" altLang="pt-BR" sz="2400"/>
              <a:t>acido aminolevulinico (ALA)</a:t>
            </a:r>
            <a:r>
              <a:rPr lang="pt-BR" altLang="pt-BR"/>
              <a:t> </a:t>
            </a:r>
            <a:endParaRPr lang="en-US" altLang="pt-BR"/>
          </a:p>
          <a:p>
            <a:pPr>
              <a:buFont typeface="Wingdings" panose="05000000000000000000" pitchFamily="2" charset="2"/>
              <a:buNone/>
            </a:pPr>
            <a:endParaRPr lang="pt-BR" altLang="pt-BR" sz="2400"/>
          </a:p>
          <a:p>
            <a:pPr>
              <a:buFont typeface="Wingdings" panose="05000000000000000000" pitchFamily="2" charset="2"/>
              <a:buNone/>
            </a:pPr>
            <a:endParaRPr lang="pt-BR" altLang="pt-BR" sz="240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/>
              <a:t>Desvantagens: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/>
              <a:t>	alto custo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/>
              <a:t>	prolongada fotosensibilização da pele</a:t>
            </a:r>
            <a:endParaRPr lang="en-US" altLang="pt-BR" sz="2400"/>
          </a:p>
          <a:p>
            <a:pPr>
              <a:buFont typeface="Wingdings" panose="05000000000000000000" pitchFamily="2" charset="2"/>
              <a:buNone/>
            </a:pPr>
            <a:endParaRPr lang="en-US" altLang="pt-BR" sz="2400"/>
          </a:p>
        </p:txBody>
      </p:sp>
      <p:pic>
        <p:nvPicPr>
          <p:cNvPr id="373766" name="Picture 6" descr="9L Tumor Cel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65400"/>
            <a:ext cx="3919537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Annual review of physical chemistry. 1996;47:555-606.</a:t>
            </a:r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Autofluorescência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800"/>
              <a:t>	Os eletrons de móleculas presentes nas células como colágeno, flavinas, nicotinamida adenina dinucleotideo, hidrogênio e porfirinas se excitam com comprimentos de onda específico emitem fluorescência ao retornar ao estado normal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2800"/>
          </a:p>
          <a:p>
            <a:r>
              <a:rPr lang="pt-BR" altLang="pt-BR" sz="2800"/>
              <a:t>	Lesões malignas precoces podem se constratar com a mucosa normal sem o uso de qualquer fotosensibilizador </a:t>
            </a:r>
            <a:endParaRPr lang="en-US" altLang="pt-BR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ENDOSCOPIA RESPIRATÓRIA - 2002 - REVINTER</a:t>
            </a:r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Autofluorescência</a:t>
            </a:r>
            <a:endParaRPr lang="pt-BR" altLang="pt-BR">
              <a:cs typeface="Arial" panose="020B0604020202020204" pitchFamily="34" charset="0"/>
            </a:endParaRPr>
          </a:p>
        </p:txBody>
      </p:sp>
      <p:graphicFrame>
        <p:nvGraphicFramePr>
          <p:cNvPr id="369667" name="Object 3"/>
          <p:cNvGraphicFramePr>
            <a:graphicFrameLocks noChangeAspect="1"/>
          </p:cNvGraphicFramePr>
          <p:nvPr/>
        </p:nvGraphicFramePr>
        <p:xfrm>
          <a:off x="1066800" y="1676400"/>
          <a:ext cx="4991100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5" name="Imagem de bitmap" r:id="rId3" imgW="5525271" imgH="4123810" progId="Paint.Picture">
                  <p:embed/>
                </p:oleObj>
              </mc:Choice>
              <mc:Fallback>
                <p:oleObj name="Imagem de bitmap" r:id="rId3" imgW="5525271" imgH="41238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4991100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CCECFF"/>
                </a:solidFill>
                <a:latin typeface="Times New Roman" panose="02020603050405020304" pitchFamily="18" charset="0"/>
              </a:rPr>
              <a:t>LUZ MONOCROMÁTICA</a:t>
            </a:r>
          </a:p>
        </p:txBody>
      </p:sp>
      <p:sp>
        <p:nvSpPr>
          <p:cNvPr id="369669" name="Line 5"/>
          <p:cNvSpPr>
            <a:spLocks noChangeShapeType="1"/>
          </p:cNvSpPr>
          <p:nvPr/>
        </p:nvSpPr>
        <p:spPr bwMode="auto">
          <a:xfrm flipV="1">
            <a:off x="2209800" y="3962400"/>
            <a:ext cx="0" cy="1828800"/>
          </a:xfrm>
          <a:prstGeom prst="line">
            <a:avLst/>
          </a:prstGeom>
          <a:noFill/>
          <a:ln w="349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6096000" y="18288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CCFFCC"/>
                </a:solidFill>
                <a:latin typeface="Times New Roman" panose="02020603050405020304" pitchFamily="18" charset="0"/>
              </a:rPr>
              <a:t>REFLEXÃO VERDE(SADIO)</a:t>
            </a:r>
          </a:p>
        </p:txBody>
      </p:sp>
      <p:sp>
        <p:nvSpPr>
          <p:cNvPr id="369671" name="Line 7"/>
          <p:cNvSpPr>
            <a:spLocks noChangeShapeType="1"/>
          </p:cNvSpPr>
          <p:nvPr/>
        </p:nvSpPr>
        <p:spPr bwMode="auto">
          <a:xfrm flipH="1">
            <a:off x="3429000" y="2057400"/>
            <a:ext cx="2743200" cy="0"/>
          </a:xfrm>
          <a:prstGeom prst="line">
            <a:avLst/>
          </a:prstGeom>
          <a:noFill/>
          <a:ln w="349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672" name="Text Box 8"/>
          <p:cNvSpPr txBox="1">
            <a:spLocks noChangeArrowheads="1"/>
          </p:cNvSpPr>
          <p:nvPr/>
        </p:nvSpPr>
        <p:spPr bwMode="auto">
          <a:xfrm>
            <a:off x="6096000" y="3048000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CCFFCC"/>
                </a:solidFill>
                <a:latin typeface="Times New Roman" panose="02020603050405020304" pitchFamily="18" charset="0"/>
              </a:rPr>
              <a:t>REFLEXÃO VERMELHA DO TECIDO ALTERADO</a:t>
            </a:r>
          </a:p>
        </p:txBody>
      </p:sp>
      <p:sp>
        <p:nvSpPr>
          <p:cNvPr id="369673" name="Line 9"/>
          <p:cNvSpPr>
            <a:spLocks noChangeShapeType="1"/>
          </p:cNvSpPr>
          <p:nvPr/>
        </p:nvSpPr>
        <p:spPr bwMode="auto">
          <a:xfrm flipH="1">
            <a:off x="3505200" y="3429000"/>
            <a:ext cx="2590800" cy="0"/>
          </a:xfrm>
          <a:prstGeom prst="line">
            <a:avLst/>
          </a:prstGeom>
          <a:noFill/>
          <a:ln w="34925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9674" name="Text Box 10"/>
          <p:cNvSpPr txBox="1">
            <a:spLocks noChangeArrowheads="1"/>
          </p:cNvSpPr>
          <p:nvPr/>
        </p:nvSpPr>
        <p:spPr bwMode="auto">
          <a:xfrm>
            <a:off x="6629400" y="4267200"/>
            <a:ext cx="18288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49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>
                <a:solidFill>
                  <a:srgbClr val="CC3300"/>
                </a:solidFill>
                <a:latin typeface="Times New Roman" panose="02020603050405020304" pitchFamily="18" charset="0"/>
              </a:rPr>
              <a:t> metaplasia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>
                <a:solidFill>
                  <a:srgbClr val="CC3300"/>
                </a:solidFill>
                <a:latin typeface="Times New Roman" panose="02020603050405020304" pitchFamily="18" charset="0"/>
              </a:rPr>
              <a:t> displasia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altLang="pt-BR" sz="2400">
                <a:solidFill>
                  <a:srgbClr val="CC3300"/>
                </a:solidFill>
                <a:latin typeface="Times New Roman" panose="02020603050405020304" pitchFamily="18" charset="0"/>
              </a:rPr>
              <a:t> ca in situ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Lam S SH. Clin Chest Med. 1999;20:53-6</a:t>
            </a:r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Fluorescência reduzida em tumores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981200"/>
            <a:ext cx="5276850" cy="4114800"/>
          </a:xfrm>
        </p:spPr>
        <p:txBody>
          <a:bodyPr/>
          <a:lstStyle/>
          <a:p>
            <a:r>
              <a:rPr lang="pt-BR" altLang="pt-BR"/>
              <a:t>A camada epitelial contribui com apenas 5% da fluorescencia e nos tumores está aumentada</a:t>
            </a:r>
          </a:p>
          <a:p>
            <a:r>
              <a:rPr lang="pt-BR" altLang="pt-BR"/>
              <a:t>Hemoglobina não é fluorescente </a:t>
            </a:r>
            <a:r>
              <a:rPr lang="en-US" altLang="pt-BR"/>
              <a:t> </a:t>
            </a:r>
          </a:p>
        </p:txBody>
      </p:sp>
      <p:pic>
        <p:nvPicPr>
          <p:cNvPr id="376837" name="Picture 5" descr="lesson0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557338"/>
            <a:ext cx="2952750" cy="25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9" name="Picture 7" descr="lesson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830638"/>
            <a:ext cx="295275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O'Neil. J Natl Cancer Inst 1998; 90:953.</a:t>
            </a: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000"/>
              <a:t>Estudos com auto-fluorescência (LIFE)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Os 5 maiores estudos: 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1.5 a 6.3 X mais diagnósticos de displasia and carcinoma in situ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1 mostrou inclusive p carcinoma invasor</a:t>
            </a:r>
          </a:p>
          <a:p>
            <a:pPr>
              <a:lnSpc>
                <a:spcPct val="90000"/>
              </a:lnSpc>
            </a:pPr>
            <a:r>
              <a:rPr lang="en-US" altLang="pt-BR" sz="2800"/>
              <a:t>Críticas: </a:t>
            </a:r>
          </a:p>
          <a:p>
            <a:pPr lvl="1">
              <a:lnSpc>
                <a:spcPct val="90000"/>
              </a:lnSpc>
            </a:pPr>
            <a:r>
              <a:rPr lang="en-US" altLang="pt-BR" sz="2400"/>
              <a:t>Resultados baseados em número de biópsias + e não em número de lesões descobertas</a:t>
            </a:r>
          </a:p>
          <a:p>
            <a:pPr lvl="1">
              <a:lnSpc>
                <a:spcPct val="90000"/>
              </a:lnSpc>
            </a:pPr>
            <a:r>
              <a:rPr lang="en-US" altLang="pt-BR" sz="2400"/>
              <a:t>Estudos que compararam áreas consideradas normais pelo LIFE mostraram igual incidência de displasia leve e metaplasia</a:t>
            </a:r>
          </a:p>
          <a:p>
            <a:pPr>
              <a:lnSpc>
                <a:spcPct val="90000"/>
              </a:lnSpc>
            </a:pPr>
            <a:endParaRPr lang="en-US" altLang="pt-BR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Sutedja TG. Clin Cancer Res. 2005 11:537-43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000"/>
              <a:t>Curso natural de lesões pré-malignas</a:t>
            </a:r>
          </a:p>
        </p:txBody>
      </p:sp>
      <p:graphicFrame>
        <p:nvGraphicFramePr>
          <p:cNvPr id="359496" name="Group 72"/>
          <p:cNvGraphicFramePr>
            <a:graphicFrameLocks noGrp="1"/>
          </p:cNvGraphicFramePr>
          <p:nvPr>
            <p:ph idx="1"/>
          </p:nvPr>
        </p:nvGraphicFramePr>
        <p:xfrm>
          <a:off x="514350" y="1981200"/>
          <a:ext cx="9258300" cy="4114800"/>
        </p:xfrm>
        <a:graphic>
          <a:graphicData uri="http://schemas.openxmlformats.org/drawingml/2006/table">
            <a:tbl>
              <a:tblPr/>
              <a:tblGrid>
                <a:gridCol w="2314575">
                  <a:extLst>
                    <a:ext uri="{9D8B030D-6E8A-4147-A177-3AD203B41FA5}">
                      <a16:colId xmlns:a16="http://schemas.microsoft.com/office/drawing/2014/main" val="1522463978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1849666089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3548651252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val="3506447783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000F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Taxa de regressão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Taxa de progressão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Tempo médio de progressão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48514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metaplasia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37%</a:t>
                      </a:r>
                    </a:p>
                  </a:txBody>
                  <a:tcPr marL="0" marR="0" marT="0" marB="0" anchor="ctr" anchorCtr="1" horzOverflow="overflow">
                    <a:lnL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2-9%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000F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784460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displasia leve e moderada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60%</a:t>
                      </a:r>
                    </a:p>
                  </a:txBody>
                  <a:tcPr marL="0" marR="0" marT="0" marB="0" anchor="ctr" anchorCtr="1" horzOverflow="overflow">
                    <a:lnL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3,5 – 9%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21,5 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000F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91051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displasia grave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63%</a:t>
                      </a:r>
                    </a:p>
                  </a:txBody>
                  <a:tcPr marL="0" marR="0" marT="0" marB="0" anchor="ctr" anchorCtr="1" horzOverflow="overflow">
                    <a:lnL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11-12%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16,5 m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0867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ALRCCM 2001, 164: 1688 - 1693</a:t>
            </a: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Curso natural de CIS</a:t>
            </a:r>
          </a:p>
        </p:txBody>
      </p:sp>
      <p:graphicFrame>
        <p:nvGraphicFramePr>
          <p:cNvPr id="386094" name="Group 46"/>
          <p:cNvGraphicFramePr>
            <a:graphicFrameLocks noGrp="1"/>
          </p:cNvGraphicFramePr>
          <p:nvPr>
            <p:ph idx="1"/>
          </p:nvPr>
        </p:nvGraphicFramePr>
        <p:xfrm>
          <a:off x="606425" y="2420938"/>
          <a:ext cx="9001125" cy="2394204"/>
        </p:xfrm>
        <a:graphic>
          <a:graphicData uri="http://schemas.openxmlformats.org/drawingml/2006/table">
            <a:tbl>
              <a:tblPr/>
              <a:tblGrid>
                <a:gridCol w="3000375">
                  <a:extLst>
                    <a:ext uri="{9D8B030D-6E8A-4147-A177-3AD203B41FA5}">
                      <a16:colId xmlns:a16="http://schemas.microsoft.com/office/drawing/2014/main" val="314310082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09331360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344896135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0" i="0" u="none" strike="noStrike" cap="none" normalizeH="0" baseline="0">
                        <a:ln>
                          <a:noFill/>
                        </a:ln>
                        <a:solidFill>
                          <a:srgbClr val="000F3E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permanência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Progressão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p/ carcinoma invasor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7274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CIS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75%</a:t>
                      </a:r>
                    </a:p>
                  </a:txBody>
                  <a:tcPr marL="0" marR="0" marT="0" marB="0" anchor="ctr" anchorCtr="1" horzOverflow="overflow">
                    <a:lnL w="5715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F3E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21 a 67%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F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8923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Praveen N. Mathur. Chest. 2007; 132:221S-233</a:t>
            </a:r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3200" b="1"/>
              <a:t>ACCP  </a:t>
            </a:r>
            <a:br>
              <a:rPr lang="en-US" altLang="pt-BR" sz="3200" b="1"/>
            </a:br>
            <a:r>
              <a:rPr lang="en-US" altLang="pt-BR" sz="3200" b="1"/>
              <a:t>Recomendações p/ uso de auto-fluorescência</a:t>
            </a:r>
            <a:r>
              <a:rPr lang="en-US" altLang="pt-BR" sz="4000"/>
              <a:t> </a:t>
            </a:r>
          </a:p>
        </p:txBody>
      </p:sp>
      <p:graphicFrame>
        <p:nvGraphicFramePr>
          <p:cNvPr id="365641" name="Group 73"/>
          <p:cNvGraphicFramePr>
            <a:graphicFrameLocks noGrp="1"/>
          </p:cNvGraphicFramePr>
          <p:nvPr>
            <p:ph idx="1"/>
          </p:nvPr>
        </p:nvGraphicFramePr>
        <p:xfrm>
          <a:off x="514350" y="1981200"/>
          <a:ext cx="9258300" cy="4114800"/>
        </p:xfrm>
        <a:graphic>
          <a:graphicData uri="http://schemas.openxmlformats.org/drawingml/2006/table">
            <a:tbl>
              <a:tblPr/>
              <a:tblGrid>
                <a:gridCol w="6645275">
                  <a:extLst>
                    <a:ext uri="{9D8B030D-6E8A-4147-A177-3AD203B41FA5}">
                      <a16:colId xmlns:a16="http://schemas.microsoft.com/office/drawing/2014/main" val="1173375128"/>
                    </a:ext>
                  </a:extLst>
                </a:gridCol>
                <a:gridCol w="2613025">
                  <a:extLst>
                    <a:ext uri="{9D8B030D-6E8A-4147-A177-3AD203B41FA5}">
                      <a16:colId xmlns:a16="http://schemas.microsoft.com/office/drawing/2014/main" val="2603219647"/>
                    </a:ext>
                  </a:extLst>
                </a:gridCol>
              </a:tblGrid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anose="020B0604030504040204" pitchFamily="34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Grau de evidência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7774586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Citologia positiva de escarro com exames de imagem inconclusivos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I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73773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Orientação de tratamento curativo de carcinoma in situ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025622"/>
                  </a:ext>
                </a:extLst>
              </a:tr>
              <a:tr h="1028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Seguimento a cada 3-6 meses em pacientes com displasia severa ou CIS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rPr>
                        <a:t>2 C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501165"/>
                  </a:ext>
                </a:extLst>
              </a:tr>
            </a:tbl>
          </a:graphicData>
        </a:graphic>
      </p:graphicFrame>
      <p:sp>
        <p:nvSpPr>
          <p:cNvPr id="365642" name="Rectangle 74"/>
          <p:cNvSpPr>
            <a:spLocks noChangeArrowheads="1"/>
          </p:cNvSpPr>
          <p:nvPr/>
        </p:nvSpPr>
        <p:spPr bwMode="auto">
          <a:xfrm>
            <a:off x="4783138" y="3260725"/>
            <a:ext cx="722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pt-BR">
                <a:solidFill>
                  <a:srgbClr val="000F3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21,5 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1989138"/>
            <a:ext cx="9258300" cy="1371600"/>
          </a:xfrm>
        </p:spPr>
        <p:txBody>
          <a:bodyPr/>
          <a:lstStyle/>
          <a:p>
            <a:r>
              <a:rPr lang="pt-BR" altLang="pt-BR" sz="7200"/>
              <a:t>Novas perspectivas</a:t>
            </a:r>
            <a:r>
              <a:rPr lang="pt-BR" altLang="pt-BR"/>
              <a:t> </a:t>
            </a:r>
            <a:endParaRPr lang="en-US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C. Brambilla. Eur Respir J 2003; 21:36S-44S</a:t>
            </a:r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Marcadores tumorais</a:t>
            </a:r>
          </a:p>
        </p:txBody>
      </p:sp>
      <p:pic>
        <p:nvPicPr>
          <p:cNvPr id="371715" name="Picture 3" descr="fig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8588" y="1557338"/>
            <a:ext cx="7848600" cy="4586287"/>
          </a:xfr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4567238" y="3644900"/>
            <a:ext cx="1152525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1717" name="Rectangle 5"/>
          <p:cNvSpPr>
            <a:spLocks noChangeArrowheads="1"/>
          </p:cNvSpPr>
          <p:nvPr/>
        </p:nvSpPr>
        <p:spPr bwMode="auto">
          <a:xfrm>
            <a:off x="5143500" y="4941888"/>
            <a:ext cx="2447925" cy="503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1718" name="Line 6"/>
          <p:cNvSpPr>
            <a:spLocks noChangeShapeType="1"/>
          </p:cNvSpPr>
          <p:nvPr/>
        </p:nvSpPr>
        <p:spPr bwMode="auto">
          <a:xfrm flipH="1">
            <a:off x="2335213" y="3789363"/>
            <a:ext cx="22320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1719" name="Line 7"/>
          <p:cNvSpPr>
            <a:spLocks noChangeShapeType="1"/>
          </p:cNvSpPr>
          <p:nvPr/>
        </p:nvSpPr>
        <p:spPr bwMode="auto">
          <a:xfrm>
            <a:off x="2335213" y="3789363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1720" name="Rectangle 8"/>
          <p:cNvSpPr>
            <a:spLocks noChangeArrowheads="1"/>
          </p:cNvSpPr>
          <p:nvPr/>
        </p:nvSpPr>
        <p:spPr bwMode="auto">
          <a:xfrm>
            <a:off x="1614488" y="4365625"/>
            <a:ext cx="1584325" cy="792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1614488" y="4365625"/>
            <a:ext cx="1584325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>
                <a:solidFill>
                  <a:srgbClr val="CC0000"/>
                </a:solidFill>
                <a:latin typeface="Arial" panose="020B0604020202020204" pitchFamily="34" charset="0"/>
              </a:rPr>
              <a:t>Guardião do</a:t>
            </a:r>
          </a:p>
          <a:p>
            <a:pPr>
              <a:spcBef>
                <a:spcPct val="50000"/>
              </a:spcBef>
            </a:pPr>
            <a:r>
              <a:rPr lang="pt-BR" altLang="pt-BR" sz="1800">
                <a:solidFill>
                  <a:srgbClr val="CC0000"/>
                </a:solidFill>
                <a:latin typeface="Arial" panose="020B0604020202020204" pitchFamily="34" charset="0"/>
              </a:rPr>
              <a:t>genoma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Molina, JR.  Chest 2006; 130:1211.</a:t>
            </a: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   Neoplasia pulmonar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981200"/>
            <a:ext cx="977265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pt-BR" sz="2800"/>
              <a:t>75% dos pacientes apresentam doença avançada</a:t>
            </a:r>
          </a:p>
          <a:p>
            <a:pPr>
              <a:lnSpc>
                <a:spcPct val="130000"/>
              </a:lnSpc>
            </a:pPr>
            <a:r>
              <a:rPr lang="en-US" altLang="pt-BR" sz="2800"/>
              <a:t>Sobrevida acima de 5 anos é menor de 15% devido a diagnósticos em fases avançadas da doença</a:t>
            </a:r>
          </a:p>
          <a:p>
            <a:pPr>
              <a:lnSpc>
                <a:spcPct val="130000"/>
              </a:lnSpc>
            </a:pPr>
            <a:r>
              <a:rPr lang="en-US" altLang="pt-BR" sz="2800"/>
              <a:t>Cessação de tabagismo reduz a taxa de incidência</a:t>
            </a:r>
          </a:p>
          <a:p>
            <a:pPr>
              <a:lnSpc>
                <a:spcPct val="130000"/>
              </a:lnSpc>
            </a:pPr>
            <a:r>
              <a:rPr lang="en-US" altLang="pt-BR" sz="2800"/>
              <a:t>Incidência alta em ex-fumantes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Técnologias de imagem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Narrow band imaging (NBI)</a:t>
            </a:r>
          </a:p>
          <a:p>
            <a:r>
              <a:rPr lang="en-US" altLang="pt-BR"/>
              <a:t>Confocal fluorescence microscopy (CFM)</a:t>
            </a:r>
          </a:p>
          <a:p>
            <a:r>
              <a:rPr lang="en-US" altLang="pt-BR"/>
              <a:t>Optical coherence tomography (OCT)</a:t>
            </a:r>
          </a:p>
          <a:p>
            <a:endParaRPr lang="en-US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Conclusão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pt-BR"/>
              <a:t>A custo-efetividade do screening p/ cancer de pulmão depende fortemente da seleção apropriada de uma população alvo e da aplicação adequada das novas tecnologias.</a:t>
            </a:r>
          </a:p>
          <a:p>
            <a:r>
              <a:rPr lang="en-US" altLang="pt-BR"/>
              <a:t>Apesar das controvérsias epidemiológicas esta prática pode preservar qualidade de vida e melhorar a sobrevida de pacientes com câncer de pulmão.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Eur Respir J 2001; 18: 1059–1068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i="1"/>
              <a:t>Lesões pulmonares pré-invasivas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524000"/>
            <a:ext cx="9239250" cy="5334000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 algn="ctr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Organização mundial da Saúde (WHO 2001)</a:t>
            </a:r>
          </a:p>
          <a:p>
            <a:pPr algn="ctr"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lnSpc>
                <a:spcPct val="60000"/>
              </a:lnSpc>
            </a:pPr>
            <a:r>
              <a:rPr lang="en-US" altLang="pt-BR" sz="2800"/>
              <a:t>Displasia / Carcinoma in situ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				</a:t>
            </a:r>
            <a:r>
              <a:rPr lang="en-US" altLang="pt-BR" sz="280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pt-BR" sz="2800"/>
              <a:t>Hiperplasia adenomatosa atípica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lnSpc>
                <a:spcPct val="120000"/>
              </a:lnSpc>
            </a:pPr>
            <a:r>
              <a:rPr lang="en-US" altLang="pt-BR" sz="2800"/>
              <a:t>Hiperplasia difusa e idiopática de célula neuroendócrina pulmonar</a:t>
            </a:r>
          </a:p>
          <a:p>
            <a:pPr>
              <a:buFont typeface="Wingdings" panose="05000000000000000000" pitchFamily="2" charset="2"/>
              <a:buNone/>
            </a:pPr>
            <a:endParaRPr lang="pt-PT" altLang="pt-BR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Eur Respir J 2001; 18: 1059–1068</a:t>
            </a: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i="1"/>
              <a:t>Lesões pulmonares pré-invasivas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524000"/>
            <a:ext cx="9239250" cy="5334000"/>
          </a:xfrm>
        </p:spPr>
        <p:txBody>
          <a:bodyPr/>
          <a:lstStyle/>
          <a:p>
            <a:pPr algn="ctr">
              <a:lnSpc>
                <a:spcPct val="7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 algn="ctr">
              <a:lnSpc>
                <a:spcPct val="6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Organização mundial da Saúde (WHO 2001)</a:t>
            </a:r>
          </a:p>
          <a:p>
            <a:pPr algn="ctr">
              <a:lnSpc>
                <a:spcPct val="6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lnSpc>
                <a:spcPct val="60000"/>
              </a:lnSpc>
            </a:pPr>
            <a:r>
              <a:rPr lang="en-US" altLang="pt-BR" sz="2800"/>
              <a:t>Displasia / Carcinoma in situ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				</a:t>
            </a:r>
            <a:r>
              <a:rPr lang="en-US" altLang="pt-BR" sz="2800">
                <a:solidFill>
                  <a:schemeClr val="folHlink"/>
                </a:solidFill>
              </a:rPr>
              <a:t>Carcinoma espinocelular</a:t>
            </a:r>
          </a:p>
          <a:p>
            <a:pPr>
              <a:lnSpc>
                <a:spcPct val="120000"/>
              </a:lnSpc>
            </a:pPr>
            <a:r>
              <a:rPr lang="en-US" altLang="pt-BR" sz="2800"/>
              <a:t>Hiperplasia adenomatosa atípica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				</a:t>
            </a:r>
            <a:r>
              <a:rPr lang="en-US" altLang="pt-BR" sz="2800">
                <a:solidFill>
                  <a:schemeClr val="folHlink"/>
                </a:solidFill>
              </a:rPr>
              <a:t>Adenocarcinoma</a:t>
            </a:r>
            <a:endParaRPr lang="en-US" altLang="pt-BR" sz="2800"/>
          </a:p>
          <a:p>
            <a:pPr>
              <a:lnSpc>
                <a:spcPct val="120000"/>
              </a:lnSpc>
            </a:pPr>
            <a:r>
              <a:rPr lang="en-US" altLang="pt-BR" sz="2800"/>
              <a:t>Hiperplasia difusa e idiopática de célula neuroendócrina pulmonar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pt-BR" sz="2800"/>
              <a:t>				</a:t>
            </a:r>
            <a:r>
              <a:rPr lang="en-US" altLang="pt-BR" sz="2800">
                <a:solidFill>
                  <a:schemeClr val="folHlink"/>
                </a:solidFill>
              </a:rPr>
              <a:t>Tumor carcinóide</a:t>
            </a: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pt-PT" altLang="pt-BR" sz="2800"/>
          </a:p>
        </p:txBody>
      </p:sp>
      <p:sp>
        <p:nvSpPr>
          <p:cNvPr id="346116" name="AutoShape 4"/>
          <p:cNvSpPr>
            <a:spLocks noChangeArrowheads="1"/>
          </p:cNvSpPr>
          <p:nvPr/>
        </p:nvSpPr>
        <p:spPr bwMode="auto">
          <a:xfrm flipV="1">
            <a:off x="2743200" y="29718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6117" name="AutoShape 5"/>
          <p:cNvSpPr>
            <a:spLocks noChangeArrowheads="1"/>
          </p:cNvSpPr>
          <p:nvPr/>
        </p:nvSpPr>
        <p:spPr bwMode="auto">
          <a:xfrm flipV="1">
            <a:off x="2743200" y="41910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6118" name="AutoShape 6"/>
          <p:cNvSpPr>
            <a:spLocks noChangeArrowheads="1"/>
          </p:cNvSpPr>
          <p:nvPr/>
        </p:nvSpPr>
        <p:spPr bwMode="auto">
          <a:xfrm flipV="1">
            <a:off x="2819400" y="5867400"/>
            <a:ext cx="457200" cy="457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Modern Pathology (2004) 17, 1134–1140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000"/>
              <a:t>Hiperplasia adenomatosa atípica (AAH)</a:t>
            </a:r>
          </a:p>
        </p:txBody>
      </p:sp>
      <p:sp>
        <p:nvSpPr>
          <p:cNvPr id="35021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981200"/>
            <a:ext cx="4773613" cy="3392488"/>
          </a:xfrm>
        </p:spPr>
        <p:txBody>
          <a:bodyPr/>
          <a:lstStyle/>
          <a:p>
            <a:r>
              <a:rPr lang="en-US" altLang="pt-BR" sz="2400"/>
              <a:t>Cicatriz não é precursora de lesão periférica</a:t>
            </a:r>
          </a:p>
          <a:p>
            <a:r>
              <a:rPr lang="en-US" altLang="pt-BR" sz="2400"/>
              <a:t>A fibrose central de alguns tumores sucede o surgimento do tumor</a:t>
            </a:r>
          </a:p>
          <a:p>
            <a:r>
              <a:rPr lang="en-US" altLang="pt-BR" sz="2400"/>
              <a:t>(AAH) Lesão precursora do carcinoma bronquíolo alveolar e do adenocarcinoma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400"/>
          </a:p>
          <a:p>
            <a:pPr>
              <a:buFont typeface="Wingdings" panose="05000000000000000000" pitchFamily="2" charset="2"/>
              <a:buNone/>
            </a:pPr>
            <a:endParaRPr lang="en-US" altLang="pt-BR" sz="2400"/>
          </a:p>
          <a:p>
            <a:endParaRPr lang="en-US" altLang="pt-BR" sz="2400"/>
          </a:p>
        </p:txBody>
      </p:sp>
      <p:pic>
        <p:nvPicPr>
          <p:cNvPr id="350213" name="Picture 5" descr="a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2349500"/>
            <a:ext cx="4624388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5359400" y="5157788"/>
            <a:ext cx="3887788" cy="5191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2800">
                <a:solidFill>
                  <a:srgbClr val="000F3E"/>
                </a:solidFill>
              </a:rPr>
              <a:t>Marcador tumoral p 53</a:t>
            </a:r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V="1">
            <a:off x="6943725" y="3357563"/>
            <a:ext cx="720725" cy="1800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4638675" y="6092825"/>
            <a:ext cx="5648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pt-BR">
                <a:solidFill>
                  <a:srgbClr val="FFFF66"/>
                </a:solidFill>
                <a:latin typeface="Arial" panose="020B0604020202020204" pitchFamily="34" charset="0"/>
              </a:rPr>
              <a:t>Am J Pathol 1986;124:412–19</a:t>
            </a:r>
            <a:r>
              <a:rPr lang="en-US" altLang="pt-BR">
                <a:solidFill>
                  <a:schemeClr val="folHlink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J. Clin. Pathol. 2001;54;257-271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i="1"/>
              <a:t>Lesões pulmonares pré-invasivas</a:t>
            </a:r>
          </a:p>
        </p:txBody>
      </p:sp>
      <p:pic>
        <p:nvPicPr>
          <p:cNvPr id="357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73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0"/>
            <a:ext cx="3151188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Fontana, RS. The Mayo Programme. J Occup Med 1986; 28:746.</a:t>
            </a:r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Citologia de escarro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981200"/>
            <a:ext cx="9382125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pt-BR" sz="2800"/>
              <a:t>Detecta apenas pequeno número de pacientes com carcinoma in situ radiologicamente oculto</a:t>
            </a:r>
          </a:p>
          <a:p>
            <a:pPr>
              <a:lnSpc>
                <a:spcPct val="130000"/>
              </a:lnSpc>
            </a:pPr>
            <a:r>
              <a:rPr lang="en-US" altLang="pt-BR" sz="2800"/>
              <a:t>Pode melhora a sensibilidade do método</a:t>
            </a:r>
          </a:p>
          <a:p>
            <a:pPr lvl="1">
              <a:lnSpc>
                <a:spcPct val="130000"/>
              </a:lnSpc>
            </a:pPr>
            <a:r>
              <a:rPr lang="en-US" altLang="pt-BR" sz="2400"/>
              <a:t>Citometria</a:t>
            </a:r>
          </a:p>
          <a:p>
            <a:pPr lvl="1">
              <a:lnSpc>
                <a:spcPct val="130000"/>
              </a:lnSpc>
            </a:pPr>
            <a:r>
              <a:rPr lang="en-US" altLang="pt-BR" sz="2400"/>
              <a:t>pcr DNA</a:t>
            </a:r>
          </a:p>
          <a:p>
            <a:pPr lvl="1">
              <a:lnSpc>
                <a:spcPct val="130000"/>
              </a:lnSpc>
            </a:pPr>
            <a:r>
              <a:rPr lang="en-US" altLang="pt-BR" sz="2400"/>
              <a:t>Imunohistoquímica</a:t>
            </a:r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buFont typeface="Wingdings" panose="05000000000000000000" pitchFamily="2" charset="2"/>
              <a:buNone/>
            </a:pPr>
            <a:endParaRPr lang="en-US" altLang="pt-BR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Swensen, SJ.  Radiology 2005; 235:259.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Exames de imagem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981200"/>
            <a:ext cx="9382125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pt-BR" sz="2000"/>
              <a:t>Detectam doença em estágios iniciais em pacientes assintomáticos</a:t>
            </a:r>
          </a:p>
          <a:p>
            <a:pPr>
              <a:lnSpc>
                <a:spcPct val="130000"/>
              </a:lnSpc>
            </a:pPr>
            <a:r>
              <a:rPr lang="en-US" altLang="pt-BR" sz="2000"/>
              <a:t>CT &gt; sensibilidade que RX</a:t>
            </a:r>
          </a:p>
          <a:p>
            <a:pPr>
              <a:lnSpc>
                <a:spcPct val="130000"/>
              </a:lnSpc>
            </a:pPr>
            <a:r>
              <a:rPr lang="en-US" altLang="pt-BR" sz="2000"/>
              <a:t>Alto índice de falso positivos levando a procedimentos invasivos</a:t>
            </a:r>
          </a:p>
          <a:p>
            <a:pPr>
              <a:lnSpc>
                <a:spcPct val="130000"/>
              </a:lnSpc>
            </a:pPr>
            <a:r>
              <a:rPr lang="en-US" altLang="pt-BR" sz="2000"/>
              <a:t>Aumenta o número de  pacientes diagnosticados e tratados mas não diminui a mortalidade quando comparado com um grupo de risco não submetido a </a:t>
            </a:r>
            <a:r>
              <a:rPr lang="en-US" altLang="pt-BR" sz="2000" i="1"/>
              <a:t>screening</a:t>
            </a:r>
          </a:p>
          <a:p>
            <a:pPr>
              <a:lnSpc>
                <a:spcPct val="130000"/>
              </a:lnSpc>
            </a:pPr>
            <a:r>
              <a:rPr lang="en-US" altLang="pt-BR" sz="2000"/>
              <a:t>PET (Positron emission tomography) pode ser útil com semsibilidade de 65 e especificidade de 91%</a:t>
            </a:r>
          </a:p>
          <a:p>
            <a:pPr>
              <a:lnSpc>
                <a:spcPct val="130000"/>
              </a:lnSpc>
            </a:pPr>
            <a:endParaRPr lang="en-US" altLang="pt-BR" sz="2000" i="1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pt-BR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/>
              <a:t>Lam S. Cancer. 2000 Dec 1;89(11 Suppl):2468-73.</a:t>
            </a:r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000"/>
              <a:t>Avaliação endoscópica das lesões pré malignas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800"/>
              <a:t>	50 a 60% dos carcinomas de células escamosas se desenvolvem nas vias aéreas centrais que estão no alcance do fibrobroncoscópio </a:t>
            </a:r>
            <a:endParaRPr lang="en-US" altLang="pt-BR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pt-BR" sz="2800"/>
              <a:t>Limite de percepção pela luz branca é:</a:t>
            </a:r>
          </a:p>
          <a:p>
            <a:pPr>
              <a:lnSpc>
                <a:spcPct val="80000"/>
              </a:lnSpc>
            </a:pPr>
            <a:r>
              <a:rPr lang="en-US" altLang="pt-BR" sz="2400"/>
              <a:t>20 mm de diâmetro</a:t>
            </a:r>
          </a:p>
          <a:p>
            <a:pPr>
              <a:lnSpc>
                <a:spcPct val="80000"/>
              </a:lnSpc>
            </a:pPr>
            <a:r>
              <a:rPr lang="en-US" altLang="pt-BR" sz="2400"/>
              <a:t>2 mm de altura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/>
              <a:t>75% dos </a:t>
            </a:r>
            <a:r>
              <a:rPr lang="pt-BR" altLang="pt-BR" sz="2800" i="1"/>
              <a:t>ca in situ</a:t>
            </a:r>
            <a:r>
              <a:rPr lang="pt-BR" altLang="pt-BR" sz="2800"/>
              <a:t> são do tipo superficial ou plano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800">
                <a:solidFill>
                  <a:srgbClr val="FF6600"/>
                </a:solidFill>
              </a:rPr>
              <a:t>Estudo de 29 biópsias:</a:t>
            </a:r>
          </a:p>
          <a:p>
            <a:pPr>
              <a:lnSpc>
                <a:spcPct val="80000"/>
              </a:lnSpc>
            </a:pPr>
            <a:r>
              <a:rPr lang="pt-BR" altLang="pt-BR" sz="2400"/>
              <a:t>55% dessas lesões eram menores que 1,5mm</a:t>
            </a:r>
          </a:p>
          <a:p>
            <a:pPr>
              <a:lnSpc>
                <a:spcPct val="80000"/>
              </a:lnSpc>
            </a:pPr>
            <a:r>
              <a:rPr lang="pt-BR" altLang="pt-BR" sz="2800"/>
              <a:t>45% variavam de 1,5 a 3mm</a:t>
            </a:r>
            <a:r>
              <a:rPr lang="en-US" altLang="pt-BR" sz="28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pt-BR"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xturizado">
  <a:themeElements>
    <a:clrScheme name="Texturizad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izad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Texturizad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izad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izad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Fluxo</Template>
  <TotalTime>5651</TotalTime>
  <Words>704</Words>
  <Application>Microsoft Office PowerPoint</Application>
  <PresentationFormat>Slides de 35 mm</PresentationFormat>
  <Paragraphs>161</Paragraphs>
  <Slides>21</Slides>
  <Notes>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Tahoma</vt:lpstr>
      <vt:lpstr>Wingdings</vt:lpstr>
      <vt:lpstr>Garamond</vt:lpstr>
      <vt:lpstr>Times New Roman</vt:lpstr>
      <vt:lpstr>Personalizar design</vt:lpstr>
      <vt:lpstr>Texturizado</vt:lpstr>
      <vt:lpstr>Imagem de bitmap</vt:lpstr>
      <vt:lpstr>História natural das neoplasias das vias aéreas </vt:lpstr>
      <vt:lpstr>   Neoplasia pulmonar</vt:lpstr>
      <vt:lpstr>Lesões pulmonares pré-invasivas</vt:lpstr>
      <vt:lpstr>Lesões pulmonares pré-invasivas</vt:lpstr>
      <vt:lpstr>Hiperplasia adenomatosa atípica (AAH)</vt:lpstr>
      <vt:lpstr>Lesões pulmonares pré-invasivas</vt:lpstr>
      <vt:lpstr>Citologia de escarro</vt:lpstr>
      <vt:lpstr>Exames de imagem</vt:lpstr>
      <vt:lpstr>Avaliação endoscópica das lesões pré malignas</vt:lpstr>
      <vt:lpstr>Fluorescência induzida por drogas </vt:lpstr>
      <vt:lpstr>Autofluorescência</vt:lpstr>
      <vt:lpstr>Autofluorescência</vt:lpstr>
      <vt:lpstr>Fluorescência reduzida em tumores</vt:lpstr>
      <vt:lpstr>Estudos com auto-fluorescência (LIFE)</vt:lpstr>
      <vt:lpstr>Curso natural de lesões pré-malignas</vt:lpstr>
      <vt:lpstr>Curso natural de CIS</vt:lpstr>
      <vt:lpstr>ACCP   Recomendações p/ uso de auto-fluorescência </vt:lpstr>
      <vt:lpstr>Novas perspectivas </vt:lpstr>
      <vt:lpstr>Marcadores tumorais</vt:lpstr>
      <vt:lpstr>Técnologias de imagem</vt:lpstr>
      <vt:lpstr>Conclusão</vt:lpstr>
    </vt:vector>
  </TitlesOfParts>
  <Company>aeromed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marcelo</dc:creator>
  <cp:lastModifiedBy>Marcelo Gervilla Gregorio</cp:lastModifiedBy>
  <cp:revision>47</cp:revision>
  <dcterms:created xsi:type="dcterms:W3CDTF">2004-08-07T12:20:27Z</dcterms:created>
  <dcterms:modified xsi:type="dcterms:W3CDTF">2016-11-05T19:02:26Z</dcterms:modified>
</cp:coreProperties>
</file>