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2" r:id="rId23"/>
    <p:sldId id="301" r:id="rId24"/>
    <p:sldId id="303" r:id="rId25"/>
    <p:sldId id="304" r:id="rId26"/>
    <p:sldId id="307" r:id="rId27"/>
    <p:sldId id="305" r:id="rId28"/>
    <p:sldId id="306" r:id="rId29"/>
    <p:sldId id="258" r:id="rId30"/>
    <p:sldId id="261" r:id="rId31"/>
    <p:sldId id="259" r:id="rId32"/>
    <p:sldId id="260" r:id="rId33"/>
    <p:sldId id="257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5" r:id="rId47"/>
    <p:sldId id="276" r:id="rId48"/>
    <p:sldId id="279" r:id="rId49"/>
    <p:sldId id="277" r:id="rId50"/>
    <p:sldId id="274" r:id="rId51"/>
    <p:sldId id="278" r:id="rId5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66"/>
    <a:srgbClr val="1B025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73EAD-169D-4FD1-9783-B8B08691BA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740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03DA0-1043-4E24-B03B-4C1C65B14C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782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B7914-0222-4B83-9118-E2A1099A6B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957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Onlin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B6E280-EF4E-4C74-9DA5-F94214C524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354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CE942-57D4-4E72-B67C-4B321405E1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98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8875D-2DAF-4D1E-8D87-01EF089298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099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16EB3-AA96-4B6D-8087-0CA4505FE8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15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632A9-F1B5-4EFC-ABEE-69B4322855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810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F2882-D68A-4C5D-A7A2-B4BC9EA4B2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061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A7408-8107-4A11-BEFB-4E93BEB2CA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572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AD2DC-95B5-42CB-9A3C-88493F791C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845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2CB4-3875-44EA-88BC-BE199F529E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660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F4CDE-AF97-427A-99D1-39717F609E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789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8FE7A1-4DC6-4A2D-9DB2-40FE0CCE990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pt-BR" altLang="pt-BR" sz="5400"/>
              <a:t>HEMOPTISE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Ditúrbios hematológicos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/>
              <a:t>Coagulopatias</a:t>
            </a:r>
          </a:p>
          <a:p>
            <a:r>
              <a:rPr lang="en-US" altLang="pt-BR"/>
              <a:t>Trombocitopenia</a:t>
            </a:r>
          </a:p>
          <a:p>
            <a:r>
              <a:rPr lang="en-US" altLang="pt-BR"/>
              <a:t>Uso de anti-coagulantes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Outras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/>
              <a:t>Amiloidose</a:t>
            </a:r>
          </a:p>
          <a:p>
            <a:r>
              <a:rPr lang="en-US" altLang="pt-BR"/>
              <a:t>Endometriose</a:t>
            </a:r>
          </a:p>
          <a:p>
            <a:r>
              <a:rPr lang="en-US" altLang="pt-BR"/>
              <a:t>Drogas</a:t>
            </a:r>
          </a:p>
          <a:p>
            <a:r>
              <a:rPr lang="en-US" altLang="pt-BR"/>
              <a:t>Iatrogênico</a:t>
            </a:r>
          </a:p>
          <a:p>
            <a:pPr lvl="1"/>
            <a:r>
              <a:rPr lang="en-US" altLang="pt-BR"/>
              <a:t> Procedimentos broncoscópicos</a:t>
            </a:r>
          </a:p>
          <a:p>
            <a:pPr lvl="1"/>
            <a:r>
              <a:rPr lang="en-US" altLang="pt-BR"/>
              <a:t> Cateter de Swan ganz</a:t>
            </a:r>
          </a:p>
          <a:p>
            <a:r>
              <a:rPr lang="en-US" altLang="pt-BR"/>
              <a:t>Trauma</a:t>
            </a:r>
          </a:p>
          <a:p>
            <a:r>
              <a:rPr lang="en-US" altLang="pt-BR"/>
              <a:t>Iatrogênica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Frequencia das causas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pt-BR"/>
              <a:t>Causa				frequencia (%)</a:t>
            </a:r>
          </a:p>
          <a:p>
            <a:pPr>
              <a:buFontTx/>
              <a:buNone/>
            </a:pPr>
            <a:endParaRPr lang="en-US" altLang="pt-BR"/>
          </a:p>
          <a:p>
            <a:pPr>
              <a:buFontTx/>
              <a:buNone/>
            </a:pPr>
            <a:r>
              <a:rPr lang="en-US" altLang="pt-BR"/>
              <a:t>Bronquite				23 a 27</a:t>
            </a:r>
          </a:p>
          <a:p>
            <a:pPr>
              <a:buFontTx/>
              <a:buNone/>
            </a:pPr>
            <a:r>
              <a:rPr lang="en-US" altLang="pt-BR"/>
              <a:t>Neoplasia pulmonar		19 a 29</a:t>
            </a:r>
          </a:p>
          <a:p>
            <a:pPr>
              <a:buFontTx/>
              <a:buNone/>
            </a:pPr>
            <a:r>
              <a:rPr lang="en-US" altLang="pt-BR"/>
              <a:t>Tuberculose			7</a:t>
            </a:r>
          </a:p>
          <a:p>
            <a:pPr>
              <a:buFontTx/>
              <a:buNone/>
            </a:pPr>
            <a:r>
              <a:rPr lang="en-US" altLang="pt-BR"/>
              <a:t>Bronquiectasia			1</a:t>
            </a:r>
          </a:p>
          <a:p>
            <a:pPr>
              <a:buFontTx/>
              <a:buNone/>
            </a:pPr>
            <a:r>
              <a:rPr lang="en-US" altLang="pt-BR"/>
              <a:t>Idiopática				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altLang="pt-BR" sz="4000"/>
              <a:t>Frequencia das causas – HC-FMUSP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pt-BR"/>
              <a:t>Causa				frequencia (%)</a:t>
            </a:r>
          </a:p>
          <a:p>
            <a:pPr>
              <a:buFontTx/>
              <a:buNone/>
            </a:pPr>
            <a:endParaRPr lang="en-US" altLang="pt-BR"/>
          </a:p>
          <a:p>
            <a:pPr>
              <a:buFontTx/>
              <a:buNone/>
            </a:pPr>
            <a:r>
              <a:rPr lang="en-US" altLang="pt-BR"/>
              <a:t>Bronquite				23 a 27	(17)</a:t>
            </a:r>
          </a:p>
          <a:p>
            <a:pPr>
              <a:buFontTx/>
              <a:buNone/>
            </a:pPr>
            <a:r>
              <a:rPr lang="en-US" altLang="pt-BR"/>
              <a:t>Neoplasia pulmonar		19 a 29	(14)</a:t>
            </a:r>
          </a:p>
          <a:p>
            <a:pPr>
              <a:buFontTx/>
              <a:buNone/>
            </a:pPr>
            <a:r>
              <a:rPr lang="en-US" altLang="pt-BR"/>
              <a:t>Tuberculose			7		(18)</a:t>
            </a:r>
          </a:p>
          <a:p>
            <a:pPr>
              <a:buFontTx/>
              <a:buNone/>
            </a:pPr>
            <a:r>
              <a:rPr lang="en-US" altLang="pt-BR"/>
              <a:t>Bronquiectasia			1		(41)</a:t>
            </a:r>
          </a:p>
          <a:p>
            <a:pPr>
              <a:buFontTx/>
              <a:buNone/>
            </a:pPr>
            <a:r>
              <a:rPr lang="en-US" altLang="pt-BR"/>
              <a:t>Idiopática				22		(6)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Fisiopatologia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altLang="pt-BR"/>
              <a:t>	Quatro fontes vasculares dentro do sistema respiratório:</a:t>
            </a:r>
          </a:p>
          <a:p>
            <a:pPr marL="609600" indent="-609600">
              <a:buFontTx/>
              <a:buNone/>
            </a:pPr>
            <a:endParaRPr lang="en-US" altLang="pt-BR"/>
          </a:p>
          <a:p>
            <a:pPr marL="609600" indent="-609600">
              <a:buFontTx/>
              <a:buAutoNum type="arabicPeriod"/>
            </a:pPr>
            <a:r>
              <a:rPr lang="en-US" altLang="pt-BR"/>
              <a:t>Artérias brônquicas</a:t>
            </a:r>
          </a:p>
          <a:p>
            <a:pPr marL="609600" indent="-609600">
              <a:buFontTx/>
              <a:buAutoNum type="arabicPeriod"/>
            </a:pPr>
            <a:r>
              <a:rPr lang="en-US" altLang="pt-BR"/>
              <a:t>Artérias pulmonares</a:t>
            </a:r>
          </a:p>
          <a:p>
            <a:pPr marL="609600" indent="-609600">
              <a:buFontTx/>
              <a:buAutoNum type="arabicPeriod"/>
            </a:pPr>
            <a:r>
              <a:rPr lang="en-US" altLang="pt-BR"/>
              <a:t>Veias pulmonares</a:t>
            </a:r>
          </a:p>
          <a:p>
            <a:pPr marL="609600" indent="-609600">
              <a:buFontTx/>
              <a:buAutoNum type="arabicPeriod"/>
            </a:pPr>
            <a:r>
              <a:rPr lang="en-US" altLang="pt-BR"/>
              <a:t>Capilares pulmonares</a:t>
            </a:r>
          </a:p>
          <a:p>
            <a:pPr marL="609600" indent="-609600">
              <a:buFontTx/>
              <a:buAutoNum type="arabicPeriod"/>
            </a:pPr>
            <a:endParaRPr lang="en-US" altLang="pt-BR"/>
          </a:p>
          <a:p>
            <a:pPr marL="609600" indent="-609600">
              <a:buFontTx/>
              <a:buAutoNum type="arabicPeriod"/>
            </a:pPr>
            <a:endParaRPr lang="en-US" alt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Artérias pulmonares</a:t>
            </a:r>
          </a:p>
        </p:txBody>
      </p:sp>
      <p:pic>
        <p:nvPicPr>
          <p:cNvPr id="52230" name="Picture 6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38835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Artérias brônquicas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800"/>
              <a:t>Ramos da aorta ou intercostais (alta pressão)</a:t>
            </a:r>
          </a:p>
          <a:p>
            <a:pPr>
              <a:lnSpc>
                <a:spcPct val="90000"/>
              </a:lnSpc>
            </a:pPr>
            <a:r>
              <a:rPr lang="en-US" altLang="pt-BR" sz="2800"/>
              <a:t>Responsáveis por pequena parcela do fluxo</a:t>
            </a:r>
          </a:p>
          <a:p>
            <a:pPr>
              <a:lnSpc>
                <a:spcPct val="90000"/>
              </a:lnSpc>
            </a:pPr>
            <a:r>
              <a:rPr lang="en-US" altLang="pt-BR" sz="2800"/>
              <a:t>Nutrem vias aéreas, pleura e linfonodos</a:t>
            </a:r>
          </a:p>
          <a:p>
            <a:pPr>
              <a:lnSpc>
                <a:spcPct val="90000"/>
              </a:lnSpc>
            </a:pPr>
            <a:r>
              <a:rPr lang="en-US" altLang="pt-BR" sz="2800"/>
              <a:t>Neoformação frente a doenças pulmonares</a:t>
            </a:r>
          </a:p>
          <a:p>
            <a:pPr>
              <a:lnSpc>
                <a:spcPct val="90000"/>
              </a:lnSpc>
            </a:pPr>
            <a:endParaRPr lang="en-US" altLang="pt-BR" sz="2800"/>
          </a:p>
        </p:txBody>
      </p:sp>
      <p:pic>
        <p:nvPicPr>
          <p:cNvPr id="54279" name="Picture 7" descr="figur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875" y="1600200"/>
            <a:ext cx="339725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116013" y="24209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>
                <a:solidFill>
                  <a:srgbClr val="FF0066"/>
                </a:solidFill>
              </a:rPr>
              <a:t>3% do DC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492500" y="393382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>
                <a:solidFill>
                  <a:srgbClr val="FF0066"/>
                </a:solidFill>
              </a:rPr>
              <a:t>1/3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059113" y="53006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>
                <a:solidFill>
                  <a:srgbClr val="FF0066"/>
                </a:solidFill>
              </a:rPr>
              <a:t>1/3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Avaliação clínica e laboratorial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/>
              <a:t>Diferenciar de sangramento de vias aéreas superiores e HDA</a:t>
            </a:r>
          </a:p>
          <a:p>
            <a:r>
              <a:rPr lang="en-US" altLang="pt-BR"/>
              <a:t>Hemograma</a:t>
            </a:r>
          </a:p>
          <a:p>
            <a:r>
              <a:rPr lang="en-US" altLang="pt-BR"/>
              <a:t>Coagulograma</a:t>
            </a:r>
          </a:p>
          <a:p>
            <a:r>
              <a:rPr lang="en-US" altLang="pt-BR"/>
              <a:t>Função renal e hepática</a:t>
            </a:r>
          </a:p>
          <a:p>
            <a:r>
              <a:rPr lang="en-US" altLang="pt-BR"/>
              <a:t>Auto-anticorpos</a:t>
            </a:r>
          </a:p>
          <a:p>
            <a:r>
              <a:rPr lang="en-US" altLang="pt-BR"/>
              <a:t>Exame de escarro (se for viável)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Exames de imagem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pt-BR"/>
              <a:t>Radiografia simples de tórax:</a:t>
            </a:r>
          </a:p>
          <a:p>
            <a:r>
              <a:rPr lang="en-US" altLang="pt-BR"/>
              <a:t>Alterações do parênquima podem sugerir local do sangramento</a:t>
            </a:r>
          </a:p>
          <a:p>
            <a:r>
              <a:rPr lang="en-US" altLang="pt-BR"/>
              <a:t>Radiografia normal sugere sangramento proveniente de vias aéreas centrais</a:t>
            </a:r>
          </a:p>
          <a:p>
            <a:r>
              <a:rPr lang="en-US" altLang="pt-BR"/>
              <a:t>Áreas calcificadas sugerem focos de broncolitíase</a:t>
            </a:r>
          </a:p>
          <a:p>
            <a:endParaRPr lang="en-US" alt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Exames de imagem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pt-BR" sz="2800"/>
              <a:t>Tomografia computadorizada de tórax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pt-BR" sz="2800"/>
              <a:t>Melhor visualização do parênquima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pt-BR" sz="2800"/>
              <a:t>Permite avaliar vias áreas centrais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pt-BR" sz="2800"/>
              <a:t>O contraste permite avaliar relação de tumores com grandes vasos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pt-BR" sz="2800"/>
              <a:t>Limitação: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pt-BR" sz="2800"/>
              <a:t>Tempo dispendido (risco em doentes instáveis)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pt-BR" sz="2800"/>
              <a:t>Uso de contraste em pacientes hipovolêmicos, alérgicos ao contraste ou nefropatas.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Hemoptise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/>
              <a:t>Definição: Expectiração sanguinea que se origina das vias aéreas inferiores</a:t>
            </a:r>
          </a:p>
          <a:p>
            <a:endParaRPr lang="en-US" altLang="pt-BR"/>
          </a:p>
          <a:p>
            <a:r>
              <a:rPr lang="en-US" altLang="pt-BR"/>
              <a:t>Desde um escarro hemoptoico até expectoração maciça de sangue</a:t>
            </a:r>
          </a:p>
          <a:p>
            <a:pPr>
              <a:buFontTx/>
              <a:buNone/>
            </a:pPr>
            <a:endParaRPr lang="en-US" alt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Broncoscopia diagnóstica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pt-BR" sz="2800"/>
              <a:t>Localizar o local do sangramento</a:t>
            </a:r>
          </a:p>
          <a:p>
            <a:pPr marL="609600" indent="-609600">
              <a:buFontTx/>
              <a:buAutoNum type="arabicPeriod"/>
            </a:pPr>
            <a:r>
              <a:rPr lang="en-US" altLang="pt-BR" sz="2800"/>
              <a:t>Estabelecer a etiologia quando possível (lavado broncoalveolar ou biópsia)</a:t>
            </a:r>
          </a:p>
          <a:p>
            <a:pPr marL="609600" indent="-609600">
              <a:buFontTx/>
              <a:buNone/>
            </a:pPr>
            <a:endParaRPr lang="en-US" altLang="pt-BR" sz="2800"/>
          </a:p>
          <a:p>
            <a:pPr marL="609600" indent="-609600">
              <a:buFontTx/>
              <a:buNone/>
            </a:pPr>
            <a:r>
              <a:rPr lang="en-US" altLang="pt-BR" sz="2800"/>
              <a:t>	Em hemoptise não maciça (não contínua) a broncoscopia raramente surpreende sangramento ativo e sim restos hemáticos ou BAL característico de hemorragia alveolar</a:t>
            </a:r>
          </a:p>
          <a:p>
            <a:pPr marL="609600" indent="-609600">
              <a:buFontTx/>
              <a:buNone/>
            </a:pPr>
            <a:r>
              <a:rPr lang="en-US" altLang="pt-BR" sz="2800"/>
              <a:t>	Pode ser necessário repetição do exame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Tratamento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/>
              <a:t>Apenas 5% das hemoptises são maciças e se resolvem com medias gerais (a seguir)</a:t>
            </a:r>
          </a:p>
          <a:p>
            <a:pPr>
              <a:lnSpc>
                <a:spcPct val="90000"/>
              </a:lnSpc>
            </a:pPr>
            <a:r>
              <a:rPr lang="pt-BR" altLang="pt-BR"/>
              <a:t>Tratamento das infecções</a:t>
            </a:r>
            <a:r>
              <a:rPr lang="en-US" altLang="pt-BR"/>
              <a:t> </a:t>
            </a:r>
          </a:p>
          <a:p>
            <a:pPr>
              <a:lnSpc>
                <a:spcPct val="90000"/>
              </a:lnSpc>
            </a:pPr>
            <a:r>
              <a:rPr lang="en-US" altLang="pt-BR"/>
              <a:t>Tratamento oncológico</a:t>
            </a:r>
          </a:p>
          <a:p>
            <a:pPr>
              <a:lnSpc>
                <a:spcPct val="90000"/>
              </a:lnSpc>
            </a:pPr>
            <a:r>
              <a:rPr lang="en-US" altLang="pt-BR"/>
              <a:t>Imunosupressores p dças imunológicas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/>
              <a:t>	</a:t>
            </a:r>
            <a:r>
              <a:rPr lang="en-US" altLang="pt-BR">
                <a:solidFill>
                  <a:srgbClr val="FF0066"/>
                </a:solidFill>
              </a:rPr>
              <a:t>Controverso</a:t>
            </a:r>
            <a:r>
              <a:rPr lang="en-US" altLang="pt-BR"/>
              <a:t>: uso de medicações que reduzem o fluxo pela artéria brônquica como indometacian e cimetidina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000"/>
              <a:t>Medidas Gerais – Hemoptise leve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/>
              <a:t>Tranquilizar o paciente</a:t>
            </a:r>
          </a:p>
          <a:p>
            <a:r>
              <a:rPr lang="en-US" altLang="pt-BR"/>
              <a:t>Repouso no leito</a:t>
            </a:r>
          </a:p>
          <a:p>
            <a:r>
              <a:rPr lang="en-US" altLang="pt-BR"/>
              <a:t>Supressores da tosse</a:t>
            </a:r>
          </a:p>
          <a:p>
            <a:r>
              <a:rPr lang="en-US" altLang="pt-BR"/>
              <a:t>Oxigênio (se necessário)</a:t>
            </a:r>
          </a:p>
          <a:p>
            <a:r>
              <a:rPr lang="en-US" altLang="pt-BR"/>
              <a:t>Decúbito lateral sobre o lado comprometido)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Hemoptise maciça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 sz="2800"/>
              <a:t>Evitar asfixia</a:t>
            </a:r>
          </a:p>
          <a:p>
            <a:r>
              <a:rPr lang="en-US" altLang="pt-BR" sz="2800"/>
              <a:t>Oxigenioterapia</a:t>
            </a:r>
          </a:p>
          <a:p>
            <a:r>
              <a:rPr lang="en-US" altLang="pt-BR" sz="2800"/>
              <a:t>Preservar o pulmão normal</a:t>
            </a:r>
          </a:p>
          <a:p>
            <a:r>
              <a:rPr lang="en-US" altLang="pt-BR" sz="2800"/>
              <a:t>Intubação orotraqueal e pressão positiva e PEEP</a:t>
            </a:r>
          </a:p>
          <a:p>
            <a:r>
              <a:rPr lang="en-US" altLang="pt-BR" sz="2800"/>
              <a:t>Tubo endotraqueal seletivo</a:t>
            </a:r>
          </a:p>
          <a:p>
            <a:r>
              <a:rPr lang="en-US" altLang="pt-BR" sz="2800"/>
              <a:t>Tubo endotraqueal de duplo lúmem</a:t>
            </a:r>
          </a:p>
          <a:p>
            <a:r>
              <a:rPr lang="en-US" altLang="pt-BR" sz="2800"/>
              <a:t>Transfusão de hemoderivados se necessário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Tratamento broncoscópico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 sz="2800"/>
          </a:p>
          <a:p>
            <a:r>
              <a:rPr lang="en-US" altLang="pt-BR" sz="2800"/>
              <a:t>Impactação e aspiração no segmento sangrante</a:t>
            </a:r>
          </a:p>
          <a:p>
            <a:r>
              <a:rPr lang="en-US" altLang="pt-BR" sz="2800"/>
              <a:t>Solução salina gelada</a:t>
            </a:r>
          </a:p>
          <a:p>
            <a:r>
              <a:rPr lang="en-US" altLang="pt-BR" sz="2800"/>
              <a:t>Solução com adrenalina</a:t>
            </a:r>
          </a:p>
          <a:p>
            <a:r>
              <a:rPr lang="en-US" altLang="pt-BR" sz="2800"/>
              <a:t>Instilação de trombina-fibrinogênio</a:t>
            </a:r>
          </a:p>
          <a:p>
            <a:r>
              <a:rPr lang="en-US" altLang="pt-BR" sz="2800"/>
              <a:t>Insuflação de balão bloqueador</a:t>
            </a:r>
          </a:p>
          <a:p>
            <a:r>
              <a:rPr lang="en-US" altLang="pt-BR" sz="2800"/>
              <a:t>Tamponamento com gaze</a:t>
            </a:r>
          </a:p>
          <a:p>
            <a:r>
              <a:rPr lang="en-US" altLang="pt-BR" sz="2800"/>
              <a:t>Eletrocautério ou laser para lesões sangrantes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Embolização arterial brônquica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pt-BR" sz="2800"/>
              <a:t>A angiografia brônquica associada à embolização consegue controle imediato em 75% a 90% dos casos. 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pt-BR" sz="2800"/>
              <a:t>Recidiva em 27% (aspergiloma)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pt-BR" sz="2800"/>
              <a:t>Na recidiva devem avaliadas as artérias subclávia, axilar, intercostal e frênica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pt-BR" sz="2800"/>
              <a:t>					</a:t>
            </a:r>
            <a:r>
              <a:rPr lang="en-US" altLang="pt-BR" sz="2800">
                <a:solidFill>
                  <a:srgbClr val="FF0066"/>
                </a:solidFill>
              </a:rPr>
              <a:t>Complicações: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pt-BR" sz="2800"/>
              <a:t>Palaplegia (5%)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pt-BR" sz="2800"/>
              <a:t>Broncoespasmo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pt-BR" sz="2800"/>
              <a:t>Lesào vascular de outras tributárias da aorta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pt-BR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ct112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4548188" cy="624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Cirurgia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 sz="2800"/>
              <a:t>Necessário que a lesão seja localizada</a:t>
            </a:r>
          </a:p>
          <a:p>
            <a:r>
              <a:rPr lang="en-US" altLang="pt-BR" sz="2800"/>
              <a:t>Função pulmonar adequada para tolerar a ressecção pulmonar</a:t>
            </a:r>
          </a:p>
          <a:p>
            <a:r>
              <a:rPr lang="en-US" altLang="pt-BR" sz="2800"/>
              <a:t>Associada a alta mortalidade </a:t>
            </a:r>
          </a:p>
          <a:p>
            <a:r>
              <a:rPr lang="en-US" altLang="pt-BR" sz="2800"/>
              <a:t>Dificuldades técnicas como aderências pleurais em pacientes com infecção crônica</a:t>
            </a:r>
          </a:p>
          <a:p>
            <a:r>
              <a:rPr lang="en-US" altLang="pt-BR" sz="2800"/>
              <a:t>A cirurgia de urgência deve ser realizada quando os procedimentos endobrônquicos falharam ou não são disponíveis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pt-BR" sz="4400"/>
              <a:t>CASO CLÍNICO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086600" y="5105400"/>
            <a:ext cx="13081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pt-BR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5124450"/>
            <a:ext cx="65405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pt-BR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2971800"/>
            <a:ext cx="8915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3581400"/>
            <a:ext cx="8915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pt-BR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191000"/>
            <a:ext cx="88392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pt-BR" sz="2400" b="1">
              <a:solidFill>
                <a:srgbClr val="E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04800" y="5410200"/>
            <a:ext cx="883920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pt-BR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33400" y="6019800"/>
            <a:ext cx="86106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pt-BR" sz="2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2362200"/>
            <a:ext cx="91440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62000" y="762000"/>
            <a:ext cx="7848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J.F.D, 65 anos, masculino.</a:t>
            </a:r>
          </a:p>
          <a:p>
            <a:pPr eaLnBrk="0" hangingPunct="0">
              <a:spcBef>
                <a:spcPct val="20000"/>
              </a:spcBef>
            </a:pPr>
            <a:endParaRPr kumimoji="1" lang="pt-BR" alt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20000"/>
              </a:spcBef>
            </a:pPr>
            <a:r>
              <a:rPr kumimoji="1" lang="pt-BR" altLang="pt-BR" sz="20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QD:</a:t>
            </a:r>
            <a:r>
              <a:rPr kumimoji="1"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Tosse com episódios de hemoptise há 3 meses com 	piora há 3 dias.</a:t>
            </a:r>
          </a:p>
          <a:p>
            <a:pPr eaLnBrk="0" hangingPunct="0">
              <a:spcBef>
                <a:spcPct val="20000"/>
              </a:spcBef>
            </a:pPr>
            <a:endParaRPr kumimoji="1" lang="pt-BR" alt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20000"/>
              </a:spcBef>
            </a:pPr>
            <a:r>
              <a:rPr kumimoji="1" lang="pt-BR" altLang="pt-BR" sz="20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AP:</a:t>
            </a:r>
            <a:r>
              <a:rPr kumimoji="1"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HAS, DM e revascularização do miocárdio</a:t>
            </a:r>
          </a:p>
          <a:p>
            <a:pPr eaLnBrk="0" hangingPunct="0">
              <a:spcBef>
                <a:spcPct val="20000"/>
              </a:spcBef>
            </a:pPr>
            <a:r>
              <a:rPr kumimoji="1"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	em uso de aas, vasodilatadores e hipoglicemiante oral</a:t>
            </a:r>
          </a:p>
          <a:p>
            <a:pPr eaLnBrk="0" hangingPunct="0">
              <a:spcBef>
                <a:spcPct val="20000"/>
              </a:spcBef>
            </a:pPr>
            <a:endParaRPr kumimoji="1" lang="pt-BR" alt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20000"/>
              </a:spcBef>
            </a:pPr>
            <a:r>
              <a:rPr kumimoji="1" lang="pt-BR" altLang="pt-BR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EF:	</a:t>
            </a:r>
            <a:r>
              <a:rPr kumimoji="1"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reg, descorado+/+4, desidratado +/+4</a:t>
            </a:r>
          </a:p>
          <a:p>
            <a:pPr eaLnBrk="0" hangingPunct="0">
              <a:spcBef>
                <a:spcPct val="20000"/>
              </a:spcBef>
            </a:pPr>
            <a:r>
              <a:rPr kumimoji="1"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pulm: mv+ bil, roncos difusos</a:t>
            </a:r>
          </a:p>
          <a:p>
            <a:pPr eaLnBrk="0" hangingPunct="0">
              <a:spcBef>
                <a:spcPct val="20000"/>
              </a:spcBef>
            </a:pPr>
            <a:r>
              <a:rPr kumimoji="1"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card: 2brnf, s/sopro, PA: 140/90 mmHg, FC: 96 bpm</a:t>
            </a:r>
          </a:p>
          <a:p>
            <a:pPr eaLnBrk="0" hangingPunct="0">
              <a:spcBef>
                <a:spcPct val="20000"/>
              </a:spcBef>
            </a:pPr>
            <a:r>
              <a:rPr kumimoji="1"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abdome: globoso, flácido, indolor</a:t>
            </a:r>
          </a:p>
          <a:p>
            <a:pPr eaLnBrk="0" hangingPunct="0">
              <a:spcBef>
                <a:spcPct val="20000"/>
              </a:spcBef>
            </a:pPr>
            <a:endParaRPr kumimoji="1" lang="pt-BR" alt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20000"/>
              </a:spcBef>
            </a:pPr>
            <a:endParaRPr kumimoji="1" lang="pt-BR" alt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20000"/>
              </a:spcBef>
            </a:pPr>
            <a:endParaRPr kumimoji="1" lang="pt-BR" alt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20000"/>
              </a:spcBef>
            </a:pPr>
            <a:endParaRPr kumimoji="1" lang="pt-BR" alt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spcBef>
                <a:spcPct val="20000"/>
              </a:spcBef>
            </a:pPr>
            <a:endParaRPr kumimoji="1" lang="pt-BR" altLang="pt-BR" sz="40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505200" y="18288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2400">
                <a:solidFill>
                  <a:srgbClr val="E0FFFF"/>
                </a:solidFill>
                <a:latin typeface="Times New Roman" panose="02020603050405020304" pitchFamily="18" charset="0"/>
              </a:rPr>
              <a:t> 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Hemoptise maciça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pt-BR"/>
              <a:t>Definição: Arbitrária</a:t>
            </a:r>
          </a:p>
          <a:p>
            <a:r>
              <a:rPr lang="en-US" altLang="pt-BR"/>
              <a:t>Desde 100 até 600 ml de sangue /24 horas</a:t>
            </a:r>
          </a:p>
          <a:p>
            <a:r>
              <a:rPr lang="en-US" altLang="pt-BR"/>
              <a:t>Difícil de mensurar </a:t>
            </a:r>
          </a:p>
          <a:p>
            <a:r>
              <a:rPr lang="en-US" altLang="pt-BR"/>
              <a:t>Melhor definida como aquela cujo ritmo representa risco de vida.</a:t>
            </a:r>
          </a:p>
          <a:p>
            <a:r>
              <a:rPr lang="en-US" altLang="pt-BR"/>
              <a:t>Morte ocorre por asfixia e não por hipovolemia</a:t>
            </a:r>
          </a:p>
          <a:p>
            <a:r>
              <a:rPr lang="en-US" altLang="pt-BR"/>
              <a:t>Prognóstico: 85% de mortalidade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Exames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  <a:p>
            <a:r>
              <a:rPr lang="pt-BR" altLang="pt-BR"/>
              <a:t>Coagulograma normal</a:t>
            </a:r>
          </a:p>
          <a:p>
            <a:r>
              <a:rPr lang="pt-BR" altLang="pt-BR"/>
              <a:t>Hg: 12 mg/dl</a:t>
            </a:r>
          </a:p>
          <a:p>
            <a:r>
              <a:rPr lang="pt-BR" altLang="pt-BR"/>
              <a:t>Sat de O2 em ar ambiente: 90%</a:t>
            </a:r>
          </a:p>
          <a:p>
            <a:r>
              <a:rPr lang="pt-BR" altLang="pt-BR"/>
              <a:t>Creat: 1,2		Uréia: 68</a:t>
            </a:r>
          </a:p>
          <a:p>
            <a:r>
              <a:rPr lang="pt-BR" altLang="pt-BR"/>
              <a:t>Função hepática normal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Primeiro exame a ser solicitado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endParaRPr lang="pt-BR" altLang="pt-BR"/>
          </a:p>
          <a:p>
            <a:pPr marL="609600" indent="-609600">
              <a:buFontTx/>
              <a:buAutoNum type="arabicPeriod"/>
            </a:pPr>
            <a:r>
              <a:rPr lang="pt-BR" altLang="pt-BR"/>
              <a:t>Broncoscopia</a:t>
            </a:r>
          </a:p>
          <a:p>
            <a:pPr marL="609600" indent="-609600">
              <a:buFontTx/>
              <a:buAutoNum type="arabicPeriod"/>
            </a:pPr>
            <a:r>
              <a:rPr lang="pt-BR" altLang="pt-BR"/>
              <a:t>Raio X de tórax</a:t>
            </a:r>
          </a:p>
          <a:p>
            <a:pPr marL="609600" indent="-609600">
              <a:buFontTx/>
              <a:buAutoNum type="arabicPeriod"/>
            </a:pPr>
            <a:r>
              <a:rPr lang="pt-BR" altLang="pt-BR"/>
              <a:t>Tomografia de tórax</a:t>
            </a:r>
          </a:p>
          <a:p>
            <a:pPr marL="609600" indent="-609600">
              <a:buFontTx/>
              <a:buAutoNum type="arabicPeriod"/>
            </a:pPr>
            <a:r>
              <a:rPr lang="pt-BR" altLang="pt-BR"/>
              <a:t>Arteriografia </a:t>
            </a:r>
          </a:p>
          <a:p>
            <a:pPr marL="609600" indent="-609600"/>
            <a:endParaRPr lang="pt-BR" alt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RESPOSTA: Raio X de tórax</a:t>
            </a:r>
          </a:p>
        </p:txBody>
      </p:sp>
      <p:pic>
        <p:nvPicPr>
          <p:cNvPr id="6148" name="Picture 4" descr="p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70000"/>
            <a:ext cx="7272337" cy="545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/>
              <a:t>Com esta radiografia, estando o paciente estável qual o próximo exame?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147050" cy="42100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pt-BR" altLang="pt-BR"/>
          </a:p>
          <a:p>
            <a:pPr marL="609600" indent="-609600">
              <a:buFontTx/>
              <a:buAutoNum type="arabicPeriod"/>
            </a:pPr>
            <a:r>
              <a:rPr lang="pt-BR" altLang="pt-BR"/>
              <a:t>Broncoscopia</a:t>
            </a:r>
          </a:p>
          <a:p>
            <a:pPr marL="609600" indent="-609600">
              <a:buFontTx/>
              <a:buAutoNum type="arabicPeriod"/>
            </a:pPr>
            <a:r>
              <a:rPr lang="pt-BR" altLang="pt-BR"/>
              <a:t>Tomografia contrastada de tórax</a:t>
            </a:r>
          </a:p>
          <a:p>
            <a:pPr marL="609600" indent="-609600">
              <a:buFontTx/>
              <a:buAutoNum type="arabicPeriod"/>
            </a:pPr>
            <a:r>
              <a:rPr lang="pt-BR" altLang="pt-BR"/>
              <a:t>Arteriografia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Tomografia de tórax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endParaRPr lang="pt-BR" altLang="pt-BR"/>
          </a:p>
          <a:p>
            <a:pPr marL="609600" indent="-609600">
              <a:buFontTx/>
              <a:buAutoNum type="arabicPeriod"/>
            </a:pPr>
            <a:r>
              <a:rPr lang="pt-BR" altLang="pt-BR"/>
              <a:t>Com contraste</a:t>
            </a:r>
          </a:p>
          <a:p>
            <a:pPr marL="609600" indent="-609600">
              <a:buFontTx/>
              <a:buAutoNum type="arabicPeriod"/>
            </a:pPr>
            <a:r>
              <a:rPr lang="pt-BR" altLang="pt-BR"/>
              <a:t>Sem contraste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altLang="pt-BR"/>
              <a:t>Tomografia contrastada</a:t>
            </a:r>
          </a:p>
        </p:txBody>
      </p:sp>
      <p:pic>
        <p:nvPicPr>
          <p:cNvPr id="11271" name="Picture 7" descr="6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4175125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6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41538"/>
            <a:ext cx="4032250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altLang="pt-BR"/>
              <a:t>Tomografia contrastada</a:t>
            </a:r>
          </a:p>
        </p:txBody>
      </p:sp>
      <p:pic>
        <p:nvPicPr>
          <p:cNvPr id="12291" name="Picture 3" descr="7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25675"/>
            <a:ext cx="4183063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7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76475"/>
            <a:ext cx="3673475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altLang="pt-BR"/>
              <a:t>Tomografia contrastada</a:t>
            </a:r>
          </a:p>
        </p:txBody>
      </p:sp>
      <p:pic>
        <p:nvPicPr>
          <p:cNvPr id="13315" name="Picture 3" descr="8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4211637" cy="37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8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43113"/>
            <a:ext cx="4249738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altLang="pt-BR"/>
              <a:t>Tomografia contrastada</a:t>
            </a:r>
          </a:p>
        </p:txBody>
      </p:sp>
      <p:pic>
        <p:nvPicPr>
          <p:cNvPr id="14339" name="Picture 3" descr="9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33600"/>
            <a:ext cx="3695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9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52650"/>
            <a:ext cx="4149725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altLang="pt-BR"/>
              <a:t>Tomografia contrastada</a:t>
            </a:r>
          </a:p>
        </p:txBody>
      </p:sp>
      <p:pic>
        <p:nvPicPr>
          <p:cNvPr id="15363" name="Picture 3" descr="10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5400"/>
            <a:ext cx="34575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1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3919538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Causas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/>
              <a:t>Doenças de vias aéreas</a:t>
            </a:r>
          </a:p>
          <a:p>
            <a:r>
              <a:rPr lang="en-US" altLang="pt-BR"/>
              <a:t>Neoplasias</a:t>
            </a:r>
          </a:p>
          <a:p>
            <a:r>
              <a:rPr lang="en-US" altLang="pt-BR"/>
              <a:t>Infecções</a:t>
            </a:r>
          </a:p>
          <a:p>
            <a:r>
              <a:rPr lang="en-US" altLang="pt-BR"/>
              <a:t>Doenças cardiovasculares</a:t>
            </a:r>
          </a:p>
          <a:p>
            <a:r>
              <a:rPr lang="en-US" altLang="pt-BR"/>
              <a:t>Inflamatórias ou imunes</a:t>
            </a:r>
          </a:p>
          <a:p>
            <a:r>
              <a:rPr lang="en-US" altLang="pt-BR"/>
              <a:t>Distúrbios hematológicos</a:t>
            </a:r>
          </a:p>
          <a:p>
            <a:pPr>
              <a:buFontTx/>
              <a:buNone/>
            </a:pPr>
            <a:endParaRPr lang="en-US" alt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altLang="pt-BR"/>
              <a:t>Tomografia contrastada</a:t>
            </a:r>
          </a:p>
        </p:txBody>
      </p:sp>
      <p:pic>
        <p:nvPicPr>
          <p:cNvPr id="16389" name="Picture 5" descr="12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34559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12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76475"/>
            <a:ext cx="3675062" cy="31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Próximo exame a ser solicitado?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endParaRPr lang="pt-BR" altLang="pt-BR"/>
          </a:p>
          <a:p>
            <a:pPr marL="609600" indent="-609600">
              <a:buFontTx/>
              <a:buAutoNum type="arabicPeriod"/>
            </a:pPr>
            <a:r>
              <a:rPr lang="pt-BR" altLang="pt-BR"/>
              <a:t>Broncoscopia</a:t>
            </a:r>
          </a:p>
          <a:p>
            <a:pPr marL="609600" indent="-609600">
              <a:buFontTx/>
              <a:buAutoNum type="arabicPeriod"/>
            </a:pPr>
            <a:r>
              <a:rPr lang="pt-BR" altLang="pt-BR"/>
              <a:t>Arteriografia</a:t>
            </a:r>
          </a:p>
          <a:p>
            <a:pPr marL="609600" indent="-609600">
              <a:buFontTx/>
              <a:buNone/>
            </a:pPr>
            <a:endParaRPr lang="pt-BR" altLang="pt-BR"/>
          </a:p>
          <a:p>
            <a:pPr marL="609600" indent="-609600">
              <a:buFontTx/>
              <a:buNone/>
            </a:pPr>
            <a:r>
              <a:rPr lang="pt-BR" altLang="pt-BR"/>
              <a:t>Obs: Paciente continuava a apresentar 	hemoptise (&lt;100 ml/dia)</a:t>
            </a:r>
          </a:p>
          <a:p>
            <a:pPr marL="609600" indent="-609600">
              <a:buFontTx/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BRONCOSCOPIA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altLang="pt-BR"/>
          </a:p>
          <a:p>
            <a:pPr>
              <a:buFontTx/>
              <a:buNone/>
            </a:pPr>
            <a:r>
              <a:rPr lang="pt-BR" altLang="pt-BR"/>
              <a:t>TIPO?:</a:t>
            </a:r>
          </a:p>
          <a:p>
            <a:pPr>
              <a:buFontTx/>
              <a:buNone/>
            </a:pPr>
            <a:endParaRPr lang="pt-BR" altLang="pt-BR"/>
          </a:p>
          <a:p>
            <a:pPr>
              <a:buFontTx/>
              <a:buNone/>
            </a:pPr>
            <a:r>
              <a:rPr lang="pt-BR" altLang="pt-BR"/>
              <a:t>1- Rígida</a:t>
            </a:r>
          </a:p>
          <a:p>
            <a:pPr>
              <a:buFontTx/>
              <a:buNone/>
            </a:pPr>
            <a:r>
              <a:rPr lang="pt-BR" altLang="pt-BR"/>
              <a:t>2- Flexível</a:t>
            </a:r>
          </a:p>
          <a:p>
            <a:pPr>
              <a:buFontTx/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Brocoscopia flexível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sz="2800"/>
              <a:t>	Achados: 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2800"/>
          </a:p>
          <a:p>
            <a:pPr>
              <a:lnSpc>
                <a:spcPct val="90000"/>
              </a:lnSpc>
            </a:pPr>
            <a:r>
              <a:rPr lang="pt-BR" altLang="pt-BR" sz="2800"/>
              <a:t>Sinais inflamatórios inespecíficos (enantema e congestão) da mucosa do brônquio do lobo inferior direito</a:t>
            </a:r>
          </a:p>
          <a:p>
            <a:pPr>
              <a:lnSpc>
                <a:spcPct val="90000"/>
              </a:lnSpc>
            </a:pPr>
            <a:r>
              <a:rPr lang="pt-BR" altLang="pt-BR" sz="2800"/>
              <a:t>Sangramento ativo oriundo dos segmentos basais do lobo inferior direito.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2800"/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800"/>
              <a:t>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800"/>
              <a:t>			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Conduta endoscópica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pt-BR" altLang="pt-BR"/>
              <a:t>Biópsia transbrônquica para diagnosticar causa do infiltrado em lobo inferior</a:t>
            </a:r>
          </a:p>
          <a:p>
            <a:pPr marL="609600" indent="-609600">
              <a:buFontTx/>
              <a:buAutoNum type="arabicPeriod"/>
            </a:pPr>
            <a:r>
              <a:rPr lang="pt-BR" altLang="pt-BR"/>
              <a:t>Biópsia endobrônquica para pesquisar carcinoma microinvasor da mucosa</a:t>
            </a:r>
          </a:p>
          <a:p>
            <a:pPr marL="609600" indent="-609600">
              <a:buFontTx/>
              <a:buAutoNum type="arabicPeriod"/>
            </a:pPr>
            <a:r>
              <a:rPr lang="pt-BR" altLang="pt-BR"/>
              <a:t>Lavado brônquico com soro gelado para controlar sangramento </a:t>
            </a:r>
          </a:p>
          <a:p>
            <a:pPr marL="609600" indent="-609600">
              <a:buFontTx/>
              <a:buAutoNum type="arabicPeriod"/>
            </a:pPr>
            <a:r>
              <a:rPr lang="pt-BR" altLang="pt-BR"/>
              <a:t>Insuflar imediatamente um balão para oclusão do brônquio lobar.</a:t>
            </a:r>
          </a:p>
          <a:p>
            <a:pPr marL="609600" indent="-609600"/>
            <a:endParaRPr lang="pt-BR" alt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Resposta: Lavado com soro gelado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  <a:p>
            <a:r>
              <a:rPr lang="pt-BR" altLang="pt-BR"/>
              <a:t>Método obteve sucesso em controlar a hemoptise, porém após 12 horas voltou a apresentar sangramento em maior intensidade e freqüência, associado à dispnéia e queda da saturação de oxigênio.</a:t>
            </a:r>
          </a:p>
          <a:p>
            <a:endParaRPr lang="pt-BR" alt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Evolução radiológica – POI </a:t>
            </a:r>
          </a:p>
        </p:txBody>
      </p:sp>
      <p:pic>
        <p:nvPicPr>
          <p:cNvPr id="29699" name="Picture 3" descr="111-1164_IM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6767512" cy="5075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Conduta perante este RX 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endParaRPr lang="pt-BR" altLang="pt-BR"/>
          </a:p>
          <a:p>
            <a:pPr marL="609600" indent="-609600">
              <a:buFontTx/>
              <a:buAutoNum type="arabicPeriod"/>
            </a:pPr>
            <a:r>
              <a:rPr lang="pt-BR" altLang="pt-BR"/>
              <a:t>Aguardar efeito da drenagem, ventilação mecânica e fisioterapia</a:t>
            </a:r>
          </a:p>
          <a:p>
            <a:pPr marL="609600" indent="-609600">
              <a:buFontTx/>
              <a:buAutoNum type="arabicPeriod"/>
            </a:pPr>
            <a:r>
              <a:rPr lang="pt-BR" altLang="pt-BR"/>
              <a:t>Reposicionar o dreno</a:t>
            </a:r>
          </a:p>
          <a:p>
            <a:pPr marL="609600" indent="-609600">
              <a:buFontTx/>
              <a:buAutoNum type="arabicPeriod"/>
            </a:pPr>
            <a:r>
              <a:rPr lang="pt-BR" altLang="pt-BR"/>
              <a:t>Nova abordagem cirúrgica</a:t>
            </a:r>
          </a:p>
          <a:p>
            <a:pPr marL="609600" indent="-609600">
              <a:buFontTx/>
              <a:buAutoNum type="arabicPeriod"/>
            </a:pPr>
            <a:r>
              <a:rPr lang="pt-BR" altLang="pt-BR"/>
              <a:t>Broncoscopia para aspirar possível coágulo </a:t>
            </a:r>
          </a:p>
          <a:p>
            <a:pPr marL="609600" indent="-609600">
              <a:buFontTx/>
              <a:buAutoNum type="arabicPeriod"/>
            </a:pPr>
            <a:endParaRPr lang="pt-BR" altLang="pt-BR"/>
          </a:p>
          <a:p>
            <a:pPr marL="609600" indent="-609600">
              <a:buFontTx/>
              <a:buAutoNum type="arabicPeriod"/>
            </a:pPr>
            <a:endParaRPr lang="pt-BR" altLang="pt-B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Resposta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  <a:p>
            <a:r>
              <a:rPr lang="pt-BR" altLang="pt-BR"/>
              <a:t>Considerando pulmão expandido a conduta foi expectante com redução do velamento.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Evolução 3</a:t>
            </a:r>
            <a:r>
              <a:rPr lang="pt-BR" altLang="pt-BR" baseline="30000"/>
              <a:t>○ </a:t>
            </a:r>
            <a:r>
              <a:rPr lang="pt-BR" altLang="pt-BR"/>
              <a:t>PO</a:t>
            </a:r>
          </a:p>
        </p:txBody>
      </p:sp>
      <p:pic>
        <p:nvPicPr>
          <p:cNvPr id="32772" name="Picture 4" descr="111-1162_IMG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593850"/>
            <a:ext cx="6119812" cy="459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Doenças das vias aéreas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  <a:p>
            <a:r>
              <a:rPr lang="en-US" altLang="pt-BR"/>
              <a:t>Bronquite aguda ou crônica</a:t>
            </a:r>
          </a:p>
          <a:p>
            <a:r>
              <a:rPr lang="en-US" altLang="pt-BR"/>
              <a:t>Bronquiectasia</a:t>
            </a:r>
          </a:p>
          <a:p>
            <a:r>
              <a:rPr lang="en-US" altLang="pt-BR"/>
              <a:t>Corpos estranohs</a:t>
            </a:r>
          </a:p>
          <a:p>
            <a:r>
              <a:rPr lang="en-US" altLang="pt-BR"/>
              <a:t>Fístulas</a:t>
            </a:r>
          </a:p>
          <a:p>
            <a:r>
              <a:rPr lang="en-US" altLang="pt-BR"/>
              <a:t>Broncolitíase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Evolução radiológica </a:t>
            </a:r>
          </a:p>
        </p:txBody>
      </p:sp>
      <p:pic>
        <p:nvPicPr>
          <p:cNvPr id="24581" name="Picture 5" descr="111-1164_IM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628775"/>
            <a:ext cx="3095625" cy="2320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7" descr="111-1160_IMG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4221163"/>
            <a:ext cx="3095625" cy="2322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0" y="1628775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CC66"/>
                </a:solidFill>
              </a:rPr>
              <a:t>POI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140200" y="1628775"/>
            <a:ext cx="865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CC66"/>
                </a:solidFill>
              </a:rPr>
              <a:t>3-PO</a:t>
            </a:r>
          </a:p>
        </p:txBody>
      </p:sp>
      <p:pic>
        <p:nvPicPr>
          <p:cNvPr id="24590" name="Picture 14" descr="111-1162_IMG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644650"/>
            <a:ext cx="3024188" cy="227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79388" y="4221163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CC66"/>
                </a:solidFill>
              </a:rPr>
              <a:t>9-POI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Evolução 10</a:t>
            </a:r>
            <a:r>
              <a:rPr lang="pt-BR" altLang="pt-BR" baseline="30000"/>
              <a:t>○ </a:t>
            </a:r>
            <a:r>
              <a:rPr lang="pt-BR" altLang="pt-BR"/>
              <a:t>PO</a:t>
            </a:r>
          </a:p>
        </p:txBody>
      </p:sp>
      <p:pic>
        <p:nvPicPr>
          <p:cNvPr id="35846" name="Picture 6" descr="111-1160_IMG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377950"/>
            <a:ext cx="6842125" cy="5132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Infecções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  <a:p>
            <a:r>
              <a:rPr lang="en-US" altLang="pt-BR"/>
              <a:t>Pneumonia</a:t>
            </a:r>
          </a:p>
          <a:p>
            <a:r>
              <a:rPr lang="en-US" altLang="pt-BR"/>
              <a:t>Tuberculose</a:t>
            </a:r>
          </a:p>
          <a:p>
            <a:r>
              <a:rPr lang="en-US" altLang="pt-BR"/>
              <a:t>Aspergiloma</a:t>
            </a:r>
          </a:p>
          <a:p>
            <a:r>
              <a:rPr lang="en-US" altLang="pt-BR"/>
              <a:t>Abecesso pulmonar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Doenças cardiovasculares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/>
              <a:t>Estenose mitral</a:t>
            </a:r>
          </a:p>
          <a:p>
            <a:r>
              <a:rPr lang="en-US" altLang="pt-BR"/>
              <a:t>Sindrome de veia cava supeiror</a:t>
            </a:r>
          </a:p>
          <a:p>
            <a:r>
              <a:rPr lang="en-US" altLang="pt-BR"/>
              <a:t>TEP</a:t>
            </a:r>
          </a:p>
          <a:p>
            <a:r>
              <a:rPr lang="en-US" altLang="pt-BR"/>
              <a:t>Hipertensão pulmonar</a:t>
            </a:r>
          </a:p>
          <a:p>
            <a:r>
              <a:rPr lang="en-US" altLang="pt-BR"/>
              <a:t>Malformações arterio-venosas</a:t>
            </a:r>
          </a:p>
          <a:p>
            <a:r>
              <a:rPr lang="en-US" altLang="pt-BR"/>
              <a:t>Sequestro pulmonar</a:t>
            </a:r>
          </a:p>
          <a:p>
            <a:pPr>
              <a:buFontTx/>
              <a:buNone/>
            </a:pPr>
            <a:endParaRPr lang="en-US" alt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Neoplasias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/>
              <a:t>Adenomas</a:t>
            </a:r>
          </a:p>
          <a:p>
            <a:r>
              <a:rPr lang="en-US" altLang="pt-BR"/>
              <a:t>Carcinoma broncogênico</a:t>
            </a:r>
          </a:p>
          <a:p>
            <a:r>
              <a:rPr lang="en-US" altLang="pt-BR"/>
              <a:t>Tumor carcinóide</a:t>
            </a:r>
          </a:p>
          <a:p>
            <a:r>
              <a:rPr lang="en-US" altLang="pt-BR"/>
              <a:t>Tumor adenocístico</a:t>
            </a:r>
          </a:p>
          <a:p>
            <a:r>
              <a:rPr lang="en-US" altLang="pt-BR"/>
              <a:t>Necrose tumoral</a:t>
            </a:r>
          </a:p>
          <a:p>
            <a:r>
              <a:rPr lang="en-US" altLang="pt-BR"/>
              <a:t>Pós braquiterapia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Inflamatória ou imune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/>
              <a:t>Síndrome de Goodpasture</a:t>
            </a:r>
          </a:p>
          <a:p>
            <a:r>
              <a:rPr lang="en-US" altLang="pt-BR"/>
              <a:t>Hemossiderose</a:t>
            </a:r>
          </a:p>
          <a:p>
            <a:r>
              <a:rPr lang="en-US" altLang="pt-BR"/>
              <a:t>Pneumonia lúpica</a:t>
            </a:r>
          </a:p>
          <a:p>
            <a:r>
              <a:rPr lang="en-US" altLang="pt-BR"/>
              <a:t>Granulomatode de Wegener</a:t>
            </a:r>
          </a:p>
          <a:p>
            <a:r>
              <a:rPr lang="en-US" altLang="pt-BR"/>
              <a:t>Púrpura de Henoch-Shconlein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779</Words>
  <Application>Microsoft Office PowerPoint</Application>
  <PresentationFormat>Apresentação na tela (4:3)</PresentationFormat>
  <Paragraphs>257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4" baseType="lpstr">
      <vt:lpstr>Arial</vt:lpstr>
      <vt:lpstr>Times New Roman</vt:lpstr>
      <vt:lpstr>Design padrão</vt:lpstr>
      <vt:lpstr>HEMOPTISE</vt:lpstr>
      <vt:lpstr>Hemoptise</vt:lpstr>
      <vt:lpstr>Hemoptise maciça</vt:lpstr>
      <vt:lpstr>Causas</vt:lpstr>
      <vt:lpstr>Doenças das vias aéreas</vt:lpstr>
      <vt:lpstr>Infecções</vt:lpstr>
      <vt:lpstr>Doenças cardiovasculares</vt:lpstr>
      <vt:lpstr>Neoplasias</vt:lpstr>
      <vt:lpstr>Inflamatória ou imune</vt:lpstr>
      <vt:lpstr>Ditúrbios hematológicos</vt:lpstr>
      <vt:lpstr>Outras</vt:lpstr>
      <vt:lpstr>Frequencia das causas</vt:lpstr>
      <vt:lpstr>Frequencia das causas – HC-FMUSP</vt:lpstr>
      <vt:lpstr>Fisiopatologia</vt:lpstr>
      <vt:lpstr>Artérias pulmonares</vt:lpstr>
      <vt:lpstr>Artérias brônquicas</vt:lpstr>
      <vt:lpstr>Avaliação clínica e laboratorial</vt:lpstr>
      <vt:lpstr>Exames de imagem</vt:lpstr>
      <vt:lpstr>Exames de imagem</vt:lpstr>
      <vt:lpstr>Broncoscopia diagnóstica</vt:lpstr>
      <vt:lpstr>Tratamento</vt:lpstr>
      <vt:lpstr>Medidas Gerais – Hemoptise leve</vt:lpstr>
      <vt:lpstr>Hemoptise maciça</vt:lpstr>
      <vt:lpstr>Tratamento broncoscópico </vt:lpstr>
      <vt:lpstr>Embolização arterial brônquica</vt:lpstr>
      <vt:lpstr>Apresentação do PowerPoint</vt:lpstr>
      <vt:lpstr>Cirurgia</vt:lpstr>
      <vt:lpstr>CASO CLÍNICO</vt:lpstr>
      <vt:lpstr>Apresentação do PowerPoint</vt:lpstr>
      <vt:lpstr>Exames</vt:lpstr>
      <vt:lpstr>Primeiro exame a ser solicitado</vt:lpstr>
      <vt:lpstr>RESPOSTA: Raio X de tórax</vt:lpstr>
      <vt:lpstr>Com esta radiografia, estando o paciente estável qual o próximo exame?</vt:lpstr>
      <vt:lpstr>Tomografia de tórax</vt:lpstr>
      <vt:lpstr>Tomografia contrastada</vt:lpstr>
      <vt:lpstr>Tomografia contrastada</vt:lpstr>
      <vt:lpstr>Tomografia contrastada</vt:lpstr>
      <vt:lpstr>Tomografia contrastada</vt:lpstr>
      <vt:lpstr>Tomografia contrastada</vt:lpstr>
      <vt:lpstr>Tomografia contrastada</vt:lpstr>
      <vt:lpstr>Próximo exame a ser solicitado?</vt:lpstr>
      <vt:lpstr>BRONCOSCOPIA</vt:lpstr>
      <vt:lpstr>Brocoscopia flexível</vt:lpstr>
      <vt:lpstr>Conduta endoscópica</vt:lpstr>
      <vt:lpstr>Resposta: Lavado com soro gelado</vt:lpstr>
      <vt:lpstr>Evolução radiológica – POI </vt:lpstr>
      <vt:lpstr>Conduta perante este RX </vt:lpstr>
      <vt:lpstr>Resposta</vt:lpstr>
      <vt:lpstr>Evolução 3○ PO</vt:lpstr>
      <vt:lpstr>Evolução radiológica </vt:lpstr>
      <vt:lpstr>Evolução 10○ PO</vt:lpstr>
    </vt:vector>
  </TitlesOfParts>
  <Company>aeromed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</dc:creator>
  <cp:lastModifiedBy>Marcelo Gervilla Gregorio</cp:lastModifiedBy>
  <cp:revision>6</cp:revision>
  <dcterms:created xsi:type="dcterms:W3CDTF">2005-05-02T02:56:45Z</dcterms:created>
  <dcterms:modified xsi:type="dcterms:W3CDTF">2016-11-05T19:39:09Z</dcterms:modified>
</cp:coreProperties>
</file>