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6"/>
  </p:notesMasterIdLst>
  <p:handoutMasterIdLst>
    <p:handoutMasterId r:id="rId27"/>
  </p:handoutMasterIdLst>
  <p:sldIdLst>
    <p:sldId id="258" r:id="rId2"/>
    <p:sldId id="292" r:id="rId3"/>
    <p:sldId id="319" r:id="rId4"/>
    <p:sldId id="321" r:id="rId5"/>
    <p:sldId id="341" r:id="rId6"/>
    <p:sldId id="342" r:id="rId7"/>
    <p:sldId id="343" r:id="rId8"/>
    <p:sldId id="344" r:id="rId9"/>
    <p:sldId id="324" r:id="rId10"/>
    <p:sldId id="325" r:id="rId11"/>
    <p:sldId id="327" r:id="rId12"/>
    <p:sldId id="326" r:id="rId13"/>
    <p:sldId id="328" r:id="rId14"/>
    <p:sldId id="330" r:id="rId15"/>
    <p:sldId id="331" r:id="rId16"/>
    <p:sldId id="332" r:id="rId17"/>
    <p:sldId id="329" r:id="rId18"/>
    <p:sldId id="323" r:id="rId19"/>
    <p:sldId id="336" r:id="rId20"/>
    <p:sldId id="333" r:id="rId21"/>
    <p:sldId id="335" r:id="rId22"/>
    <p:sldId id="340" r:id="rId23"/>
    <p:sldId id="337" r:id="rId24"/>
    <p:sldId id="338" r:id="rId25"/>
  </p:sldIdLst>
  <p:sldSz cx="10287000" cy="6858000" type="35mm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6600"/>
    <a:srgbClr val="000066"/>
    <a:srgbClr val="000F3E"/>
    <a:srgbClr val="FFFF66"/>
    <a:srgbClr val="006600"/>
    <a:srgbClr val="0099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138" y="34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2984435-97CF-4A0D-82FC-6C82D2B9790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500E8FC-15A7-43E3-9FA2-D974220D3C2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8A1E3FBB-EA08-4392-8568-D809A0867B91}" type="slidenum">
              <a:rPr lang="pt-BR" altLang="pt-BR" sz="1200">
                <a:latin typeface="Arial" panose="020B0604020202020204" pitchFamily="34" charset="0"/>
              </a:rPr>
              <a:pPr eaLnBrk="1" hangingPunct="1"/>
              <a:t>1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PT" altLang="pt-BR" sz="1600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PT" altLang="pt-BR" sz="1600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PT" altLang="pt-BR" sz="1600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DBD5436A-2FE2-4938-885C-683F1062B8E3}" type="slidenum">
              <a:rPr lang="pt-BR" altLang="pt-BR" sz="1200">
                <a:latin typeface="Arial" panose="020B0604020202020204" pitchFamily="34" charset="0"/>
              </a:rPr>
              <a:pPr eaLnBrk="1" hangingPunct="1"/>
              <a:t>2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PT" altLang="pt-BR" sz="1600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pt-PT" altLang="pt-BR">
              <a:latin typeface="Arial" panose="020B0604020202020204" pitchFamily="34" charset="0"/>
            </a:endParaRPr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/>
            <a:fld id="{893AE9EE-236E-4BE5-AE95-32F9CC91A3E7}" type="slidenum">
              <a:rPr lang="en-US" altLang="pt-BR" sz="1200">
                <a:latin typeface="Arial" panose="020B0604020202020204" pitchFamily="34" charset="0"/>
                <a:ea typeface="ヒラギノ角ゴ Pro W3" pitchFamily="64" charset="-128"/>
              </a:rPr>
              <a:pPr algn="r"/>
              <a:t>22</a:t>
            </a:fld>
            <a:endParaRPr lang="en-US" altLang="pt-BR" sz="1200">
              <a:latin typeface="Arial" panose="020B0604020202020204" pitchFamily="34" charset="0"/>
              <a:ea typeface="ヒラギノ角ゴ Pro W3" pitchFamily="6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CE1DB297-4D5E-401A-9361-349DE80F84BF}" type="slidenum">
              <a:rPr lang="pt-BR" altLang="pt-BR" sz="1200">
                <a:latin typeface="Arial" panose="020B0604020202020204" pitchFamily="34" charset="0"/>
              </a:rPr>
              <a:pPr algn="r" eaLnBrk="1" hangingPunct="1"/>
              <a:t>3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PT" altLang="pt-BR" sz="1600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8916187E-7057-4215-A099-CD7D5AF1F007}" type="slidenum">
              <a:rPr lang="pt-BR" altLang="pt-BR" sz="1200">
                <a:latin typeface="Arial" panose="020B0604020202020204" pitchFamily="34" charset="0"/>
              </a:rPr>
              <a:pPr algn="r" eaLnBrk="1" hangingPunct="1"/>
              <a:t>4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PT" altLang="pt-BR" sz="1600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/>
            <a:fld id="{254032B9-6C30-4AC2-A357-EBB83988877D}" type="slidenum">
              <a:rPr lang="en-US" altLang="pt-BR" sz="1200">
                <a:latin typeface="Arial" panose="020B0604020202020204" pitchFamily="34" charset="0"/>
                <a:ea typeface="ヒラギノ角ゴ Pro W3" pitchFamily="64" charset="-128"/>
              </a:rPr>
              <a:pPr algn="r"/>
              <a:t>5</a:t>
            </a:fld>
            <a:endParaRPr lang="en-US" altLang="pt-BR" sz="1200">
              <a:latin typeface="Arial" panose="020B0604020202020204" pitchFamily="34" charset="0"/>
              <a:ea typeface="ヒラギノ角ゴ Pro W3" pitchFamily="64" charset="-128"/>
            </a:endParaRPr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pt-PT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/>
            <a:fld id="{8E36078A-5282-42D4-B961-5439F046E772}" type="slidenum">
              <a:rPr lang="en-US" altLang="pt-BR" sz="1200">
                <a:latin typeface="Arial" panose="020B0604020202020204" pitchFamily="34" charset="0"/>
                <a:ea typeface="ヒラギノ角ゴ Pro W3" pitchFamily="64" charset="-128"/>
              </a:rPr>
              <a:pPr algn="r"/>
              <a:t>6</a:t>
            </a:fld>
            <a:endParaRPr lang="en-US" altLang="pt-BR" sz="1200">
              <a:latin typeface="Arial" panose="020B0604020202020204" pitchFamily="34" charset="0"/>
              <a:ea typeface="ヒラギノ角ゴ Pro W3" pitchFamily="64" charset="-128"/>
            </a:endParaRPr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pt-PT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 altLang="pt-BR">
              <a:latin typeface="Arial" panose="020B0604020202020204" pitchFamily="34" charset="0"/>
            </a:endParaRPr>
          </a:p>
        </p:txBody>
      </p:sp>
      <p:sp>
        <p:nvSpPr>
          <p:cNvPr id="13312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/>
            <a:fld id="{53CCCCB4-F6AD-466C-93C0-C70E4DFEF3B7}" type="slidenum">
              <a:rPr lang="en-US" altLang="pt-BR" sz="1200">
                <a:latin typeface="Arial" panose="020B0604020202020204" pitchFamily="34" charset="0"/>
                <a:ea typeface="ヒラギノ角ゴ Pro W3" pitchFamily="64" charset="-128"/>
              </a:rPr>
              <a:pPr algn="r"/>
              <a:t>7</a:t>
            </a:fld>
            <a:endParaRPr lang="en-US" altLang="pt-BR" sz="1200">
              <a:latin typeface="Arial" panose="020B0604020202020204" pitchFamily="34" charset="0"/>
              <a:ea typeface="ヒラギノ角ゴ Pro W3" pitchFamily="6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 altLang="pt-BR">
              <a:latin typeface="Arial" panose="020B0604020202020204" pitchFamily="34" charset="0"/>
            </a:endParaRPr>
          </a:p>
        </p:txBody>
      </p:sp>
      <p:sp>
        <p:nvSpPr>
          <p:cNvPr id="13517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/>
            <a:fld id="{064F03C3-6647-43D2-85DD-7837388D0DD3}" type="slidenum">
              <a:rPr lang="en-US" altLang="pt-BR" sz="1200">
                <a:latin typeface="Arial" panose="020B0604020202020204" pitchFamily="34" charset="0"/>
                <a:ea typeface="ヒラギノ角ゴ Pro W3" pitchFamily="64" charset="-128"/>
              </a:rPr>
              <a:pPr algn="r"/>
              <a:t>8</a:t>
            </a:fld>
            <a:endParaRPr lang="en-US" altLang="pt-BR" sz="1200">
              <a:latin typeface="Arial" panose="020B0604020202020204" pitchFamily="34" charset="0"/>
              <a:ea typeface="ヒラギノ角ゴ Pro W3" pitchFamily="6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PT" altLang="pt-BR" sz="1600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572EC-7713-4995-B511-B96F6C0100E6}" type="datetimeFigureOut">
              <a:rPr lang="pt-PT" altLang="pt-BR"/>
              <a:pPr/>
              <a:t>05/11/2016</a:t>
            </a:fld>
            <a:endParaRPr lang="pt-PT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4328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58075" y="381000"/>
            <a:ext cx="2314575" cy="57150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14350" y="381000"/>
            <a:ext cx="6791325" cy="57150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4366B-9BE3-448E-87A0-C1DE878793DE}" type="datetimeFigureOut">
              <a:rPr lang="pt-PT" altLang="pt-BR"/>
              <a:pPr/>
              <a:t>05/11/2016</a:t>
            </a:fld>
            <a:endParaRPr lang="pt-PT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55050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381000"/>
            <a:ext cx="9258300" cy="13716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14350" y="1981200"/>
            <a:ext cx="455295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5219700" y="1981200"/>
            <a:ext cx="4552950" cy="41148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F712C-5B33-4484-A02C-1173943D7EA0}" type="datetimeFigureOut">
              <a:rPr lang="pt-PT" altLang="pt-BR"/>
              <a:pPr/>
              <a:t>05/11/2016</a:t>
            </a:fld>
            <a:endParaRPr lang="pt-PT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341327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381000"/>
            <a:ext cx="9258300" cy="13716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514350" y="1981200"/>
            <a:ext cx="9258300" cy="41148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A213E-78AA-4463-B17B-17633BA64743}" type="datetimeFigureOut">
              <a:rPr lang="pt-PT" altLang="pt-BR"/>
              <a:pPr/>
              <a:t>05/11/2016</a:t>
            </a:fld>
            <a:endParaRPr lang="pt-PT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616376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381000"/>
            <a:ext cx="9258300" cy="762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514350" y="1371600"/>
            <a:ext cx="9258300" cy="47244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09566AAA-D26F-402D-994B-2D19FAE4B2E3}" type="datetimeFigureOut">
              <a:rPr lang="pt-PT" altLang="pt-BR"/>
              <a:pPr/>
              <a:t>05/11/2016</a:t>
            </a:fld>
            <a:endParaRPr lang="pt-PT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614488" y="6381750"/>
            <a:ext cx="8672512" cy="476250"/>
          </a:xfrm>
        </p:spPr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419091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4F0E6-3838-49E3-B616-0019628DAA05}" type="datetimeFigureOut">
              <a:rPr lang="pt-PT" altLang="pt-BR"/>
              <a:pPr/>
              <a:t>05/11/2016</a:t>
            </a:fld>
            <a:endParaRPr lang="pt-PT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48209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52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FD24F-5759-48FD-8694-F7016E3A4B97}" type="datetimeFigureOut">
              <a:rPr lang="pt-PT" altLang="pt-BR"/>
              <a:pPr/>
              <a:t>05/11/2016</a:t>
            </a:fld>
            <a:endParaRPr lang="pt-PT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37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52820-FE86-4970-9691-B53ED6B2D8A9}" type="datetimeFigureOut">
              <a:rPr lang="pt-PT" altLang="pt-BR"/>
              <a:pPr/>
              <a:t>05/11/2016</a:t>
            </a:fld>
            <a:endParaRPr lang="pt-PT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24052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819DD-F402-4636-8631-660EC578E966}" type="datetimeFigureOut">
              <a:rPr lang="pt-PT" altLang="pt-BR"/>
              <a:pPr/>
              <a:t>05/11/2016</a:t>
            </a:fld>
            <a:endParaRPr lang="pt-PT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93013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B33B7-9D94-4977-B41D-44EF93B2ACE5}" type="datetimeFigureOut">
              <a:rPr lang="pt-PT" altLang="pt-BR"/>
              <a:pPr/>
              <a:t>05/11/2016</a:t>
            </a:fld>
            <a:endParaRPr lang="pt-PT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29845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79339-7B49-4AB8-B5A6-9E65E589F43A}" type="datetimeFigureOut">
              <a:rPr lang="pt-PT" altLang="pt-BR"/>
              <a:pPr/>
              <a:t>05/11/2016</a:t>
            </a:fld>
            <a:endParaRPr lang="pt-PT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04020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68A15-99D8-43F9-9177-AABFC2275275}" type="datetimeFigureOut">
              <a:rPr lang="pt-PT" altLang="pt-BR"/>
              <a:pPr/>
              <a:t>05/11/2016</a:t>
            </a:fld>
            <a:endParaRPr lang="pt-PT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405828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E2AB62-3E0B-4052-8D5A-C6FEC1D4D414}" type="datetimeFigureOut">
              <a:rPr lang="pt-PT" altLang="pt-BR"/>
              <a:pPr/>
              <a:t>05/11/2016</a:t>
            </a:fld>
            <a:endParaRPr lang="pt-PT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76239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F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381000"/>
            <a:ext cx="9258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371600"/>
            <a:ext cx="9258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2BB9FAE8-A19E-4F69-A103-167BBCA7A46A}" type="datetimeFigureOut">
              <a:rPr lang="pt-PT" altLang="pt-BR"/>
              <a:pPr/>
              <a:t>05/11/2016</a:t>
            </a:fld>
            <a:endParaRPr lang="pt-PT" altLang="pt-BR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4488" y="6381750"/>
            <a:ext cx="86725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pt-PT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6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png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Henri\My%20documents%20back%20up\My%20Lectures\Lectures%202008\Brazil%20nov%202008\EBUS%20presentation\VID006.MPG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Henri\My%20documents%20back%20up\My%20Lectures\Lectures%202008\Brazil%20nov%202008\EBUS%20presentation\VID008.MPG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>
                <a:latin typeface="+mj-lt"/>
              </a:rPr>
              <a:t>Marcelo </a:t>
            </a:r>
            <a:r>
              <a:rPr lang="pt-BR" dirty="0" err="1">
                <a:latin typeface="+mj-lt"/>
              </a:rPr>
              <a:t>Gervilla</a:t>
            </a:r>
            <a:r>
              <a:rPr lang="pt-BR" dirty="0">
                <a:latin typeface="+mj-lt"/>
              </a:rPr>
              <a:t> Gregório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title"/>
          </p:nvPr>
        </p:nvSpPr>
        <p:spPr>
          <a:xfrm>
            <a:off x="463550" y="3141663"/>
            <a:ext cx="9258300" cy="1371600"/>
          </a:xfrm>
        </p:spPr>
        <p:txBody>
          <a:bodyPr/>
          <a:lstStyle/>
          <a:p>
            <a:pPr eaLnBrk="1" hangingPunct="1"/>
            <a:r>
              <a:rPr lang="pt-BR" altLang="pt-BR"/>
              <a:t>Estadiamento linfonodal através do EBUS </a:t>
            </a:r>
            <a:endParaRPr lang="en-US" alt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pt-PT" altLang="pt-BR"/>
              <a:t>www.radiologyassistant.nl</a:t>
            </a:r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2170113" y="1547813"/>
            <a:ext cx="10287000" cy="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2170113" y="1547813"/>
            <a:ext cx="2973387" cy="0"/>
          </a:xfrm>
          <a:prstGeom prst="rect">
            <a:avLst/>
          </a:prstGeom>
          <a:solidFill>
            <a:srgbClr val="DAE3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65067" bIns="0">
            <a:spAutoFit/>
          </a:bodyPr>
          <a:lstStyle/>
          <a:p>
            <a:endParaRPr lang="pt-BR"/>
          </a:p>
        </p:txBody>
      </p:sp>
      <p:grpSp>
        <p:nvGrpSpPr>
          <p:cNvPr id="88072" name="Group 8"/>
          <p:cNvGrpSpPr>
            <a:grpSpLocks/>
          </p:cNvGrpSpPr>
          <p:nvPr/>
        </p:nvGrpSpPr>
        <p:grpSpPr bwMode="auto">
          <a:xfrm>
            <a:off x="2170113" y="1504950"/>
            <a:ext cx="5946775" cy="257175"/>
            <a:chOff x="0" y="-27"/>
            <a:chExt cx="3746" cy="162"/>
          </a:xfrm>
        </p:grpSpPr>
        <p:sp>
          <p:nvSpPr>
            <p:cNvPr id="880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746" cy="108"/>
            </a:xfrm>
            <a:prstGeom prst="rect">
              <a:avLst/>
            </a:prstGeom>
            <a:solidFill>
              <a:srgbClr val="DAE3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88071" name="Rectangle 7"/>
            <p:cNvSpPr>
              <a:spLocks noChangeArrowheads="1"/>
            </p:cNvSpPr>
            <p:nvPr/>
          </p:nvSpPr>
          <p:spPr bwMode="auto">
            <a:xfrm>
              <a:off x="0" y="-27"/>
              <a:ext cx="3746" cy="16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88070" name="Picture 6" descr="http://www.radiologyassistant.nl/images/thmb_4648ad028ce6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7010400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pt-PT" altLang="pt-BR"/>
              <a:t>www.radiologyassistant.nl</a:t>
            </a:r>
          </a:p>
        </p:txBody>
      </p:sp>
      <p:sp>
        <p:nvSpPr>
          <p:cNvPr id="97282" name="Rectangle 1026"/>
          <p:cNvSpPr>
            <a:spLocks noChangeArrowheads="1"/>
          </p:cNvSpPr>
          <p:nvPr/>
        </p:nvSpPr>
        <p:spPr bwMode="auto">
          <a:xfrm>
            <a:off x="2170113" y="1547813"/>
            <a:ext cx="10287000" cy="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  <p:sp>
        <p:nvSpPr>
          <p:cNvPr id="97283" name="Rectangle 1027"/>
          <p:cNvSpPr>
            <a:spLocks noChangeArrowheads="1"/>
          </p:cNvSpPr>
          <p:nvPr/>
        </p:nvSpPr>
        <p:spPr bwMode="auto">
          <a:xfrm>
            <a:off x="2170113" y="1547813"/>
            <a:ext cx="2973387" cy="0"/>
          </a:xfrm>
          <a:prstGeom prst="rect">
            <a:avLst/>
          </a:prstGeom>
          <a:solidFill>
            <a:srgbClr val="DAE3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65067" bIns="0">
            <a:spAutoFit/>
          </a:bodyPr>
          <a:lstStyle/>
          <a:p>
            <a:endParaRPr lang="pt-BR"/>
          </a:p>
        </p:txBody>
      </p:sp>
      <p:grpSp>
        <p:nvGrpSpPr>
          <p:cNvPr id="97284" name="Group 1028"/>
          <p:cNvGrpSpPr>
            <a:grpSpLocks/>
          </p:cNvGrpSpPr>
          <p:nvPr/>
        </p:nvGrpSpPr>
        <p:grpSpPr bwMode="auto">
          <a:xfrm>
            <a:off x="2170113" y="1504950"/>
            <a:ext cx="5946775" cy="257175"/>
            <a:chOff x="0" y="-27"/>
            <a:chExt cx="3746" cy="162"/>
          </a:xfrm>
        </p:grpSpPr>
        <p:sp>
          <p:nvSpPr>
            <p:cNvPr id="97285" name="Rectangle 1029"/>
            <p:cNvSpPr>
              <a:spLocks noChangeArrowheads="1"/>
            </p:cNvSpPr>
            <p:nvPr/>
          </p:nvSpPr>
          <p:spPr bwMode="auto">
            <a:xfrm>
              <a:off x="0" y="0"/>
              <a:ext cx="3746" cy="108"/>
            </a:xfrm>
            <a:prstGeom prst="rect">
              <a:avLst/>
            </a:prstGeom>
            <a:solidFill>
              <a:srgbClr val="DAE3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97286" name="Rectangle 1030"/>
            <p:cNvSpPr>
              <a:spLocks noChangeArrowheads="1"/>
            </p:cNvSpPr>
            <p:nvPr/>
          </p:nvSpPr>
          <p:spPr bwMode="auto">
            <a:xfrm>
              <a:off x="0" y="-27"/>
              <a:ext cx="3746" cy="16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97287" name="Picture 1031" descr="http://www.radiologyassistant.nl/images/thmb_4648ad0f9a16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6400800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pt-PT" altLang="pt-BR"/>
              <a:t>www.radiologyassistant.nl</a:t>
            </a:r>
          </a:p>
        </p:txBody>
      </p:sp>
      <p:sp>
        <p:nvSpPr>
          <p:cNvPr id="96258" name="Rectangle 1026"/>
          <p:cNvSpPr>
            <a:spLocks noChangeArrowheads="1"/>
          </p:cNvSpPr>
          <p:nvPr/>
        </p:nvSpPr>
        <p:spPr bwMode="auto">
          <a:xfrm>
            <a:off x="2170113" y="1547813"/>
            <a:ext cx="10287000" cy="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  <p:sp>
        <p:nvSpPr>
          <p:cNvPr id="96260" name="Rectangle 1028"/>
          <p:cNvSpPr>
            <a:spLocks noChangeArrowheads="1"/>
          </p:cNvSpPr>
          <p:nvPr/>
        </p:nvSpPr>
        <p:spPr bwMode="auto">
          <a:xfrm>
            <a:off x="2170113" y="1547813"/>
            <a:ext cx="2973387" cy="0"/>
          </a:xfrm>
          <a:prstGeom prst="rect">
            <a:avLst/>
          </a:prstGeom>
          <a:solidFill>
            <a:srgbClr val="DAE3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65067" bIns="0">
            <a:spAutoFit/>
          </a:bodyPr>
          <a:lstStyle/>
          <a:p>
            <a:endParaRPr lang="pt-BR"/>
          </a:p>
        </p:txBody>
      </p:sp>
      <p:grpSp>
        <p:nvGrpSpPr>
          <p:cNvPr id="96264" name="Group 1032"/>
          <p:cNvGrpSpPr>
            <a:grpSpLocks/>
          </p:cNvGrpSpPr>
          <p:nvPr/>
        </p:nvGrpSpPr>
        <p:grpSpPr bwMode="auto">
          <a:xfrm>
            <a:off x="2170113" y="1504950"/>
            <a:ext cx="5946775" cy="257175"/>
            <a:chOff x="0" y="-27"/>
            <a:chExt cx="3746" cy="162"/>
          </a:xfrm>
        </p:grpSpPr>
        <p:sp>
          <p:nvSpPr>
            <p:cNvPr id="96259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3746" cy="108"/>
            </a:xfrm>
            <a:prstGeom prst="rect">
              <a:avLst/>
            </a:prstGeom>
            <a:solidFill>
              <a:srgbClr val="DAE3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96263" name="Rectangle 1031"/>
            <p:cNvSpPr>
              <a:spLocks noChangeArrowheads="1"/>
            </p:cNvSpPr>
            <p:nvPr/>
          </p:nvSpPr>
          <p:spPr bwMode="auto">
            <a:xfrm>
              <a:off x="0" y="-27"/>
              <a:ext cx="3746" cy="16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6265" name="Rectangle 1033"/>
          <p:cNvSpPr>
            <a:spLocks noChangeArrowheads="1"/>
          </p:cNvSpPr>
          <p:nvPr/>
        </p:nvSpPr>
        <p:spPr bwMode="auto">
          <a:xfrm>
            <a:off x="2170113" y="1547813"/>
            <a:ext cx="10287000" cy="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  <p:sp>
        <p:nvSpPr>
          <p:cNvPr id="96267" name="Rectangle 1035"/>
          <p:cNvSpPr>
            <a:spLocks noChangeArrowheads="1"/>
          </p:cNvSpPr>
          <p:nvPr/>
        </p:nvSpPr>
        <p:spPr bwMode="auto">
          <a:xfrm>
            <a:off x="2170113" y="1547813"/>
            <a:ext cx="2973387" cy="0"/>
          </a:xfrm>
          <a:prstGeom prst="rect">
            <a:avLst/>
          </a:prstGeom>
          <a:solidFill>
            <a:srgbClr val="DAE3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65067" bIns="0">
            <a:spAutoFit/>
          </a:bodyPr>
          <a:lstStyle/>
          <a:p>
            <a:endParaRPr lang="pt-BR"/>
          </a:p>
        </p:txBody>
      </p:sp>
      <p:pic>
        <p:nvPicPr>
          <p:cNvPr id="96269" name="Picture 1037" descr="http://www.radiologyassistant.nl/images/thmb_4648ad3908ff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7315200" cy="65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pt-PT" altLang="pt-BR"/>
              <a:t>www.radiologyassistant.nl</a:t>
            </a:r>
          </a:p>
        </p:txBody>
      </p:sp>
      <p:sp>
        <p:nvSpPr>
          <p:cNvPr id="98306" name="Rectangle 1026"/>
          <p:cNvSpPr>
            <a:spLocks noChangeArrowheads="1"/>
          </p:cNvSpPr>
          <p:nvPr/>
        </p:nvSpPr>
        <p:spPr bwMode="auto">
          <a:xfrm>
            <a:off x="2170113" y="1547813"/>
            <a:ext cx="10287000" cy="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  <p:sp>
        <p:nvSpPr>
          <p:cNvPr id="98307" name="Rectangle 1027"/>
          <p:cNvSpPr>
            <a:spLocks noChangeArrowheads="1"/>
          </p:cNvSpPr>
          <p:nvPr/>
        </p:nvSpPr>
        <p:spPr bwMode="auto">
          <a:xfrm>
            <a:off x="2170113" y="1547813"/>
            <a:ext cx="2973387" cy="0"/>
          </a:xfrm>
          <a:prstGeom prst="rect">
            <a:avLst/>
          </a:prstGeom>
          <a:solidFill>
            <a:srgbClr val="DAE3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65067" bIns="0">
            <a:spAutoFit/>
          </a:bodyPr>
          <a:lstStyle/>
          <a:p>
            <a:endParaRPr lang="pt-BR"/>
          </a:p>
        </p:txBody>
      </p:sp>
      <p:grpSp>
        <p:nvGrpSpPr>
          <p:cNvPr id="98308" name="Group 1028"/>
          <p:cNvGrpSpPr>
            <a:grpSpLocks/>
          </p:cNvGrpSpPr>
          <p:nvPr/>
        </p:nvGrpSpPr>
        <p:grpSpPr bwMode="auto">
          <a:xfrm>
            <a:off x="2170113" y="1504950"/>
            <a:ext cx="5946775" cy="257175"/>
            <a:chOff x="0" y="-27"/>
            <a:chExt cx="3746" cy="162"/>
          </a:xfrm>
        </p:grpSpPr>
        <p:sp>
          <p:nvSpPr>
            <p:cNvPr id="98309" name="Rectangle 1029"/>
            <p:cNvSpPr>
              <a:spLocks noChangeArrowheads="1"/>
            </p:cNvSpPr>
            <p:nvPr/>
          </p:nvSpPr>
          <p:spPr bwMode="auto">
            <a:xfrm>
              <a:off x="0" y="0"/>
              <a:ext cx="3746" cy="108"/>
            </a:xfrm>
            <a:prstGeom prst="rect">
              <a:avLst/>
            </a:prstGeom>
            <a:solidFill>
              <a:srgbClr val="DAE3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98310" name="Rectangle 1030"/>
            <p:cNvSpPr>
              <a:spLocks noChangeArrowheads="1"/>
            </p:cNvSpPr>
            <p:nvPr/>
          </p:nvSpPr>
          <p:spPr bwMode="auto">
            <a:xfrm>
              <a:off x="0" y="-27"/>
              <a:ext cx="3746" cy="16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8311" name="Rectangle 1031"/>
          <p:cNvSpPr>
            <a:spLocks noChangeArrowheads="1"/>
          </p:cNvSpPr>
          <p:nvPr/>
        </p:nvSpPr>
        <p:spPr bwMode="auto">
          <a:xfrm>
            <a:off x="2170113" y="1547813"/>
            <a:ext cx="10287000" cy="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  <p:sp>
        <p:nvSpPr>
          <p:cNvPr id="98313" name="Rectangle 1033"/>
          <p:cNvSpPr>
            <a:spLocks noChangeArrowheads="1"/>
          </p:cNvSpPr>
          <p:nvPr/>
        </p:nvSpPr>
        <p:spPr bwMode="auto">
          <a:xfrm>
            <a:off x="2170113" y="1547813"/>
            <a:ext cx="2973387" cy="0"/>
          </a:xfrm>
          <a:prstGeom prst="rect">
            <a:avLst/>
          </a:prstGeom>
          <a:solidFill>
            <a:srgbClr val="DAE3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65067" bIns="0">
            <a:spAutoFit/>
          </a:bodyPr>
          <a:lstStyle/>
          <a:p>
            <a:endParaRPr lang="pt-BR"/>
          </a:p>
        </p:txBody>
      </p:sp>
      <p:grpSp>
        <p:nvGrpSpPr>
          <p:cNvPr id="98317" name="Group 1037"/>
          <p:cNvGrpSpPr>
            <a:grpSpLocks/>
          </p:cNvGrpSpPr>
          <p:nvPr/>
        </p:nvGrpSpPr>
        <p:grpSpPr bwMode="auto">
          <a:xfrm>
            <a:off x="2170113" y="1504950"/>
            <a:ext cx="5946775" cy="257175"/>
            <a:chOff x="0" y="-27"/>
            <a:chExt cx="3746" cy="162"/>
          </a:xfrm>
        </p:grpSpPr>
        <p:sp>
          <p:nvSpPr>
            <p:cNvPr id="98312" name="Rectangle 1032"/>
            <p:cNvSpPr>
              <a:spLocks noChangeArrowheads="1"/>
            </p:cNvSpPr>
            <p:nvPr/>
          </p:nvSpPr>
          <p:spPr bwMode="auto">
            <a:xfrm>
              <a:off x="0" y="0"/>
              <a:ext cx="3746" cy="108"/>
            </a:xfrm>
            <a:prstGeom prst="rect">
              <a:avLst/>
            </a:prstGeom>
            <a:solidFill>
              <a:srgbClr val="DAE3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98316" name="Rectangle 1036"/>
            <p:cNvSpPr>
              <a:spLocks noChangeArrowheads="1"/>
            </p:cNvSpPr>
            <p:nvPr/>
          </p:nvSpPr>
          <p:spPr bwMode="auto">
            <a:xfrm>
              <a:off x="0" y="-27"/>
              <a:ext cx="3746" cy="16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98315" name="Picture 1035" descr="http://www.radiologyassistant.nl/images/thmb_4648ad39195a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7315200" cy="65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altLang="pt-BR"/>
              <a:t>www.radiologyassistant.nl</a:t>
            </a:r>
          </a:p>
        </p:txBody>
      </p:sp>
      <p:sp>
        <p:nvSpPr>
          <p:cNvPr id="100354" name="Rectangle 1026"/>
          <p:cNvSpPr>
            <a:spLocks noChangeArrowheads="1"/>
          </p:cNvSpPr>
          <p:nvPr/>
        </p:nvSpPr>
        <p:spPr bwMode="auto">
          <a:xfrm>
            <a:off x="2170113" y="1547813"/>
            <a:ext cx="10287000" cy="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  <p:sp>
        <p:nvSpPr>
          <p:cNvPr id="100355" name="Rectangle 1027"/>
          <p:cNvSpPr>
            <a:spLocks noChangeArrowheads="1"/>
          </p:cNvSpPr>
          <p:nvPr/>
        </p:nvSpPr>
        <p:spPr bwMode="auto">
          <a:xfrm>
            <a:off x="2170113" y="1547813"/>
            <a:ext cx="2973387" cy="0"/>
          </a:xfrm>
          <a:prstGeom prst="rect">
            <a:avLst/>
          </a:prstGeom>
          <a:solidFill>
            <a:srgbClr val="DAE3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65067" bIns="0">
            <a:spAutoFit/>
          </a:bodyPr>
          <a:lstStyle/>
          <a:p>
            <a:endParaRPr lang="pt-BR"/>
          </a:p>
        </p:txBody>
      </p:sp>
      <p:grpSp>
        <p:nvGrpSpPr>
          <p:cNvPr id="100356" name="Group 1028"/>
          <p:cNvGrpSpPr>
            <a:grpSpLocks/>
          </p:cNvGrpSpPr>
          <p:nvPr/>
        </p:nvGrpSpPr>
        <p:grpSpPr bwMode="auto">
          <a:xfrm>
            <a:off x="2170113" y="1504950"/>
            <a:ext cx="5946775" cy="257175"/>
            <a:chOff x="0" y="-27"/>
            <a:chExt cx="3746" cy="162"/>
          </a:xfrm>
        </p:grpSpPr>
        <p:sp>
          <p:nvSpPr>
            <p:cNvPr id="100357" name="Rectangle 1029"/>
            <p:cNvSpPr>
              <a:spLocks noChangeArrowheads="1"/>
            </p:cNvSpPr>
            <p:nvPr/>
          </p:nvSpPr>
          <p:spPr bwMode="auto">
            <a:xfrm>
              <a:off x="0" y="0"/>
              <a:ext cx="3746" cy="108"/>
            </a:xfrm>
            <a:prstGeom prst="rect">
              <a:avLst/>
            </a:prstGeom>
            <a:solidFill>
              <a:srgbClr val="DAE3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100358" name="Rectangle 1030"/>
            <p:cNvSpPr>
              <a:spLocks noChangeArrowheads="1"/>
            </p:cNvSpPr>
            <p:nvPr/>
          </p:nvSpPr>
          <p:spPr bwMode="auto">
            <a:xfrm>
              <a:off x="0" y="-27"/>
              <a:ext cx="3746" cy="16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0359" name="Rectangle 1031"/>
          <p:cNvSpPr>
            <a:spLocks noChangeArrowheads="1"/>
          </p:cNvSpPr>
          <p:nvPr/>
        </p:nvSpPr>
        <p:spPr bwMode="auto">
          <a:xfrm>
            <a:off x="2170113" y="1547813"/>
            <a:ext cx="10287000" cy="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  <p:sp>
        <p:nvSpPr>
          <p:cNvPr id="100361" name="Rectangle 1033"/>
          <p:cNvSpPr>
            <a:spLocks noChangeArrowheads="1"/>
          </p:cNvSpPr>
          <p:nvPr/>
        </p:nvSpPr>
        <p:spPr bwMode="auto">
          <a:xfrm>
            <a:off x="2170113" y="1547813"/>
            <a:ext cx="2973387" cy="0"/>
          </a:xfrm>
          <a:prstGeom prst="rect">
            <a:avLst/>
          </a:prstGeom>
          <a:solidFill>
            <a:srgbClr val="DAE3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65067" bIns="0">
            <a:spAutoFit/>
          </a:bodyPr>
          <a:lstStyle/>
          <a:p>
            <a:endParaRPr lang="pt-BR"/>
          </a:p>
        </p:txBody>
      </p:sp>
      <p:grpSp>
        <p:nvGrpSpPr>
          <p:cNvPr id="100365" name="Group 1037"/>
          <p:cNvGrpSpPr>
            <a:grpSpLocks/>
          </p:cNvGrpSpPr>
          <p:nvPr/>
        </p:nvGrpSpPr>
        <p:grpSpPr bwMode="auto">
          <a:xfrm>
            <a:off x="2170113" y="1504950"/>
            <a:ext cx="5946775" cy="257175"/>
            <a:chOff x="0" y="-27"/>
            <a:chExt cx="3746" cy="162"/>
          </a:xfrm>
        </p:grpSpPr>
        <p:sp>
          <p:nvSpPr>
            <p:cNvPr id="100360" name="Rectangle 1032"/>
            <p:cNvSpPr>
              <a:spLocks noChangeArrowheads="1"/>
            </p:cNvSpPr>
            <p:nvPr/>
          </p:nvSpPr>
          <p:spPr bwMode="auto">
            <a:xfrm>
              <a:off x="0" y="0"/>
              <a:ext cx="3746" cy="108"/>
            </a:xfrm>
            <a:prstGeom prst="rect">
              <a:avLst/>
            </a:prstGeom>
            <a:solidFill>
              <a:srgbClr val="DAE3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100364" name="Rectangle 1036"/>
            <p:cNvSpPr>
              <a:spLocks noChangeArrowheads="1"/>
            </p:cNvSpPr>
            <p:nvPr/>
          </p:nvSpPr>
          <p:spPr bwMode="auto">
            <a:xfrm>
              <a:off x="0" y="-27"/>
              <a:ext cx="3746" cy="16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0370" name="Rectangle 1042"/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BR">
              <a:effectLst/>
            </a:endParaRPr>
          </a:p>
        </p:txBody>
      </p:sp>
      <p:pic>
        <p:nvPicPr>
          <p:cNvPr id="100372" name="Picture 1044" descr="http://www.radiologyassistant.nl/images/thmb_4648ad39293815.jpg"/>
          <p:cNvPicPr>
            <a:picLocks noChangeAspect="1" noChangeArrowheads="1"/>
          </p:cNvPicPr>
          <p:nvPr>
            <p:ph type="chart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0"/>
            <a:ext cx="7162800" cy="64468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altLang="pt-BR"/>
              <a:t>www.radiologyassistant.nl</a:t>
            </a:r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2170113" y="1547813"/>
            <a:ext cx="10287000" cy="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2170113" y="1547813"/>
            <a:ext cx="2973387" cy="0"/>
          </a:xfrm>
          <a:prstGeom prst="rect">
            <a:avLst/>
          </a:prstGeom>
          <a:solidFill>
            <a:srgbClr val="DAE3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65067" bIns="0">
            <a:spAutoFit/>
          </a:bodyPr>
          <a:lstStyle/>
          <a:p>
            <a:endParaRPr lang="pt-BR"/>
          </a:p>
        </p:txBody>
      </p:sp>
      <p:grpSp>
        <p:nvGrpSpPr>
          <p:cNvPr id="101380" name="Group 4"/>
          <p:cNvGrpSpPr>
            <a:grpSpLocks/>
          </p:cNvGrpSpPr>
          <p:nvPr/>
        </p:nvGrpSpPr>
        <p:grpSpPr bwMode="auto">
          <a:xfrm>
            <a:off x="2170113" y="1504950"/>
            <a:ext cx="5946775" cy="257175"/>
            <a:chOff x="0" y="-27"/>
            <a:chExt cx="3746" cy="162"/>
          </a:xfrm>
        </p:grpSpPr>
        <p:sp>
          <p:nvSpPr>
            <p:cNvPr id="1013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746" cy="108"/>
            </a:xfrm>
            <a:prstGeom prst="rect">
              <a:avLst/>
            </a:prstGeom>
            <a:solidFill>
              <a:srgbClr val="DAE3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101382" name="Rectangle 6"/>
            <p:cNvSpPr>
              <a:spLocks noChangeArrowheads="1"/>
            </p:cNvSpPr>
            <p:nvPr/>
          </p:nvSpPr>
          <p:spPr bwMode="auto">
            <a:xfrm>
              <a:off x="0" y="-27"/>
              <a:ext cx="3746" cy="16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2170113" y="1547813"/>
            <a:ext cx="10287000" cy="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2170113" y="1547813"/>
            <a:ext cx="2973387" cy="0"/>
          </a:xfrm>
          <a:prstGeom prst="rect">
            <a:avLst/>
          </a:prstGeom>
          <a:solidFill>
            <a:srgbClr val="DAE3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65067" bIns="0">
            <a:spAutoFit/>
          </a:bodyPr>
          <a:lstStyle/>
          <a:p>
            <a:endParaRPr lang="pt-BR"/>
          </a:p>
        </p:txBody>
      </p:sp>
      <p:grpSp>
        <p:nvGrpSpPr>
          <p:cNvPr id="101389" name="Group 13"/>
          <p:cNvGrpSpPr>
            <a:grpSpLocks/>
          </p:cNvGrpSpPr>
          <p:nvPr/>
        </p:nvGrpSpPr>
        <p:grpSpPr bwMode="auto">
          <a:xfrm>
            <a:off x="2170113" y="1504950"/>
            <a:ext cx="5946775" cy="257175"/>
            <a:chOff x="0" y="-27"/>
            <a:chExt cx="3746" cy="162"/>
          </a:xfrm>
        </p:grpSpPr>
        <p:sp>
          <p:nvSpPr>
            <p:cNvPr id="10138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3746" cy="108"/>
            </a:xfrm>
            <a:prstGeom prst="rect">
              <a:avLst/>
            </a:prstGeom>
            <a:solidFill>
              <a:srgbClr val="DAE3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101388" name="Rectangle 12"/>
            <p:cNvSpPr>
              <a:spLocks noChangeArrowheads="1"/>
            </p:cNvSpPr>
            <p:nvPr/>
          </p:nvSpPr>
          <p:spPr bwMode="auto">
            <a:xfrm>
              <a:off x="0" y="-27"/>
              <a:ext cx="3746" cy="16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1390" name="Rectangle 14"/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BR">
              <a:effectLst/>
            </a:endParaRPr>
          </a:p>
        </p:txBody>
      </p:sp>
      <p:pic>
        <p:nvPicPr>
          <p:cNvPr id="101392" name="Picture 16" descr="http://www.radiologyassistant.nl/images/thmb_4648ad3938d786.jpg"/>
          <p:cNvPicPr>
            <a:picLocks noChangeAspect="1" noChangeArrowheads="1"/>
          </p:cNvPicPr>
          <p:nvPr>
            <p:ph type="chart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0"/>
            <a:ext cx="7162800" cy="64452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pt-PT" altLang="pt-BR"/>
              <a:t>www.radiologyassistant.nl</a:t>
            </a:r>
          </a:p>
        </p:txBody>
      </p:sp>
      <p:sp>
        <p:nvSpPr>
          <p:cNvPr id="102402" name="Rectangle 1026"/>
          <p:cNvSpPr>
            <a:spLocks noChangeArrowheads="1"/>
          </p:cNvSpPr>
          <p:nvPr/>
        </p:nvSpPr>
        <p:spPr bwMode="auto">
          <a:xfrm>
            <a:off x="2170113" y="1547813"/>
            <a:ext cx="10287000" cy="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  <p:sp>
        <p:nvSpPr>
          <p:cNvPr id="102403" name="Rectangle 1027"/>
          <p:cNvSpPr>
            <a:spLocks noChangeArrowheads="1"/>
          </p:cNvSpPr>
          <p:nvPr/>
        </p:nvSpPr>
        <p:spPr bwMode="auto">
          <a:xfrm>
            <a:off x="2170113" y="1547813"/>
            <a:ext cx="2973387" cy="0"/>
          </a:xfrm>
          <a:prstGeom prst="rect">
            <a:avLst/>
          </a:prstGeom>
          <a:solidFill>
            <a:srgbClr val="DAE3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65067" bIns="0">
            <a:spAutoFit/>
          </a:bodyPr>
          <a:lstStyle/>
          <a:p>
            <a:endParaRPr lang="pt-BR"/>
          </a:p>
        </p:txBody>
      </p:sp>
      <p:grpSp>
        <p:nvGrpSpPr>
          <p:cNvPr id="102404" name="Group 1028"/>
          <p:cNvGrpSpPr>
            <a:grpSpLocks/>
          </p:cNvGrpSpPr>
          <p:nvPr/>
        </p:nvGrpSpPr>
        <p:grpSpPr bwMode="auto">
          <a:xfrm>
            <a:off x="2170113" y="1504950"/>
            <a:ext cx="5946775" cy="257175"/>
            <a:chOff x="0" y="-27"/>
            <a:chExt cx="3746" cy="162"/>
          </a:xfrm>
        </p:grpSpPr>
        <p:sp>
          <p:nvSpPr>
            <p:cNvPr id="102405" name="Rectangle 1029"/>
            <p:cNvSpPr>
              <a:spLocks noChangeArrowheads="1"/>
            </p:cNvSpPr>
            <p:nvPr/>
          </p:nvSpPr>
          <p:spPr bwMode="auto">
            <a:xfrm>
              <a:off x="0" y="0"/>
              <a:ext cx="3746" cy="108"/>
            </a:xfrm>
            <a:prstGeom prst="rect">
              <a:avLst/>
            </a:prstGeom>
            <a:solidFill>
              <a:srgbClr val="DAE3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102406" name="Rectangle 1030"/>
            <p:cNvSpPr>
              <a:spLocks noChangeArrowheads="1"/>
            </p:cNvSpPr>
            <p:nvPr/>
          </p:nvSpPr>
          <p:spPr bwMode="auto">
            <a:xfrm>
              <a:off x="0" y="-27"/>
              <a:ext cx="3746" cy="16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407" name="Rectangle 1031"/>
          <p:cNvSpPr>
            <a:spLocks noChangeArrowheads="1"/>
          </p:cNvSpPr>
          <p:nvPr/>
        </p:nvSpPr>
        <p:spPr bwMode="auto">
          <a:xfrm>
            <a:off x="2170113" y="1547813"/>
            <a:ext cx="10287000" cy="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  <p:sp>
        <p:nvSpPr>
          <p:cNvPr id="102409" name="Rectangle 1033"/>
          <p:cNvSpPr>
            <a:spLocks noChangeArrowheads="1"/>
          </p:cNvSpPr>
          <p:nvPr/>
        </p:nvSpPr>
        <p:spPr bwMode="auto">
          <a:xfrm>
            <a:off x="2170113" y="1547813"/>
            <a:ext cx="2973387" cy="0"/>
          </a:xfrm>
          <a:prstGeom prst="rect">
            <a:avLst/>
          </a:prstGeom>
          <a:solidFill>
            <a:srgbClr val="DAE3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65067" bIns="0">
            <a:spAutoFit/>
          </a:bodyPr>
          <a:lstStyle/>
          <a:p>
            <a:endParaRPr lang="pt-BR"/>
          </a:p>
        </p:txBody>
      </p:sp>
      <p:grpSp>
        <p:nvGrpSpPr>
          <p:cNvPr id="102413" name="Group 1037"/>
          <p:cNvGrpSpPr>
            <a:grpSpLocks/>
          </p:cNvGrpSpPr>
          <p:nvPr/>
        </p:nvGrpSpPr>
        <p:grpSpPr bwMode="auto">
          <a:xfrm>
            <a:off x="2170113" y="1504950"/>
            <a:ext cx="5946775" cy="257175"/>
            <a:chOff x="0" y="-27"/>
            <a:chExt cx="3746" cy="162"/>
          </a:xfrm>
        </p:grpSpPr>
        <p:sp>
          <p:nvSpPr>
            <p:cNvPr id="102408" name="Rectangle 1032"/>
            <p:cNvSpPr>
              <a:spLocks noChangeArrowheads="1"/>
            </p:cNvSpPr>
            <p:nvPr/>
          </p:nvSpPr>
          <p:spPr bwMode="auto">
            <a:xfrm>
              <a:off x="0" y="0"/>
              <a:ext cx="3746" cy="108"/>
            </a:xfrm>
            <a:prstGeom prst="rect">
              <a:avLst/>
            </a:prstGeom>
            <a:solidFill>
              <a:srgbClr val="DAE3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102412" name="Rectangle 1036"/>
            <p:cNvSpPr>
              <a:spLocks noChangeArrowheads="1"/>
            </p:cNvSpPr>
            <p:nvPr/>
          </p:nvSpPr>
          <p:spPr bwMode="auto">
            <a:xfrm>
              <a:off x="0" y="-27"/>
              <a:ext cx="3746" cy="16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02411" name="Picture 1035" descr="http://www.radiologyassistant.nl/images/thmb_4648ad394876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6477000" cy="583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pt-PT" altLang="pt-BR"/>
              <a:t>www.radiologyassistant.nl</a:t>
            </a:r>
          </a:p>
        </p:txBody>
      </p:sp>
      <p:sp>
        <p:nvSpPr>
          <p:cNvPr id="99330" name="Rectangle 1026"/>
          <p:cNvSpPr>
            <a:spLocks noChangeArrowheads="1"/>
          </p:cNvSpPr>
          <p:nvPr/>
        </p:nvSpPr>
        <p:spPr bwMode="auto">
          <a:xfrm>
            <a:off x="2170113" y="1547813"/>
            <a:ext cx="10287000" cy="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  <p:sp>
        <p:nvSpPr>
          <p:cNvPr id="99331" name="Rectangle 1027"/>
          <p:cNvSpPr>
            <a:spLocks noChangeArrowheads="1"/>
          </p:cNvSpPr>
          <p:nvPr/>
        </p:nvSpPr>
        <p:spPr bwMode="auto">
          <a:xfrm>
            <a:off x="2170113" y="1547813"/>
            <a:ext cx="2973387" cy="0"/>
          </a:xfrm>
          <a:prstGeom prst="rect">
            <a:avLst/>
          </a:prstGeom>
          <a:solidFill>
            <a:srgbClr val="DAE3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65067" bIns="0">
            <a:spAutoFit/>
          </a:bodyPr>
          <a:lstStyle/>
          <a:p>
            <a:endParaRPr lang="pt-BR"/>
          </a:p>
        </p:txBody>
      </p:sp>
      <p:grpSp>
        <p:nvGrpSpPr>
          <p:cNvPr id="99332" name="Group 1028"/>
          <p:cNvGrpSpPr>
            <a:grpSpLocks/>
          </p:cNvGrpSpPr>
          <p:nvPr/>
        </p:nvGrpSpPr>
        <p:grpSpPr bwMode="auto">
          <a:xfrm>
            <a:off x="2170113" y="1504950"/>
            <a:ext cx="5946775" cy="257175"/>
            <a:chOff x="0" y="-27"/>
            <a:chExt cx="3746" cy="162"/>
          </a:xfrm>
        </p:grpSpPr>
        <p:sp>
          <p:nvSpPr>
            <p:cNvPr id="99333" name="Rectangle 1029"/>
            <p:cNvSpPr>
              <a:spLocks noChangeArrowheads="1"/>
            </p:cNvSpPr>
            <p:nvPr/>
          </p:nvSpPr>
          <p:spPr bwMode="auto">
            <a:xfrm>
              <a:off x="0" y="0"/>
              <a:ext cx="3746" cy="108"/>
            </a:xfrm>
            <a:prstGeom prst="rect">
              <a:avLst/>
            </a:prstGeom>
            <a:solidFill>
              <a:srgbClr val="DAE3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99334" name="Rectangle 1030"/>
            <p:cNvSpPr>
              <a:spLocks noChangeArrowheads="1"/>
            </p:cNvSpPr>
            <p:nvPr/>
          </p:nvSpPr>
          <p:spPr bwMode="auto">
            <a:xfrm>
              <a:off x="0" y="-27"/>
              <a:ext cx="3746" cy="16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9335" name="Rectangle 1031"/>
          <p:cNvSpPr>
            <a:spLocks noChangeArrowheads="1"/>
          </p:cNvSpPr>
          <p:nvPr/>
        </p:nvSpPr>
        <p:spPr bwMode="auto">
          <a:xfrm>
            <a:off x="2170113" y="2297113"/>
            <a:ext cx="10287000" cy="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  <p:sp>
        <p:nvSpPr>
          <p:cNvPr id="99337" name="Rectangle 1033"/>
          <p:cNvSpPr>
            <a:spLocks noChangeArrowheads="1"/>
          </p:cNvSpPr>
          <p:nvPr/>
        </p:nvSpPr>
        <p:spPr bwMode="auto">
          <a:xfrm>
            <a:off x="2170113" y="2297113"/>
            <a:ext cx="2973387" cy="0"/>
          </a:xfrm>
          <a:prstGeom prst="rect">
            <a:avLst/>
          </a:prstGeom>
          <a:solidFill>
            <a:srgbClr val="DAE3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65067" bIns="0">
            <a:spAutoFit/>
          </a:bodyPr>
          <a:lstStyle/>
          <a:p>
            <a:endParaRPr lang="pt-BR"/>
          </a:p>
        </p:txBody>
      </p:sp>
      <p:grpSp>
        <p:nvGrpSpPr>
          <p:cNvPr id="99341" name="Group 1037"/>
          <p:cNvGrpSpPr>
            <a:grpSpLocks/>
          </p:cNvGrpSpPr>
          <p:nvPr/>
        </p:nvGrpSpPr>
        <p:grpSpPr bwMode="auto">
          <a:xfrm>
            <a:off x="2170113" y="2254250"/>
            <a:ext cx="5946775" cy="257175"/>
            <a:chOff x="0" y="-27"/>
            <a:chExt cx="3746" cy="162"/>
          </a:xfrm>
        </p:grpSpPr>
        <p:sp>
          <p:nvSpPr>
            <p:cNvPr id="99336" name="Rectangle 1032"/>
            <p:cNvSpPr>
              <a:spLocks noChangeArrowheads="1"/>
            </p:cNvSpPr>
            <p:nvPr/>
          </p:nvSpPr>
          <p:spPr bwMode="auto">
            <a:xfrm>
              <a:off x="0" y="0"/>
              <a:ext cx="3746" cy="108"/>
            </a:xfrm>
            <a:prstGeom prst="rect">
              <a:avLst/>
            </a:prstGeom>
            <a:solidFill>
              <a:srgbClr val="DAE3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99340" name="Rectangle 1036"/>
            <p:cNvSpPr>
              <a:spLocks noChangeArrowheads="1"/>
            </p:cNvSpPr>
            <p:nvPr/>
          </p:nvSpPr>
          <p:spPr bwMode="auto">
            <a:xfrm>
              <a:off x="0" y="-27"/>
              <a:ext cx="3746" cy="16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99339" name="Picture 1035" descr="http://www.radiologyassistant.nl/images/thmb_465821398201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10287000" cy="56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>
                <a:effectLst/>
              </a:rPr>
              <a:t>Tomografia e PET</a:t>
            </a:r>
            <a:endParaRPr lang="pt-PT" altLang="pt-BR">
              <a:effectLst/>
            </a:endParaRPr>
          </a:p>
        </p:txBody>
      </p:sp>
      <p:sp>
        <p:nvSpPr>
          <p:cNvPr id="86021" name="Rectangle 5"/>
          <p:cNvSpPr>
            <a:spLocks noChangeArrowheads="1"/>
          </p:cNvSpPr>
          <p:nvPr>
            <p:ph type="body" idx="1"/>
          </p:nvPr>
        </p:nvSpPr>
        <p:spPr>
          <a:xfrm>
            <a:off x="5257800" y="1524000"/>
            <a:ext cx="43434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pt-BR">
                <a:effectLst/>
              </a:rPr>
              <a:t>Tomografia de alta resolução permite identificar estruturais menores de 0,5mm</a:t>
            </a:r>
          </a:p>
          <a:p>
            <a:pPr>
              <a:lnSpc>
                <a:spcPct val="90000"/>
              </a:lnSpc>
            </a:pPr>
            <a:r>
              <a:rPr lang="en-US" altLang="pt-BR">
                <a:effectLst/>
              </a:rPr>
              <a:t>PET identifica processos metabolicamente ativos maiores que 10mm</a:t>
            </a:r>
          </a:p>
          <a:p>
            <a:pPr>
              <a:lnSpc>
                <a:spcPct val="90000"/>
              </a:lnSpc>
            </a:pPr>
            <a:endParaRPr lang="pt-PT" altLang="pt-BR">
              <a:effectLst/>
            </a:endParaRPr>
          </a:p>
        </p:txBody>
      </p:sp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609600" y="1371600"/>
          <a:ext cx="443865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3" name="Bitmap Image" r:id="rId4" imgW="2866667" imgH="2952381" progId="Paint.Picture">
                  <p:embed/>
                </p:oleObj>
              </mc:Choice>
              <mc:Fallback>
                <p:oleObj name="Bitmap Image" r:id="rId4" imgW="2866667" imgH="2952381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443865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pt-PT" altLang="pt-BR"/>
              <a:t>K F Rabe Endoscopy 2006; 38: 118-122 </a:t>
            </a:r>
          </a:p>
        </p:txBody>
      </p:sp>
      <p:sp>
        <p:nvSpPr>
          <p:cNvPr id="108546" name="Rectangle 2"/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br>
              <a:rPr lang="en-US" altLang="pt-BR"/>
            </a:br>
            <a:r>
              <a:rPr lang="en-US" altLang="pt-BR"/>
              <a:t>EUS-FNA </a:t>
            </a:r>
            <a:br>
              <a:rPr lang="en-US" altLang="pt-BR"/>
            </a:br>
            <a:endParaRPr lang="pt-PT" altLang="pt-BR"/>
          </a:p>
        </p:txBody>
      </p:sp>
      <p:sp>
        <p:nvSpPr>
          <p:cNvPr id="108547" name="Rectangle 3"/>
          <p:cNvSpPr>
            <a:spLocks noChangeArrowheads="1"/>
          </p:cNvSpPr>
          <p:nvPr>
            <p:ph type="body" idx="1"/>
          </p:nvPr>
        </p:nvSpPr>
        <p:spPr>
          <a:xfrm>
            <a:off x="6553200" y="1295400"/>
            <a:ext cx="3733800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pt-BR">
                <a:effectLst/>
              </a:rPr>
              <a:t>Não alcança:</a:t>
            </a:r>
          </a:p>
          <a:p>
            <a:r>
              <a:rPr lang="en-US" altLang="pt-BR">
                <a:effectLst/>
              </a:rPr>
              <a:t>Hilar</a:t>
            </a:r>
          </a:p>
          <a:p>
            <a:r>
              <a:rPr lang="en-US" altLang="pt-BR">
                <a:effectLst/>
              </a:rPr>
              <a:t>Paratraqueal D</a:t>
            </a:r>
          </a:p>
          <a:p>
            <a:r>
              <a:rPr lang="en-US" altLang="pt-BR">
                <a:effectLst/>
              </a:rPr>
              <a:t>Pré-traqueal</a:t>
            </a:r>
            <a:endParaRPr lang="pt-PT" altLang="pt-BR">
              <a:effectLst/>
            </a:endParaRPr>
          </a:p>
        </p:txBody>
      </p:sp>
      <p:graphicFrame>
        <p:nvGraphicFramePr>
          <p:cNvPr id="108549" name="Object 5"/>
          <p:cNvGraphicFramePr>
            <a:graphicFrameLocks noChangeAspect="1"/>
          </p:cNvGraphicFramePr>
          <p:nvPr/>
        </p:nvGraphicFramePr>
        <p:xfrm>
          <a:off x="381000" y="1143000"/>
          <a:ext cx="4562475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9" name="Bitmap Image" r:id="rId4" imgW="4563112" imgH="3990476" progId="Paint.Picture">
                  <p:embed/>
                </p:oleObj>
              </mc:Choice>
              <mc:Fallback>
                <p:oleObj name="Bitmap Image" r:id="rId4" imgW="4563112" imgH="399047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4562475" cy="399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0" name="Object 6"/>
          <p:cNvGraphicFramePr>
            <a:graphicFrameLocks noChangeAspect="1"/>
          </p:cNvGraphicFramePr>
          <p:nvPr/>
        </p:nvGraphicFramePr>
        <p:xfrm>
          <a:off x="4419600" y="1143000"/>
          <a:ext cx="189706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0" name="Bitmap Image" r:id="rId6" imgW="1714739" imgH="3648584" progId="Paint.Picture">
                  <p:embed/>
                </p:oleObj>
              </mc:Choice>
              <mc:Fallback>
                <p:oleObj name="Bitmap Image" r:id="rId6" imgW="1714739" imgH="3648584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143000"/>
                        <a:ext cx="1897063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533400" y="5410200"/>
            <a:ext cx="944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pt-BR" sz="3200">
                <a:latin typeface="Tahoma" panose="020B0604030504040204" pitchFamily="34" charset="0"/>
              </a:rPr>
              <a:t>Alta especificidade (100%) e sensibilidade (90%) </a:t>
            </a: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2170113" y="2239963"/>
            <a:ext cx="10287000" cy="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2170113" y="2239963"/>
            <a:ext cx="2973387" cy="0"/>
          </a:xfrm>
          <a:prstGeom prst="rect">
            <a:avLst/>
          </a:prstGeom>
          <a:solidFill>
            <a:srgbClr val="DAE3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65067" bIns="0">
            <a:spAutoFit/>
          </a:bodyPr>
          <a:lstStyle/>
          <a:p>
            <a:endParaRPr lang="pt-BR"/>
          </a:p>
        </p:txBody>
      </p:sp>
      <p:pic>
        <p:nvPicPr>
          <p:cNvPr id="108556" name="Picture 12" descr="http://www.radiologyassistant.nl/images/thmb_466a7a8585aaa4R-nod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3800"/>
            <a:ext cx="2979738" cy="17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latin typeface="+mj-lt"/>
              </a:rPr>
              <a:t>Molina, JR.  Chest 2006; 130:1211.</a:t>
            </a:r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Métodos não invasivos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981200"/>
            <a:ext cx="9772650" cy="4114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pt-BR"/>
              <a:t>Tomografia computadorizada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pt-BR"/>
              <a:t>PET </a:t>
            </a:r>
          </a:p>
          <a:p>
            <a:pPr eaLnBrk="1" hangingPunct="1">
              <a:lnSpc>
                <a:spcPct val="130000"/>
              </a:lnSpc>
            </a:pPr>
            <a:endParaRPr lang="en-US" altLang="pt-BR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pt-BR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pt-BR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pt-PT" altLang="pt-BR"/>
              <a:t>Conventional mediastinoscopy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70113" y="1833563"/>
            <a:ext cx="10287000" cy="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70113" y="1833563"/>
            <a:ext cx="2973387" cy="0"/>
          </a:xfrm>
          <a:prstGeom prst="rect">
            <a:avLst/>
          </a:prstGeom>
          <a:solidFill>
            <a:srgbClr val="DAE3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65067" bIns="0">
            <a:spAutoFit/>
          </a:bodyPr>
          <a:lstStyle/>
          <a:p>
            <a:endParaRPr lang="pt-BR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170113" y="1790700"/>
            <a:ext cx="5946775" cy="257175"/>
            <a:chOff x="0" y="-27"/>
            <a:chExt cx="3746" cy="162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746" cy="108"/>
            </a:xfrm>
            <a:prstGeom prst="rect">
              <a:avLst/>
            </a:prstGeom>
            <a:solidFill>
              <a:srgbClr val="DAE3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0" y="-27"/>
              <a:ext cx="3746" cy="16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030" name="Picture 6" descr="http://www.radiologyassistant.nl/images/thmb_466a8d15dd716_scopy-conv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6482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9"/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>
                <a:effectLst/>
              </a:rPr>
              <a:t>Mediastinoscopia</a:t>
            </a:r>
            <a:endParaRPr lang="pt-PT" altLang="pt-BR">
              <a:effectLst/>
            </a:endParaRPr>
          </a:p>
        </p:txBody>
      </p:sp>
      <p:sp>
        <p:nvSpPr>
          <p:cNvPr id="1041" name="Rectangle 17"/>
          <p:cNvSpPr>
            <a:spLocks noChangeArrowheads="1"/>
          </p:cNvSpPr>
          <p:nvPr>
            <p:ph type="body" idx="1"/>
          </p:nvPr>
        </p:nvSpPr>
        <p:spPr>
          <a:xfrm>
            <a:off x="514350" y="5029200"/>
            <a:ext cx="9258300" cy="144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 sz="2800">
                <a:effectLst/>
              </a:rPr>
              <a:t>Pré-traqueal, paratraqueal e mediastinal até estação 7</a:t>
            </a:r>
          </a:p>
          <a:p>
            <a:r>
              <a:rPr lang="en-US" altLang="pt-BR" sz="2800">
                <a:effectLst/>
              </a:rPr>
              <a:t>Cadeias acima de 8 não acessíveis.</a:t>
            </a:r>
            <a:endParaRPr lang="pt-PT" altLang="pt-BR" sz="2800">
              <a:effectLst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170113" y="2176463"/>
            <a:ext cx="10287000" cy="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170113" y="2176463"/>
            <a:ext cx="2973387" cy="0"/>
          </a:xfrm>
          <a:prstGeom prst="rect">
            <a:avLst/>
          </a:prstGeom>
          <a:solidFill>
            <a:srgbClr val="DAE3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65067" bIns="0">
            <a:spAutoFit/>
          </a:bodyPr>
          <a:lstStyle/>
          <a:p>
            <a:endParaRPr lang="pt-BR"/>
          </a:p>
        </p:txBody>
      </p:sp>
      <p:pic>
        <p:nvPicPr>
          <p:cNvPr id="1038" name="Picture 14" descr="http://www.radiologyassistant.nl/images/thmb_466a8d2819b2fscop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5334000" cy="34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>
                <a:effectLst/>
              </a:rPr>
              <a:t>Broncosocpia com TBNA</a:t>
            </a:r>
            <a:endParaRPr lang="pt-PT" altLang="pt-BR">
              <a:effectLst/>
            </a:endParaRPr>
          </a:p>
        </p:txBody>
      </p:sp>
      <p:sp>
        <p:nvSpPr>
          <p:cNvPr id="106499" name="Rectangle 3"/>
          <p:cNvSpPr>
            <a:spLocks noChangeArrowheads="1"/>
          </p:cNvSpPr>
          <p:nvPr>
            <p:ph type="body" idx="1"/>
          </p:nvPr>
        </p:nvSpPr>
        <p:spPr>
          <a:xfrm>
            <a:off x="5257800" y="1524000"/>
            <a:ext cx="43434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>
                <a:effectLst/>
              </a:rPr>
              <a:t>Acesso a lesões adjacentes aos brônquios</a:t>
            </a:r>
          </a:p>
          <a:p>
            <a:r>
              <a:rPr lang="en-US" altLang="pt-BR">
                <a:effectLst/>
              </a:rPr>
              <a:t>Estações 8 e 9 são inacessíveis</a:t>
            </a:r>
          </a:p>
          <a:p>
            <a:endParaRPr lang="pt-PT" altLang="pt-BR">
              <a:effectLst/>
            </a:endParaRPr>
          </a:p>
        </p:txBody>
      </p:sp>
      <p:graphicFrame>
        <p:nvGraphicFramePr>
          <p:cNvPr id="106501" name="Object 5"/>
          <p:cNvGraphicFramePr>
            <a:graphicFrameLocks noChangeAspect="1"/>
          </p:cNvGraphicFramePr>
          <p:nvPr/>
        </p:nvGraphicFramePr>
        <p:xfrm>
          <a:off x="304800" y="1447800"/>
          <a:ext cx="4953000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2" name="Bitmap Image" r:id="rId4" imgW="4552381" imgH="3971429" progId="Paint.Picture">
                  <p:embed/>
                </p:oleObj>
              </mc:Choice>
              <mc:Fallback>
                <p:oleObj name="Bitmap Image" r:id="rId4" imgW="4552381" imgH="3971429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4953000" cy="432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pt-BR">
                <a:effectLst/>
              </a:rPr>
              <a:t>Conventional TBNA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pt-BR" sz="2800">
                <a:effectLst/>
              </a:rPr>
              <a:t>Sensibilidade de 14 a 91% (operador-dependente)</a:t>
            </a:r>
          </a:p>
          <a:p>
            <a:r>
              <a:rPr lang="en-US" altLang="pt-BR" sz="2800">
                <a:effectLst/>
              </a:rPr>
              <a:t>Falha na inserção do catéter no interior do linfonodo</a:t>
            </a:r>
          </a:p>
          <a:p>
            <a:r>
              <a:rPr lang="en-US" altLang="pt-BR" sz="2800">
                <a:effectLst/>
              </a:rPr>
              <a:t>Depende do tamanho e da localização do linfonodo</a:t>
            </a:r>
          </a:p>
          <a:p>
            <a:r>
              <a:rPr lang="en-US" altLang="pt-BR" sz="2800">
                <a:effectLst/>
              </a:rPr>
              <a:t>Alta taxa de falso negativo</a:t>
            </a:r>
          </a:p>
          <a:p>
            <a:endParaRPr lang="en-US" altLang="pt-BR" sz="2800">
              <a:effectLst/>
            </a:endParaRPr>
          </a:p>
          <a:p>
            <a:endParaRPr lang="en-US" altLang="pt-BR" sz="2800">
              <a:effectLst/>
            </a:endParaRP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5154613" y="5392738"/>
            <a:ext cx="5132387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ヒラギノ角ゴ Pro W3" pitchFamily="64" charset="-128"/>
              </a:rPr>
              <a:t>Chest. 1983; 84: 571-6</a:t>
            </a:r>
          </a:p>
          <a:p>
            <a:pPr algn="r" eaLnBrk="0" hangingPunct="0"/>
            <a:r>
              <a:rPr lang="en-US" alt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ヒラギノ角ゴ Pro W3" pitchFamily="64" charset="-128"/>
              </a:rPr>
              <a:t>Chest. 1989; 96: 1228-32</a:t>
            </a:r>
          </a:p>
          <a:p>
            <a:pPr algn="r" eaLnBrk="0" hangingPunct="0"/>
            <a:r>
              <a:rPr lang="en-US" alt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ヒラギノ角ゴ Pro W3" pitchFamily="64" charset="-128"/>
              </a:rPr>
              <a:t>Am. Rev. Respir. Dis. 1986; 134: 146-8</a:t>
            </a:r>
          </a:p>
          <a:p>
            <a:pPr algn="r" eaLnBrk="0" hangingPunct="0"/>
            <a:r>
              <a:rPr lang="en-US" alt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ヒラギノ角ゴ Pro W3" pitchFamily="64" charset="-128"/>
              </a:rPr>
              <a:t>Chest. 2003; 123: 157-66</a:t>
            </a:r>
          </a:p>
          <a:p>
            <a:pPr algn="r" eaLnBrk="0" hangingPunct="0"/>
            <a:r>
              <a:rPr lang="en-US" alt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ヒラギノ角ゴ Pro W3" pitchFamily="64" charset="-128"/>
              </a:rPr>
              <a:t>Chest. 2005; 128: 869-75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>
                <a:effectLst/>
              </a:rPr>
              <a:t>EBUS (MINIPROBE) TBNA</a:t>
            </a:r>
            <a:endParaRPr lang="pt-PT" altLang="pt-BR">
              <a:effectLst/>
            </a:endParaRPr>
          </a:p>
        </p:txBody>
      </p:sp>
      <p:sp>
        <p:nvSpPr>
          <p:cNvPr id="110595" name="Rectangle 3"/>
          <p:cNvSpPr>
            <a:spLocks noChangeArrowheads="1"/>
          </p:cNvSpPr>
          <p:nvPr>
            <p:ph type="body" idx="1"/>
          </p:nvPr>
        </p:nvSpPr>
        <p:spPr>
          <a:xfrm>
            <a:off x="5257800" y="1524000"/>
            <a:ext cx="43434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>
                <a:effectLst/>
              </a:rPr>
              <a:t>Acesso a lesões adjacentes aos brônquios</a:t>
            </a:r>
          </a:p>
          <a:p>
            <a:r>
              <a:rPr lang="en-US" altLang="pt-BR">
                <a:effectLst/>
              </a:rPr>
              <a:t>Acesso periférico</a:t>
            </a:r>
          </a:p>
          <a:p>
            <a:r>
              <a:rPr lang="en-US" altLang="pt-BR">
                <a:effectLst/>
              </a:rPr>
              <a:t>Estações 8 e 9 são inacessíveis</a:t>
            </a:r>
          </a:p>
          <a:p>
            <a:endParaRPr lang="pt-PT" altLang="pt-BR">
              <a:effectLst/>
            </a:endParaRPr>
          </a:p>
        </p:txBody>
      </p:sp>
      <p:graphicFrame>
        <p:nvGraphicFramePr>
          <p:cNvPr id="110597" name="Object 5"/>
          <p:cNvGraphicFramePr>
            <a:graphicFrameLocks noChangeAspect="1"/>
          </p:cNvGraphicFramePr>
          <p:nvPr/>
        </p:nvGraphicFramePr>
        <p:xfrm>
          <a:off x="381000" y="1447800"/>
          <a:ext cx="4876800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8" name="Bitmap Image" r:id="rId4" imgW="4552381" imgH="3982006" progId="Paint.Picture">
                  <p:embed/>
                </p:oleObj>
              </mc:Choice>
              <mc:Fallback>
                <p:oleObj name="Bitmap Image" r:id="rId4" imgW="4552381" imgH="398200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47800"/>
                        <a:ext cx="4876800" cy="426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>
                <a:effectLst/>
              </a:rPr>
              <a:t>EBUS TBNA (visão US direta)</a:t>
            </a:r>
            <a:endParaRPr lang="pt-PT" altLang="pt-BR">
              <a:effectLst/>
            </a:endParaRPr>
          </a:p>
        </p:txBody>
      </p:sp>
      <p:sp>
        <p:nvSpPr>
          <p:cNvPr id="112643" name="Rectangle 3"/>
          <p:cNvSpPr>
            <a:spLocks noChangeArrowheads="1"/>
          </p:cNvSpPr>
          <p:nvPr>
            <p:ph type="body" idx="1"/>
          </p:nvPr>
        </p:nvSpPr>
        <p:spPr>
          <a:xfrm>
            <a:off x="5257800" y="1524000"/>
            <a:ext cx="43434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>
                <a:effectLst/>
              </a:rPr>
              <a:t>Acesso a lesões adjacentes aos brônquios</a:t>
            </a:r>
          </a:p>
          <a:p>
            <a:r>
              <a:rPr lang="en-US" altLang="pt-BR">
                <a:effectLst/>
              </a:rPr>
              <a:t>Estações 8 e 9 são inacessíveis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pt-BR">
              <a:effectLst/>
            </a:endParaRPr>
          </a:p>
          <a:p>
            <a:endParaRPr lang="pt-PT" altLang="pt-BR">
              <a:effectLst/>
            </a:endParaRP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533400" y="5943600"/>
            <a:ext cx="944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pt-BR" sz="3200">
                <a:latin typeface="Tahoma" panose="020B0604030504040204" pitchFamily="34" charset="0"/>
              </a:rPr>
              <a:t>Alta especificidade (100%) e sensibilidade (90%) </a:t>
            </a:r>
          </a:p>
        </p:txBody>
      </p:sp>
      <p:graphicFrame>
        <p:nvGraphicFramePr>
          <p:cNvPr id="112646" name="Object 6"/>
          <p:cNvGraphicFramePr>
            <a:graphicFrameLocks noChangeAspect="1"/>
          </p:cNvGraphicFramePr>
          <p:nvPr/>
        </p:nvGraphicFramePr>
        <p:xfrm>
          <a:off x="457200" y="1447800"/>
          <a:ext cx="48006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7" name="Bitmap Image" r:id="rId4" imgW="4571429" imgH="3990476" progId="Paint.Picture">
                  <p:embed/>
                </p:oleObj>
              </mc:Choice>
              <mc:Fallback>
                <p:oleObj name="Bitmap Image" r:id="rId4" imgW="4571429" imgH="3990476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48006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 txBox="1">
            <a:spLocks noGrp="1"/>
          </p:cNvSpPr>
          <p:nvPr/>
        </p:nvSpPr>
        <p:spPr bwMode="auto">
          <a:xfrm>
            <a:off x="1614488" y="6381750"/>
            <a:ext cx="8672512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r>
              <a:rPr lang="pt-BR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Molina, JR.  Chest 2006; 130:1211.</a:t>
            </a:r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Métodos invasivos (não cirúrgicos)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pt-BR" sz="2800"/>
              <a:t>Broncoscopia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pt-BR" sz="2800"/>
              <a:t>Punção transtorácica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pt-BR" sz="2800"/>
              <a:t>TBNA (aspiração transbronquial)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pt-BR" sz="2800"/>
              <a:t>EUS-FNA (endoscopia transesofágica e punção com agulha fina)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pt-BR" sz="2800"/>
              <a:t>TBNA guiada por EBUS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pt-BR" sz="2800"/>
              <a:t>TBNA sob visão ultra-sonográfica direta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 txBox="1">
            <a:spLocks noGrp="1"/>
          </p:cNvSpPr>
          <p:nvPr/>
        </p:nvSpPr>
        <p:spPr bwMode="auto">
          <a:xfrm>
            <a:off x="1614488" y="6381750"/>
            <a:ext cx="8672512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r>
              <a:rPr lang="pt-BR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Molina, JR.  Chest 2006; 130:1211.</a:t>
            </a:r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Métodos cirúrgicos 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pt-BR"/>
              <a:t>Mediastinoscopia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pt-BR"/>
              <a:t>VATS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pt-BR"/>
              <a:t>Toracotomia</a:t>
            </a:r>
          </a:p>
          <a:p>
            <a:pPr eaLnBrk="1" hangingPunct="1">
              <a:lnSpc>
                <a:spcPct val="130000"/>
              </a:lnSpc>
            </a:pPr>
            <a:endParaRPr lang="en-US" altLang="pt-BR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endParaRPr lang="en-US" altLang="pt-BR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endParaRPr lang="en-US" altLang="pt-BR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endParaRPr lang="en-US" altLang="pt-BR"/>
          </a:p>
          <a:p>
            <a:pPr eaLnBrk="1" hangingPunct="1">
              <a:lnSpc>
                <a:spcPct val="130000"/>
              </a:lnSpc>
            </a:pPr>
            <a:endParaRPr lang="en-US" altLang="pt-BR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pt-BR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pt-BR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pt-BR">
                <a:effectLst/>
              </a:rPr>
              <a:t>EBUS-TBNA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066800"/>
            <a:ext cx="5229225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pt-BR">
              <a:effectLst/>
            </a:endParaRPr>
          </a:p>
          <a:p>
            <a:pPr>
              <a:lnSpc>
                <a:spcPct val="80000"/>
              </a:lnSpc>
            </a:pPr>
            <a:r>
              <a:rPr lang="en-US" altLang="pt-BR" sz="2800">
                <a:effectLst/>
              </a:rPr>
              <a:t>Calibre externo de 6,9 mm</a:t>
            </a:r>
          </a:p>
          <a:p>
            <a:pPr>
              <a:lnSpc>
                <a:spcPct val="80000"/>
              </a:lnSpc>
            </a:pPr>
            <a:r>
              <a:rPr lang="en-US" altLang="pt-BR" sz="2800">
                <a:effectLst/>
              </a:rPr>
              <a:t>Imagens são obtidas pela insuflação de um balão com salina na ponta do aparelho</a:t>
            </a:r>
          </a:p>
          <a:p>
            <a:pPr>
              <a:lnSpc>
                <a:spcPct val="80000"/>
              </a:lnSpc>
            </a:pPr>
            <a:r>
              <a:rPr lang="en-US" altLang="pt-BR" sz="2800">
                <a:effectLst/>
              </a:rPr>
              <a:t>Imagem é precessada</a:t>
            </a:r>
          </a:p>
          <a:p>
            <a:pPr lvl="1">
              <a:lnSpc>
                <a:spcPct val="80000"/>
              </a:lnSpc>
            </a:pPr>
            <a:r>
              <a:rPr lang="en-US" altLang="pt-BR">
                <a:effectLst/>
              </a:rPr>
              <a:t>Podem ser medidas</a:t>
            </a:r>
          </a:p>
          <a:p>
            <a:pPr lvl="1">
              <a:lnSpc>
                <a:spcPct val="80000"/>
              </a:lnSpc>
            </a:pPr>
            <a:r>
              <a:rPr lang="en-US" altLang="pt-BR">
                <a:effectLst/>
              </a:rPr>
              <a:t>Images podem ser congeladas</a:t>
            </a:r>
          </a:p>
          <a:p>
            <a:pPr lvl="1">
              <a:lnSpc>
                <a:spcPct val="80000"/>
              </a:lnSpc>
            </a:pPr>
            <a:r>
              <a:rPr lang="en-US" altLang="pt-BR">
                <a:effectLst/>
              </a:rPr>
              <a:t>Modo Doppler </a:t>
            </a:r>
          </a:p>
          <a:p>
            <a:pPr>
              <a:lnSpc>
                <a:spcPct val="80000"/>
              </a:lnSpc>
            </a:pPr>
            <a:r>
              <a:rPr lang="en-US" altLang="pt-BR" sz="2800">
                <a:effectLst/>
              </a:rPr>
              <a:t>22-agulha gauge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pt-BR">
              <a:effectLst/>
            </a:endParaRPr>
          </a:p>
        </p:txBody>
      </p:sp>
      <p:pic>
        <p:nvPicPr>
          <p:cNvPr id="1280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71763"/>
            <a:ext cx="4876800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pt-BR">
                <a:effectLst/>
              </a:rPr>
              <a:t>EBUS-TBNA</a:t>
            </a:r>
          </a:p>
        </p:txBody>
      </p:sp>
      <p:pic>
        <p:nvPicPr>
          <p:cNvPr id="130051" name="Picture 5" descr="Snapshot 2008-10-21 06-48-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633538"/>
            <a:ext cx="4886325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2" name="Picture 8" descr="C:\Users\septimium\Documents\EBUS revised 9 13 08\Tran Bang\IMG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657350"/>
            <a:ext cx="50577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VID006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676400"/>
            <a:ext cx="77152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1371600" y="5334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pt-BR" sz="3200">
                <a:ea typeface="ヒラギノ角ゴ Pro W3" pitchFamily="64" charset="-128"/>
              </a:rPr>
              <a:t>Use of Doppler demonstrates blood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2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20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09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209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VID008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676400"/>
            <a:ext cx="77152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3600450" y="38100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pt-BR" sz="3200">
                <a:ea typeface="ヒラギノ角ゴ Pro W3" pitchFamily="64" charset="-128"/>
              </a:rPr>
              <a:t>Needle insertion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4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4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14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414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pt-PT" altLang="pt-BR"/>
              <a:t>www.radiologyassistant.nl</a:t>
            </a:r>
          </a:p>
        </p:txBody>
      </p:sp>
      <p:pic>
        <p:nvPicPr>
          <p:cNvPr id="87043" name="Picture 3" descr="http://www.radiologyassistant.nl/images/thmb_466a6013c3f60_mediast-1e-figu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0988"/>
            <a:ext cx="6934200" cy="629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xturizado">
  <a:themeElements>
    <a:clrScheme name="Texturizad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izado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exturizad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izad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Fluxo</Template>
  <TotalTime>6205</TotalTime>
  <Words>342</Words>
  <Application>Microsoft Office PowerPoint</Application>
  <PresentationFormat>Slides de 35 mm</PresentationFormat>
  <Paragraphs>92</Paragraphs>
  <Slides>24</Slides>
  <Notes>24</Notes>
  <HiddenSlides>0</HiddenSlides>
  <MMClips>2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Garamond</vt:lpstr>
      <vt:lpstr>Arial</vt:lpstr>
      <vt:lpstr>Tahoma</vt:lpstr>
      <vt:lpstr>Wingdings</vt:lpstr>
      <vt:lpstr>Arial Unicode MS</vt:lpstr>
      <vt:lpstr>ヒラギノ角ゴ Pro W3</vt:lpstr>
      <vt:lpstr>Texturizado</vt:lpstr>
      <vt:lpstr>PBrush</vt:lpstr>
      <vt:lpstr>Estadiamento linfonodal através do EBUS </vt:lpstr>
      <vt:lpstr>Métodos não invasivos</vt:lpstr>
      <vt:lpstr>Métodos invasivos (não cirúrgicos)</vt:lpstr>
      <vt:lpstr>Métodos cirúrgicos </vt:lpstr>
      <vt:lpstr>EBUS-TBNA</vt:lpstr>
      <vt:lpstr>EBUS-TBNA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Tomografia e PET</vt:lpstr>
      <vt:lpstr> EUS-FNA  </vt:lpstr>
      <vt:lpstr>Mediastinoscopia</vt:lpstr>
      <vt:lpstr>Broncosocpia com TBNA</vt:lpstr>
      <vt:lpstr>Conventional TBNA</vt:lpstr>
      <vt:lpstr>EBUS (MINIPROBE) TBNA</vt:lpstr>
      <vt:lpstr>EBUS TBNA (visão US direta)</vt:lpstr>
    </vt:vector>
  </TitlesOfParts>
  <Company>aeromed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marcelo</dc:creator>
  <cp:lastModifiedBy>Marcelo Gervilla Gregorio</cp:lastModifiedBy>
  <cp:revision>67</cp:revision>
  <dcterms:created xsi:type="dcterms:W3CDTF">2004-08-07T12:20:27Z</dcterms:created>
  <dcterms:modified xsi:type="dcterms:W3CDTF">2016-11-05T18:59:53Z</dcterms:modified>
</cp:coreProperties>
</file>