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9" r:id="rId2"/>
    <p:sldId id="360" r:id="rId3"/>
    <p:sldId id="361" r:id="rId4"/>
    <p:sldId id="362" r:id="rId5"/>
    <p:sldId id="363" r:id="rId6"/>
    <p:sldId id="364" r:id="rId7"/>
    <p:sldId id="365" r:id="rId8"/>
    <p:sldId id="379" r:id="rId9"/>
    <p:sldId id="366" r:id="rId10"/>
    <p:sldId id="367" r:id="rId11"/>
    <p:sldId id="368" r:id="rId12"/>
    <p:sldId id="381" r:id="rId13"/>
    <p:sldId id="380" r:id="rId14"/>
    <p:sldId id="383" r:id="rId15"/>
    <p:sldId id="384" r:id="rId16"/>
    <p:sldId id="382" r:id="rId17"/>
    <p:sldId id="385" r:id="rId18"/>
    <p:sldId id="386" r:id="rId19"/>
    <p:sldId id="387" r:id="rId20"/>
    <p:sldId id="369" r:id="rId21"/>
    <p:sldId id="370" r:id="rId22"/>
    <p:sldId id="371" r:id="rId23"/>
    <p:sldId id="372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8" r:id="rId34"/>
    <p:sldId id="399" r:id="rId35"/>
    <p:sldId id="401" r:id="rId36"/>
    <p:sldId id="402" r:id="rId37"/>
    <p:sldId id="404" r:id="rId38"/>
    <p:sldId id="403" r:id="rId39"/>
    <p:sldId id="405" r:id="rId40"/>
    <p:sldId id="281" r:id="rId41"/>
    <p:sldId id="317" r:id="rId42"/>
  </p:sldIdLst>
  <p:sldSz cx="10287000" cy="6858000" type="35mm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254"/>
    <a:srgbClr val="8E0000"/>
    <a:srgbClr val="FFCC66"/>
    <a:srgbClr val="CC0000"/>
    <a:srgbClr val="740000"/>
    <a:srgbClr val="C70932"/>
    <a:srgbClr val="FF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248" y="34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02CB217-45F4-49DD-B91C-35F0872ABA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1675" y="736600"/>
            <a:ext cx="5457825" cy="3638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2DE233-CC3B-493E-B449-C04EA1B988F4}" type="slidenum">
              <a:rPr lang="pt-BR" altLang="pt-BR" smtClean="0"/>
              <a:pPr/>
              <a:t>13</a:t>
            </a:fld>
            <a:endParaRPr lang="pt-BR" alt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5CD9AB-9D5F-4086-93D5-3F68C8FAE732}" type="slidenum">
              <a:rPr lang="pt-BR" altLang="pt-BR" smtClean="0"/>
              <a:pPr/>
              <a:t>14</a:t>
            </a:fld>
            <a:endParaRPr lang="pt-BR" altLang="pt-B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FA5EAD-BD56-4E41-B106-62F73E12362C}" type="slidenum">
              <a:rPr lang="pt-BR" altLang="pt-BR" smtClean="0"/>
              <a:pPr/>
              <a:t>15</a:t>
            </a:fld>
            <a:endParaRPr lang="pt-BR" altLang="pt-BR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4F40D3-23CD-43E7-ABC6-D83139FB80BE}" type="slidenum">
              <a:rPr lang="pt-BR" altLang="pt-BR" smtClean="0"/>
              <a:pPr/>
              <a:t>16</a:t>
            </a:fld>
            <a:endParaRPr lang="pt-BR" altLang="pt-B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DCD97B-C30C-44E4-B4BD-26654C71FA8F}" type="slidenum">
              <a:rPr lang="pt-BR" altLang="pt-BR" smtClean="0"/>
              <a:pPr/>
              <a:t>24</a:t>
            </a:fld>
            <a:endParaRPr lang="pt-BR" altLang="pt-B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281375-5495-454E-A1DC-A621AB62F47B}" type="slidenum">
              <a:rPr lang="pt-BR" altLang="pt-BR" smtClean="0"/>
              <a:pPr/>
              <a:t>29</a:t>
            </a:fld>
            <a:endParaRPr lang="pt-BR" altLang="pt-B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20CAA4-2C37-497A-8FBF-F10954D15A85}" type="slidenum">
              <a:rPr lang="pt-BR" altLang="pt-BR" smtClean="0"/>
              <a:pPr/>
              <a:t>30</a:t>
            </a:fld>
            <a:endParaRPr lang="pt-BR" altLang="pt-B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28663"/>
            <a:ext cx="5395912" cy="3597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B13975-4D9A-4973-9BE9-5451F6C93D1D}" type="slidenum">
              <a:rPr lang="pt-BR" altLang="pt-BR" smtClean="0"/>
              <a:pPr/>
              <a:t>31</a:t>
            </a:fld>
            <a:endParaRPr lang="pt-BR" altLang="pt-B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28663"/>
            <a:ext cx="5395912" cy="3597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28663"/>
            <a:ext cx="5395912" cy="3597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28663"/>
            <a:ext cx="5395912" cy="3597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28663"/>
            <a:ext cx="5395912" cy="3597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8663" y="728663"/>
            <a:ext cx="5395912" cy="3597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1675" y="736600"/>
            <a:ext cx="5457825" cy="36385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660900"/>
            <a:ext cx="5029200" cy="433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B9CA3C-551B-4DFF-9A2A-A343D9C71895}" type="slidenum">
              <a:rPr lang="pt-BR" altLang="pt-BR" smtClean="0"/>
              <a:pPr/>
              <a:t>12</a:t>
            </a:fld>
            <a:endParaRPr lang="pt-BR" altLang="pt-B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77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25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114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59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34" y="569914"/>
            <a:ext cx="8779108" cy="1138237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3891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partes de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00150" y="1981200"/>
            <a:ext cx="4167188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1200150" y="4114800"/>
            <a:ext cx="4167188" cy="198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5519738" y="1981200"/>
            <a:ext cx="4167187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1200150" y="6248400"/>
            <a:ext cx="2143125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2143125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7650408-3943-4427-AF46-294ECCF7C6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3007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304802"/>
            <a:ext cx="8486775" cy="1431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0151" y="1981200"/>
            <a:ext cx="416718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19738" y="1981200"/>
            <a:ext cx="416718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19738" y="4114800"/>
            <a:ext cx="416718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00150" y="6248400"/>
            <a:ext cx="2143125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576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2143125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D9817FF-17DA-4AF8-95C8-D011DDF7D5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6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E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dirty="0">
                <a:solidFill>
                  <a:srgbClr val="8E0000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16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61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87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55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98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dirty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06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77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74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381750"/>
            <a:ext cx="1028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 dirty="0">
                <a:solidFill>
                  <a:srgbClr val="C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0" r:id="rId2"/>
    <p:sldLayoutId id="2147483671" r:id="rId3"/>
    <p:sldLayoutId id="2147483672" r:id="rId4"/>
    <p:sldLayoutId id="2147483673" r:id="rId5"/>
    <p:sldLayoutId id="2147483674" r:id="rId6"/>
    <p:sldLayoutId id="2147483681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2" r:id="rId13"/>
    <p:sldLayoutId id="2147483683" r:id="rId14"/>
    <p:sldLayoutId id="214748368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ajrccm.atsjournals.org/content/vol165/issue2/images/large/RCCMATS01.f3a.jpeg" TargetMode="Externa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osc%20lap\AULAS\broncoscopia%20na%20emerg&#234;ncia\dilata&#231;&#227;odeestenose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osc%20lap\AULAS\broncoscopia%20na%20emerg&#234;ncia\poliflex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osc%20lap\AULAS\broncoscopia%20na%20emerg&#234;ncia\desobstru&#231;&#227;o.wmv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dosc%20lap\AULAS\broncoscopia%20na%20emerg&#234;ncia\sono%20induzido-%20apn&#233;ia.wmv" TargetMode="Externa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8195" name="Group 6"/>
          <p:cNvGrpSpPr>
            <a:grpSpLocks/>
          </p:cNvGrpSpPr>
          <p:nvPr/>
        </p:nvGrpSpPr>
        <p:grpSpPr bwMode="auto">
          <a:xfrm>
            <a:off x="2055813" y="2327275"/>
            <a:ext cx="6848475" cy="1419225"/>
            <a:chOff x="1295" y="1466"/>
            <a:chExt cx="4315" cy="894"/>
          </a:xfrm>
        </p:grpSpPr>
        <p:sp>
          <p:nvSpPr>
            <p:cNvPr id="8207" name="AutoShape 7"/>
            <p:cNvSpPr>
              <a:spLocks noChangeArrowheads="1"/>
            </p:cNvSpPr>
            <p:nvPr/>
          </p:nvSpPr>
          <p:spPr bwMode="auto">
            <a:xfrm>
              <a:off x="1296" y="1467"/>
              <a:ext cx="4304" cy="400"/>
            </a:xfrm>
            <a:prstGeom prst="roundRect">
              <a:avLst>
                <a:gd name="adj" fmla="val 25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8208" name="Group 8"/>
            <p:cNvGrpSpPr>
              <a:grpSpLocks/>
            </p:cNvGrpSpPr>
            <p:nvPr/>
          </p:nvGrpSpPr>
          <p:grpSpPr bwMode="auto">
            <a:xfrm>
              <a:off x="1295" y="1466"/>
              <a:ext cx="4315" cy="894"/>
              <a:chOff x="1295" y="1466"/>
              <a:chExt cx="4315" cy="894"/>
            </a:xfrm>
          </p:grpSpPr>
          <p:sp>
            <p:nvSpPr>
              <p:cNvPr id="8209" name="AutoShape 9"/>
              <p:cNvSpPr>
                <a:spLocks noChangeArrowheads="1"/>
              </p:cNvSpPr>
              <p:nvPr/>
            </p:nvSpPr>
            <p:spPr bwMode="auto">
              <a:xfrm>
                <a:off x="1296" y="1467"/>
                <a:ext cx="4301" cy="397"/>
              </a:xfrm>
              <a:prstGeom prst="roundRect">
                <a:avLst>
                  <a:gd name="adj" fmla="val 25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8210" name="Group 10"/>
              <p:cNvGrpSpPr>
                <a:grpSpLocks/>
              </p:cNvGrpSpPr>
              <p:nvPr/>
            </p:nvGrpSpPr>
            <p:grpSpPr bwMode="auto">
              <a:xfrm>
                <a:off x="1295" y="1466"/>
                <a:ext cx="4315" cy="894"/>
                <a:chOff x="1295" y="1466"/>
                <a:chExt cx="4315" cy="894"/>
              </a:xfrm>
            </p:grpSpPr>
            <p:sp>
              <p:nvSpPr>
                <p:cNvPr id="8211" name="AutoShape 11"/>
                <p:cNvSpPr>
                  <a:spLocks noChangeArrowheads="1"/>
                </p:cNvSpPr>
                <p:nvPr/>
              </p:nvSpPr>
              <p:spPr bwMode="auto">
                <a:xfrm>
                  <a:off x="1296" y="1467"/>
                  <a:ext cx="4299" cy="395"/>
                </a:xfrm>
                <a:prstGeom prst="roundRect">
                  <a:avLst>
                    <a:gd name="adj" fmla="val 250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8212" name="Group 12"/>
                <p:cNvGrpSpPr>
                  <a:grpSpLocks/>
                </p:cNvGrpSpPr>
                <p:nvPr/>
              </p:nvGrpSpPr>
              <p:grpSpPr bwMode="auto">
                <a:xfrm>
                  <a:off x="1295" y="1466"/>
                  <a:ext cx="4315" cy="894"/>
                  <a:chOff x="1295" y="1466"/>
                  <a:chExt cx="4315" cy="894"/>
                </a:xfrm>
              </p:grpSpPr>
              <p:sp>
                <p:nvSpPr>
                  <p:cNvPr id="8213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1467"/>
                    <a:ext cx="4298" cy="394"/>
                  </a:xfrm>
                  <a:prstGeom prst="roundRect">
                    <a:avLst>
                      <a:gd name="adj" fmla="val 250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8214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295" y="1466"/>
                    <a:ext cx="4315" cy="894"/>
                    <a:chOff x="1295" y="1466"/>
                    <a:chExt cx="4315" cy="894"/>
                  </a:xfrm>
                </p:grpSpPr>
                <p:sp>
                  <p:nvSpPr>
                    <p:cNvPr id="8215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6" y="1467"/>
                      <a:ext cx="4298" cy="394"/>
                    </a:xfrm>
                    <a:prstGeom prst="roundRect">
                      <a:avLst>
                        <a:gd name="adj" fmla="val 250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sp>
                  <p:nvSpPr>
                    <p:cNvPr id="3088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5" y="1466"/>
                      <a:ext cx="4315" cy="894"/>
                    </a:xfrm>
                    <a:prstGeom prst="roundRect">
                      <a:avLst>
                        <a:gd name="adj" fmla="val 250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89986" tIns="46793" rIns="89986" bIns="46793">
                      <a:spAutoFit/>
                    </a:bodyPr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93000"/>
                        </a:lnSpc>
                        <a:spcBef>
                          <a:spcPts val="2250"/>
                        </a:spcBef>
                        <a:buClr>
                          <a:srgbClr val="FFFF00"/>
                        </a:buClr>
                        <a:buSzPct val="100000"/>
                        <a:defRPr/>
                      </a:pPr>
                      <a:r>
                        <a:rPr lang="en-GB" altLang="pt-BR" sz="3599" b="1" dirty="0">
                          <a:latin typeface="Arial" panose="020B0604020202020204" pitchFamily="34" charset="0"/>
                        </a:rPr>
                        <a:t>ENDOSCOPIA RESPIRATÓRIA</a:t>
                      </a:r>
                    </a:p>
                    <a:p>
                      <a:pPr eaLnBrk="1" hangingPunct="1">
                        <a:lnSpc>
                          <a:spcPct val="93000"/>
                        </a:lnSpc>
                        <a:spcBef>
                          <a:spcPts val="2250"/>
                        </a:spcBef>
                        <a:buClr>
                          <a:srgbClr val="FFFF00"/>
                        </a:buClr>
                        <a:buSzPct val="100000"/>
                        <a:defRPr/>
                      </a:pPr>
                      <a:r>
                        <a:rPr lang="en-GB" altLang="pt-BR" sz="3599" b="1" dirty="0">
                          <a:latin typeface="Arial" panose="020B0604020202020204" pitchFamily="34" charset="0"/>
                        </a:rPr>
                        <a:t>BRONCOSCOPIA 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8196" name="Group 17"/>
          <p:cNvGrpSpPr>
            <a:grpSpLocks/>
          </p:cNvGrpSpPr>
          <p:nvPr/>
        </p:nvGrpSpPr>
        <p:grpSpPr bwMode="auto">
          <a:xfrm>
            <a:off x="2667000" y="5594350"/>
            <a:ext cx="7410450" cy="1074738"/>
            <a:chOff x="1680" y="3524"/>
            <a:chExt cx="4669" cy="677"/>
          </a:xfrm>
        </p:grpSpPr>
        <p:sp>
          <p:nvSpPr>
            <p:cNvPr id="8197" name="AutoShape 18"/>
            <p:cNvSpPr>
              <a:spLocks noChangeArrowheads="1"/>
            </p:cNvSpPr>
            <p:nvPr/>
          </p:nvSpPr>
          <p:spPr bwMode="auto">
            <a:xfrm>
              <a:off x="1680" y="3524"/>
              <a:ext cx="4669" cy="648"/>
            </a:xfrm>
            <a:prstGeom prst="roundRect">
              <a:avLst>
                <a:gd name="adj" fmla="val 15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8198" name="Group 19"/>
            <p:cNvGrpSpPr>
              <a:grpSpLocks/>
            </p:cNvGrpSpPr>
            <p:nvPr/>
          </p:nvGrpSpPr>
          <p:grpSpPr bwMode="auto">
            <a:xfrm>
              <a:off x="1680" y="3524"/>
              <a:ext cx="4666" cy="677"/>
              <a:chOff x="1680" y="3524"/>
              <a:chExt cx="4666" cy="677"/>
            </a:xfrm>
          </p:grpSpPr>
          <p:sp>
            <p:nvSpPr>
              <p:cNvPr id="8199" name="AutoShape 20"/>
              <p:cNvSpPr>
                <a:spLocks noChangeArrowheads="1"/>
              </p:cNvSpPr>
              <p:nvPr/>
            </p:nvSpPr>
            <p:spPr bwMode="auto">
              <a:xfrm>
                <a:off x="1680" y="3524"/>
                <a:ext cx="4666" cy="645"/>
              </a:xfrm>
              <a:prstGeom prst="roundRect">
                <a:avLst>
                  <a:gd name="adj" fmla="val 15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8200" name="Group 21"/>
              <p:cNvGrpSpPr>
                <a:grpSpLocks/>
              </p:cNvGrpSpPr>
              <p:nvPr/>
            </p:nvGrpSpPr>
            <p:grpSpPr bwMode="auto">
              <a:xfrm>
                <a:off x="1680" y="3524"/>
                <a:ext cx="4664" cy="677"/>
                <a:chOff x="1680" y="3524"/>
                <a:chExt cx="4664" cy="677"/>
              </a:xfrm>
            </p:grpSpPr>
            <p:sp>
              <p:nvSpPr>
                <p:cNvPr id="8201" name="AutoShape 22"/>
                <p:cNvSpPr>
                  <a:spLocks noChangeArrowheads="1"/>
                </p:cNvSpPr>
                <p:nvPr/>
              </p:nvSpPr>
              <p:spPr bwMode="auto">
                <a:xfrm>
                  <a:off x="1680" y="3524"/>
                  <a:ext cx="4664" cy="643"/>
                </a:xfrm>
                <a:prstGeom prst="roundRect">
                  <a:avLst>
                    <a:gd name="adj" fmla="val 153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8202" name="Group 23"/>
                <p:cNvGrpSpPr>
                  <a:grpSpLocks/>
                </p:cNvGrpSpPr>
                <p:nvPr/>
              </p:nvGrpSpPr>
              <p:grpSpPr bwMode="auto">
                <a:xfrm>
                  <a:off x="1680" y="3524"/>
                  <a:ext cx="4663" cy="677"/>
                  <a:chOff x="1680" y="3524"/>
                  <a:chExt cx="4663" cy="677"/>
                </a:xfrm>
              </p:grpSpPr>
              <p:sp>
                <p:nvSpPr>
                  <p:cNvPr id="8203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3524"/>
                    <a:ext cx="4663" cy="642"/>
                  </a:xfrm>
                  <a:prstGeom prst="roundRect">
                    <a:avLst>
                      <a:gd name="adj" fmla="val 153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8204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680" y="3524"/>
                    <a:ext cx="4663" cy="677"/>
                    <a:chOff x="1680" y="3524"/>
                    <a:chExt cx="4663" cy="677"/>
                  </a:xfrm>
                </p:grpSpPr>
                <p:sp>
                  <p:nvSpPr>
                    <p:cNvPr id="8205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3524"/>
                      <a:ext cx="4663" cy="642"/>
                    </a:xfrm>
                    <a:prstGeom prst="roundRect">
                      <a:avLst>
                        <a:gd name="adj" fmla="val 153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sp>
                  <p:nvSpPr>
                    <p:cNvPr id="8206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3524"/>
                      <a:ext cx="4521" cy="677"/>
                    </a:xfrm>
                    <a:prstGeom prst="roundRect">
                      <a:avLst>
                        <a:gd name="adj" fmla="val 153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89986" tIns="46793" rIns="89986" bIns="46793">
                      <a:spAutoFit/>
                    </a:bodyPr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70000"/>
                        </a:lnSpc>
                        <a:spcBef>
                          <a:spcPts val="1250"/>
                        </a:spcBef>
                        <a:buClr>
                          <a:srgbClr val="CCECFF"/>
                        </a:buClr>
                        <a:buSzPct val="100000"/>
                      </a:pPr>
                      <a:r>
                        <a:rPr lang="en-GB" altLang="pt-BR" sz="2000" b="1"/>
                        <a:t>Marcelo Gervilla Gregorio</a:t>
                      </a:r>
                    </a:p>
                    <a:p>
                      <a:pPr eaLnBrk="1" hangingPunct="1">
                        <a:lnSpc>
                          <a:spcPct val="70000"/>
                        </a:lnSpc>
                        <a:spcBef>
                          <a:spcPts val="1250"/>
                        </a:spcBef>
                        <a:buClr>
                          <a:srgbClr val="CCECFF"/>
                        </a:buClr>
                        <a:buSzPct val="100000"/>
                      </a:pPr>
                      <a:r>
                        <a:rPr lang="en-GB" altLang="pt-BR" sz="2000" b="1"/>
                        <a:t>Serviço de Endoscopia Respiratória – Hosp. Mario Covas</a:t>
                      </a:r>
                    </a:p>
                    <a:p>
                      <a:pPr eaLnBrk="1" hangingPunct="1">
                        <a:lnSpc>
                          <a:spcPct val="70000"/>
                        </a:lnSpc>
                        <a:spcBef>
                          <a:spcPts val="1250"/>
                        </a:spcBef>
                        <a:buClr>
                          <a:srgbClr val="CCECFF"/>
                        </a:buClr>
                        <a:buSzPct val="100000"/>
                      </a:pPr>
                      <a:r>
                        <a:rPr lang="en-GB" altLang="pt-BR" sz="2000" b="1"/>
                        <a:t>Disciplina de Pneumologia  </a:t>
                      </a:r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Inspeção das vias aéreas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1.      Tosse persistente (após exclusão das causas mais comuns)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2.      Hemoptise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3.      Atelectasia persistente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4.      Paralisia diafragmática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5.      Estridor laríngeo ou sibilo fixo e localizado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6.      Rouquidão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7.      Suspeita de fístula traqueo-esofágica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8.      Trauma de tórax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9.      Suspeita de corpo estranho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10.    Avaliação das condições do doador para transplante pulmonar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11.    Avaliação de queimadura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200"/>
              <a:t>Coleta de material (biópsia, punção ou lavado)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1.     Nódulo ou massa parenquimatosa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2.     Doença intersticial pulmonar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3.     Massa hilar, mediastinal ou paratraqueal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4.     Pneumonia recorrente ou não resolvida em 			    imunocompetente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5.     Pneumonia nosocomial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6.     Pneumonia em imunossuprimido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7.     Avaliação de rejeição em transplante pulmonar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t-BR" altLang="pt-BR" sz="2799"/>
              <a:t>8.     Pneumonia associada a ventilação mecânica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66788" y="0"/>
            <a:ext cx="8486775" cy="1431925"/>
          </a:xfrm>
        </p:spPr>
        <p:txBody>
          <a:bodyPr/>
          <a:lstStyle/>
          <a:p>
            <a:pPr eaLnBrk="1" hangingPunct="1"/>
            <a:br>
              <a:rPr lang="pt-BR" altLang="pt-BR" sz="2800"/>
            </a:br>
            <a:r>
              <a:rPr lang="pt-BR" altLang="pt-BR" sz="2800"/>
              <a:t>Biópsia transbrônquica </a:t>
            </a:r>
            <a:br>
              <a:rPr lang="pt-BR" altLang="pt-BR" sz="2800"/>
            </a:br>
            <a:r>
              <a:rPr lang="pt-BR" altLang="pt-BR" sz="2800"/>
              <a:t>compartimentos histoanatômicos representatividade adequada</a:t>
            </a:r>
          </a:p>
        </p:txBody>
      </p:sp>
      <p:pic>
        <p:nvPicPr>
          <p:cNvPr id="27651" name="Picture 4" descr="Ácino - arquitetura - h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2997200"/>
            <a:ext cx="4248150" cy="2998788"/>
          </a:xfrm>
          <a:ln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7652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864225" y="2133600"/>
            <a:ext cx="3384550" cy="2016125"/>
          </a:xfrm>
          <a:ln w="1587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/>
            <a:r>
              <a:rPr lang="pt-BR" altLang="pt-BR" sz="1800" b="1">
                <a:solidFill>
                  <a:schemeClr val="tx1"/>
                </a:solidFill>
              </a:rPr>
              <a:t>bronquíolo terminal</a:t>
            </a:r>
          </a:p>
          <a:p>
            <a:pPr lvl="1" eaLnBrk="1" hangingPunct="1"/>
            <a:r>
              <a:rPr lang="pt-BR" altLang="pt-BR" sz="1800" b="1">
                <a:solidFill>
                  <a:schemeClr val="tx1"/>
                </a:solidFill>
              </a:rPr>
              <a:t>bronquíolo respiratório</a:t>
            </a:r>
          </a:p>
          <a:p>
            <a:pPr lvl="1" eaLnBrk="1" hangingPunct="1"/>
            <a:r>
              <a:rPr lang="pt-BR" altLang="pt-BR" sz="1800" b="1">
                <a:solidFill>
                  <a:schemeClr val="tx1"/>
                </a:solidFill>
              </a:rPr>
              <a:t>ducto alveolar</a:t>
            </a:r>
          </a:p>
          <a:p>
            <a:pPr lvl="1" eaLnBrk="1" hangingPunct="1"/>
            <a:r>
              <a:rPr lang="pt-BR" altLang="pt-BR" sz="1800" b="1">
                <a:solidFill>
                  <a:schemeClr val="tx1"/>
                </a:solidFill>
              </a:rPr>
              <a:t>saco alveolar</a:t>
            </a:r>
          </a:p>
          <a:p>
            <a:pPr lvl="1" eaLnBrk="1" hangingPunct="1"/>
            <a:r>
              <a:rPr lang="pt-BR" altLang="pt-BR" sz="1800" b="1">
                <a:solidFill>
                  <a:schemeClr val="tx1"/>
                </a:solidFill>
              </a:rPr>
              <a:t>alvéolos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0" y="2060575"/>
            <a:ext cx="5503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Lóbulo pulmonar</a:t>
            </a:r>
          </a:p>
        </p:txBody>
      </p:sp>
      <p:pic>
        <p:nvPicPr>
          <p:cNvPr id="27654" name="Picture 7" descr="MM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4724400"/>
            <a:ext cx="3168650" cy="1751013"/>
          </a:xfrm>
          <a:noFill/>
          <a:ln>
            <a:solidFill>
              <a:srgbClr val="FF99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Orientação pela Radioscopia</a:t>
            </a:r>
          </a:p>
        </p:txBody>
      </p:sp>
      <p:pic>
        <p:nvPicPr>
          <p:cNvPr id="29699" name="Picture 3" descr="M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2492375"/>
            <a:ext cx="8723312" cy="3508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152400"/>
            <a:ext cx="9772650" cy="1066800"/>
          </a:xfrm>
        </p:spPr>
        <p:txBody>
          <a:bodyPr/>
          <a:lstStyle/>
          <a:p>
            <a:pPr eaLnBrk="1" hangingPunct="1"/>
            <a:r>
              <a:rPr lang="pt-BR" altLang="pt-BR" sz="3600"/>
              <a:t>	Tuberculose Exsudativa</a:t>
            </a:r>
          </a:p>
        </p:txBody>
      </p:sp>
      <p:pic>
        <p:nvPicPr>
          <p:cNvPr id="31747" name="Picture 3" descr="114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844675"/>
            <a:ext cx="388937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116"/>
          <p:cNvPicPr>
            <a:picLocks noChangeAspect="1" noChangeArrowheads="1"/>
          </p:cNvPicPr>
          <p:nvPr/>
        </p:nvPicPr>
        <p:blipFill>
          <a:blip r:embed="rId4">
            <a:lum bright="-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1844675"/>
            <a:ext cx="39608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19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4292600"/>
            <a:ext cx="38576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304800"/>
            <a:ext cx="8743950" cy="838200"/>
          </a:xfrm>
        </p:spPr>
        <p:txBody>
          <a:bodyPr/>
          <a:lstStyle/>
          <a:p>
            <a:pPr eaLnBrk="1" hangingPunct="1"/>
            <a:r>
              <a:rPr lang="pt-BR" altLang="pt-BR"/>
              <a:t>Silicose Pulmonar</a:t>
            </a:r>
          </a:p>
        </p:txBody>
      </p:sp>
      <p:pic>
        <p:nvPicPr>
          <p:cNvPr id="33795" name="Picture 3" descr="01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3429000"/>
            <a:ext cx="42005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0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916113"/>
            <a:ext cx="4286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5229225" y="207803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t-BR" altLang="pt-BR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>
                <a:latin typeface="Verdana" panose="020B0604030504040204" pitchFamily="34" charset="0"/>
              </a:rPr>
              <a:t>Compartimentos Anatômicos</a:t>
            </a:r>
          </a:p>
        </p:txBody>
      </p:sp>
      <p:pic>
        <p:nvPicPr>
          <p:cNvPr id="35843" name="Picture 3" descr="077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916113"/>
            <a:ext cx="259238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916113"/>
            <a:ext cx="511016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RCCMATS01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4088" y="4194175"/>
            <a:ext cx="2439987" cy="26638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1039813" y="5253038"/>
            <a:ext cx="5038725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/>
              <a:t>ACESSO DA BTB:</a:t>
            </a:r>
          </a:p>
          <a:p>
            <a:pPr eaLnBrk="1" hangingPunct="1">
              <a:spcBef>
                <a:spcPct val="500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/>
              <a:t> ZONA HILAR: 		IMPOSSÍVEL</a:t>
            </a:r>
          </a:p>
          <a:p>
            <a:pPr eaLnBrk="1" hangingPunct="1">
              <a:spcBef>
                <a:spcPct val="500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/>
              <a:t>ZONA MEDULAR: 	BOM</a:t>
            </a:r>
          </a:p>
          <a:p>
            <a:pPr eaLnBrk="1" hangingPunct="1">
              <a:spcBef>
                <a:spcPct val="500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pt-BR" altLang="pt-BR"/>
              <a:t>ZONA CORTICAL: 	DIFÍCIL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>
                <a:solidFill>
                  <a:srgbClr val="C00000"/>
                </a:solidFill>
              </a:rPr>
              <a:t>Gotway, MD. Clinical Pulmonary Medicine • Volume 15, Number 5, September 2008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t-BR" altLang="pt-BR" sz="3600">
                <a:solidFill>
                  <a:srgbClr val="8E0000"/>
                </a:solidFill>
              </a:rPr>
              <a:t>Infiltrado progressivo em pac fem, 31 anos, não fumante após 48 horas de macrolídeo e beta lactâmico IV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505075"/>
            <a:ext cx="3024187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>
                <a:solidFill>
                  <a:srgbClr val="C00000"/>
                </a:solidFill>
              </a:rPr>
              <a:t>Gotway, MD. Clinical Pulmonary Medicine • Volume 15, Number 5, September 2008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t-BR" altLang="pt-BR" sz="3600"/>
              <a:t>Infiltrado progressivo em pac fem, 31 anos, não fumante após 48 horas de macrolídeo e beta lactâmico IV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9175" y="2420938"/>
            <a:ext cx="3771900" cy="34559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BAL = 25% de eosinófilo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s/ eosinofilia periférica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DIAG: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Pneumonia eosinofílica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Aguda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400"/>
              <a:t>Pós corticoterapia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>
              <a:solidFill>
                <a:srgbClr val="FFFF66"/>
              </a:solidFill>
            </a:endParaRP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505075"/>
            <a:ext cx="3024187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2492375"/>
            <a:ext cx="2827337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1758950" y="5300663"/>
            <a:ext cx="0" cy="57626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>
            <a:off x="1758950" y="5876925"/>
            <a:ext cx="6913563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9945" name="Line 8"/>
          <p:cNvSpPr>
            <a:spLocks noChangeShapeType="1"/>
          </p:cNvSpPr>
          <p:nvPr/>
        </p:nvSpPr>
        <p:spPr bwMode="auto">
          <a:xfrm flipV="1">
            <a:off x="8672513" y="5373688"/>
            <a:ext cx="0" cy="50323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>
                <a:solidFill>
                  <a:srgbClr val="C00000"/>
                </a:solidFill>
              </a:rPr>
              <a:t>Hospital Santa Isabel – Unidade de terapia intensiva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t-BR" altLang="pt-BR" sz="3600"/>
              <a:t>Infiltrado progressivo em pac fem, 50 anos, não fumante com história de exposição aguda à poeira doméstica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9175" y="2420938"/>
            <a:ext cx="3771900" cy="34559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Biópsia transbrônquica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DIAG: Pneumonia de hipersensibilidade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400"/>
              <a:t>Pós corticoterapia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400">
              <a:solidFill>
                <a:srgbClr val="FFFF66"/>
              </a:solidFill>
            </a:endParaRPr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>
            <a:off x="1758950" y="5300663"/>
            <a:ext cx="0" cy="57626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990" name="Line 7"/>
          <p:cNvSpPr>
            <a:spLocks noChangeShapeType="1"/>
          </p:cNvSpPr>
          <p:nvPr/>
        </p:nvSpPr>
        <p:spPr bwMode="auto">
          <a:xfrm>
            <a:off x="1758950" y="5876925"/>
            <a:ext cx="6913563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991" name="Line 8"/>
          <p:cNvSpPr>
            <a:spLocks noChangeShapeType="1"/>
          </p:cNvSpPr>
          <p:nvPr/>
        </p:nvSpPr>
        <p:spPr bwMode="auto">
          <a:xfrm flipV="1">
            <a:off x="8672513" y="5373688"/>
            <a:ext cx="0" cy="50323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419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617788"/>
            <a:ext cx="30956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2565400"/>
            <a:ext cx="31686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Box 11"/>
          <p:cNvSpPr txBox="1">
            <a:spLocks noChangeArrowheads="1"/>
          </p:cNvSpPr>
          <p:nvPr/>
        </p:nvSpPr>
        <p:spPr bwMode="auto">
          <a:xfrm>
            <a:off x="966788" y="4724400"/>
            <a:ext cx="1512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08/08/2012</a:t>
            </a:r>
            <a:endParaRPr lang="pt-BR" altLang="pt-BR"/>
          </a:p>
        </p:txBody>
      </p:sp>
      <p:sp>
        <p:nvSpPr>
          <p:cNvPr id="41995" name="TextBox 12"/>
          <p:cNvSpPr txBox="1">
            <a:spLocks noChangeArrowheads="1"/>
          </p:cNvSpPr>
          <p:nvPr/>
        </p:nvSpPr>
        <p:spPr bwMode="auto">
          <a:xfrm>
            <a:off x="7880350" y="47244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15/08/2012</a:t>
            </a:r>
            <a:endParaRPr lang="pt-BR" altLang="pt-BR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6403975" y="1828800"/>
            <a:ext cx="3829050" cy="4264025"/>
            <a:chOff x="4035" y="1152"/>
            <a:chExt cx="2412" cy="2686"/>
          </a:xfrm>
        </p:grpSpPr>
        <p:pic>
          <p:nvPicPr>
            <p:cNvPr id="102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1152"/>
              <a:ext cx="2413" cy="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3" name="AutoShape 3"/>
            <p:cNvSpPr>
              <a:spLocks noChangeArrowheads="1"/>
            </p:cNvSpPr>
            <p:nvPr/>
          </p:nvSpPr>
          <p:spPr bwMode="auto">
            <a:xfrm>
              <a:off x="4035" y="1152"/>
              <a:ext cx="2413" cy="2687"/>
            </a:xfrm>
            <a:prstGeom prst="roundRect">
              <a:avLst>
                <a:gd name="adj" fmla="val 37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4586288" cy="673100"/>
          </a:xfrm>
        </p:spPr>
        <p:txBody>
          <a:bodyPr lIns="89986" tIns="46793" rIns="89986" bIns="46793" anchor="b"/>
          <a:lstStyle/>
          <a:p>
            <a:pPr eaLnBrk="1" hangingPunct="1">
              <a:lnSpc>
                <a:spcPct val="93000"/>
              </a:lnSpc>
              <a:buClr>
                <a:srgbClr val="333333"/>
              </a:buClr>
              <a:tabLst>
                <a:tab pos="0" algn="l"/>
                <a:tab pos="447585" algn="l"/>
                <a:tab pos="896759" algn="l"/>
                <a:tab pos="1345931" algn="l"/>
                <a:tab pos="1795104" algn="l"/>
                <a:tab pos="2244276" algn="l"/>
                <a:tab pos="2693449" algn="l"/>
                <a:tab pos="3142621" algn="l"/>
                <a:tab pos="3591794" algn="l"/>
                <a:tab pos="4040967" algn="l"/>
                <a:tab pos="4490140" algn="l"/>
                <a:tab pos="4939312" algn="l"/>
                <a:tab pos="5388485" algn="l"/>
                <a:tab pos="5837657" algn="l"/>
                <a:tab pos="6286830" algn="l"/>
                <a:tab pos="6736003" algn="l"/>
                <a:tab pos="7185176" algn="l"/>
                <a:tab pos="7634348" algn="l"/>
                <a:tab pos="8083521" algn="l"/>
                <a:tab pos="8532693" algn="l"/>
                <a:tab pos="8981866" algn="l"/>
              </a:tabLst>
              <a:defRPr/>
            </a:pPr>
            <a:r>
              <a:rPr lang="en-GB" altLang="pt-BR" sz="3999" b="1">
                <a:solidFill>
                  <a:schemeClr val="tx1"/>
                </a:solidFill>
              </a:rPr>
              <a:t>Equipamentos </a:t>
            </a:r>
          </a:p>
        </p:txBody>
      </p:sp>
      <p:grpSp>
        <p:nvGrpSpPr>
          <p:cNvPr id="10244" name="Group 5"/>
          <p:cNvGrpSpPr>
            <a:grpSpLocks/>
          </p:cNvGrpSpPr>
          <p:nvPr/>
        </p:nvGrpSpPr>
        <p:grpSpPr bwMode="auto">
          <a:xfrm>
            <a:off x="152400" y="1785938"/>
            <a:ext cx="2044700" cy="3689350"/>
            <a:chOff x="96" y="1125"/>
            <a:chExt cx="1288" cy="2324"/>
          </a:xfrm>
        </p:grpSpPr>
        <p:sp>
          <p:nvSpPr>
            <p:cNvPr id="10272" name="AutoShape 6"/>
            <p:cNvSpPr>
              <a:spLocks noChangeArrowheads="1"/>
            </p:cNvSpPr>
            <p:nvPr/>
          </p:nvSpPr>
          <p:spPr bwMode="auto">
            <a:xfrm>
              <a:off x="96" y="1125"/>
              <a:ext cx="1288" cy="2324"/>
            </a:xfrm>
            <a:prstGeom prst="roundRect">
              <a:avLst>
                <a:gd name="adj" fmla="val 7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10273" name="Group 7"/>
            <p:cNvGrpSpPr>
              <a:grpSpLocks/>
            </p:cNvGrpSpPr>
            <p:nvPr/>
          </p:nvGrpSpPr>
          <p:grpSpPr bwMode="auto">
            <a:xfrm>
              <a:off x="96" y="1125"/>
              <a:ext cx="1286" cy="2321"/>
              <a:chOff x="96" y="1125"/>
              <a:chExt cx="1286" cy="2321"/>
            </a:xfrm>
          </p:grpSpPr>
          <p:sp>
            <p:nvSpPr>
              <p:cNvPr id="10274" name="AutoShape 8"/>
              <p:cNvSpPr>
                <a:spLocks noChangeArrowheads="1"/>
              </p:cNvSpPr>
              <p:nvPr/>
            </p:nvSpPr>
            <p:spPr bwMode="auto">
              <a:xfrm>
                <a:off x="96" y="1125"/>
                <a:ext cx="1286" cy="2321"/>
              </a:xfrm>
              <a:prstGeom prst="roundRect">
                <a:avLst>
                  <a:gd name="adj" fmla="val 74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0275" name="Group 9"/>
              <p:cNvGrpSpPr>
                <a:grpSpLocks/>
              </p:cNvGrpSpPr>
              <p:nvPr/>
            </p:nvGrpSpPr>
            <p:grpSpPr bwMode="auto">
              <a:xfrm>
                <a:off x="96" y="1125"/>
                <a:ext cx="1286" cy="2320"/>
                <a:chOff x="96" y="1125"/>
                <a:chExt cx="1286" cy="2320"/>
              </a:xfrm>
            </p:grpSpPr>
            <p:sp>
              <p:nvSpPr>
                <p:cNvPr id="10276" name="AutoShape 10"/>
                <p:cNvSpPr>
                  <a:spLocks noChangeArrowheads="1"/>
                </p:cNvSpPr>
                <p:nvPr/>
              </p:nvSpPr>
              <p:spPr bwMode="auto">
                <a:xfrm>
                  <a:off x="96" y="1125"/>
                  <a:ext cx="1286" cy="2320"/>
                </a:xfrm>
                <a:prstGeom prst="roundRect">
                  <a:avLst>
                    <a:gd name="adj" fmla="val 74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10277" name="Group 11"/>
                <p:cNvGrpSpPr>
                  <a:grpSpLocks/>
                </p:cNvGrpSpPr>
                <p:nvPr/>
              </p:nvGrpSpPr>
              <p:grpSpPr bwMode="auto">
                <a:xfrm>
                  <a:off x="96" y="1126"/>
                  <a:ext cx="1146" cy="2274"/>
                  <a:chOff x="96" y="1126"/>
                  <a:chExt cx="1146" cy="2274"/>
                </a:xfrm>
              </p:grpSpPr>
              <p:sp>
                <p:nvSpPr>
                  <p:cNvPr id="10278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1126"/>
                    <a:ext cx="1135" cy="2251"/>
                  </a:xfrm>
                  <a:prstGeom prst="roundRect">
                    <a:avLst>
                      <a:gd name="adj" fmla="val 88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10279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96" y="1126"/>
                    <a:ext cx="1146" cy="2274"/>
                    <a:chOff x="96" y="1126"/>
                    <a:chExt cx="1146" cy="2274"/>
                  </a:xfrm>
                </p:grpSpPr>
                <p:sp>
                  <p:nvSpPr>
                    <p:cNvPr id="10280" name="AutoShap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1126"/>
                      <a:ext cx="1135" cy="2251"/>
                    </a:xfrm>
                    <a:prstGeom prst="roundRect">
                      <a:avLst>
                        <a:gd name="adj" fmla="val 88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sp>
                  <p:nvSpPr>
                    <p:cNvPr id="4111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1126"/>
                      <a:ext cx="1146" cy="2274"/>
                    </a:xfrm>
                    <a:prstGeom prst="roundRect">
                      <a:avLst>
                        <a:gd name="adj" fmla="val 88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89986" tIns="46793" rIns="89986" bIns="46793">
                      <a:spAutoFit/>
                    </a:bodyPr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93000"/>
                        </a:lnSpc>
                        <a:spcBef>
                          <a:spcPts val="1500"/>
                        </a:spcBef>
                        <a:buClr>
                          <a:srgbClr val="FFFF00"/>
                        </a:buClr>
                        <a:buSzPct val="100000"/>
                        <a:buFont typeface="Arial" panose="020B0604020202020204" pitchFamily="34" charset="0"/>
                        <a:buChar char="-"/>
                        <a:defRPr/>
                      </a:pPr>
                      <a:r>
                        <a:rPr lang="en-GB" altLang="pt-BR" sz="2799" dirty="0" err="1">
                          <a:latin typeface="Arial" panose="020B0604020202020204" pitchFamily="34" charset="0"/>
                        </a:rPr>
                        <a:t>Flexíveis</a:t>
                      </a:r>
                      <a:r>
                        <a:rPr lang="en-GB" altLang="pt-BR" sz="2799" dirty="0"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eaLnBrk="1" hangingPunct="1">
                        <a:spcBef>
                          <a:spcPts val="1500"/>
                        </a:spcBef>
                        <a:buClr>
                          <a:srgbClr val="FFFF00"/>
                        </a:buClr>
                        <a:buSzPct val="100000"/>
                        <a:defRPr/>
                      </a:pPr>
                      <a:endParaRPr lang="en-GB" altLang="pt-BR" sz="2799" dirty="0">
                        <a:latin typeface="Arial" panose="020B0604020202020204" pitchFamily="34" charset="0"/>
                      </a:endParaRPr>
                    </a:p>
                    <a:p>
                      <a:pPr eaLnBrk="1" hangingPunct="1">
                        <a:spcBef>
                          <a:spcPts val="1500"/>
                        </a:spcBef>
                        <a:buClr>
                          <a:srgbClr val="FFFF00"/>
                        </a:buClr>
                        <a:buSzPct val="100000"/>
                        <a:defRPr/>
                      </a:pPr>
                      <a:endParaRPr lang="en-GB" altLang="pt-BR" sz="2799" dirty="0">
                        <a:latin typeface="Arial" panose="020B0604020202020204" pitchFamily="34" charset="0"/>
                      </a:endParaRPr>
                    </a:p>
                    <a:p>
                      <a:pPr eaLnBrk="1" hangingPunct="1">
                        <a:spcBef>
                          <a:spcPts val="1500"/>
                        </a:spcBef>
                        <a:buClr>
                          <a:srgbClr val="FFFF00"/>
                        </a:buClr>
                        <a:buSzPct val="100000"/>
                        <a:defRPr/>
                      </a:pPr>
                      <a:endParaRPr lang="en-GB" altLang="pt-BR" sz="2799" dirty="0">
                        <a:latin typeface="Arial" panose="020B0604020202020204" pitchFamily="34" charset="0"/>
                      </a:endParaRPr>
                    </a:p>
                    <a:p>
                      <a:pPr eaLnBrk="1" hangingPunct="1">
                        <a:spcBef>
                          <a:spcPts val="1500"/>
                        </a:spcBef>
                        <a:buClr>
                          <a:srgbClr val="FFFF00"/>
                        </a:buClr>
                        <a:buSzPct val="100000"/>
                        <a:defRPr/>
                      </a:pPr>
                      <a:endParaRPr lang="en-GB" altLang="pt-BR" sz="2799" dirty="0">
                        <a:latin typeface="Arial" panose="020B0604020202020204" pitchFamily="34" charset="0"/>
                      </a:endParaRPr>
                    </a:p>
                    <a:p>
                      <a:pPr eaLnBrk="1" hangingPunct="1">
                        <a:spcBef>
                          <a:spcPts val="1500"/>
                        </a:spcBef>
                        <a:buClr>
                          <a:srgbClr val="FFFF00"/>
                        </a:buClr>
                        <a:buSzPct val="100000"/>
                        <a:buFont typeface="Arial" panose="020B0604020202020204" pitchFamily="34" charset="0"/>
                        <a:buChar char="-"/>
                        <a:defRPr/>
                      </a:pPr>
                      <a:r>
                        <a:rPr lang="en-GB" altLang="pt-BR" sz="2799" dirty="0" err="1">
                          <a:latin typeface="Arial" panose="020B0604020202020204" pitchFamily="34" charset="0"/>
                        </a:rPr>
                        <a:t>Rígidos</a:t>
                      </a:r>
                      <a:endParaRPr lang="en-GB" altLang="pt-BR" sz="2799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0245" name="Group 16"/>
          <p:cNvGrpSpPr>
            <a:grpSpLocks/>
          </p:cNvGrpSpPr>
          <p:nvPr/>
        </p:nvGrpSpPr>
        <p:grpSpPr bwMode="auto">
          <a:xfrm>
            <a:off x="2057400" y="1752600"/>
            <a:ext cx="3844925" cy="1554163"/>
            <a:chOff x="1296" y="1104"/>
            <a:chExt cx="2423" cy="979"/>
          </a:xfrm>
        </p:grpSpPr>
        <p:sp>
          <p:nvSpPr>
            <p:cNvPr id="10260" name="AutoShape 17"/>
            <p:cNvSpPr>
              <a:spLocks noChangeArrowheads="1"/>
            </p:cNvSpPr>
            <p:nvPr/>
          </p:nvSpPr>
          <p:spPr bwMode="auto">
            <a:xfrm>
              <a:off x="1296" y="1104"/>
              <a:ext cx="2423" cy="979"/>
            </a:xfrm>
            <a:prstGeom prst="roundRect">
              <a:avLst>
                <a:gd name="adj" fmla="val 102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10261" name="Group 18"/>
            <p:cNvGrpSpPr>
              <a:grpSpLocks/>
            </p:cNvGrpSpPr>
            <p:nvPr/>
          </p:nvGrpSpPr>
          <p:grpSpPr bwMode="auto">
            <a:xfrm>
              <a:off x="1296" y="1104"/>
              <a:ext cx="2420" cy="976"/>
              <a:chOff x="1296" y="1104"/>
              <a:chExt cx="2420" cy="976"/>
            </a:xfrm>
          </p:grpSpPr>
          <p:sp>
            <p:nvSpPr>
              <p:cNvPr id="10262" name="AutoShape 19"/>
              <p:cNvSpPr>
                <a:spLocks noChangeArrowheads="1"/>
              </p:cNvSpPr>
              <p:nvPr/>
            </p:nvSpPr>
            <p:spPr bwMode="auto">
              <a:xfrm>
                <a:off x="1296" y="1104"/>
                <a:ext cx="2420" cy="976"/>
              </a:xfrm>
              <a:prstGeom prst="roundRect">
                <a:avLst>
                  <a:gd name="adj" fmla="val 10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0263" name="Group 20"/>
              <p:cNvGrpSpPr>
                <a:grpSpLocks/>
              </p:cNvGrpSpPr>
              <p:nvPr/>
            </p:nvGrpSpPr>
            <p:grpSpPr bwMode="auto">
              <a:xfrm>
                <a:off x="1296" y="1104"/>
                <a:ext cx="2419" cy="975"/>
                <a:chOff x="1296" y="1104"/>
                <a:chExt cx="2419" cy="975"/>
              </a:xfrm>
            </p:grpSpPr>
            <p:sp>
              <p:nvSpPr>
                <p:cNvPr id="10264" name="AutoShape 21"/>
                <p:cNvSpPr>
                  <a:spLocks noChangeArrowheads="1"/>
                </p:cNvSpPr>
                <p:nvPr/>
              </p:nvSpPr>
              <p:spPr bwMode="auto">
                <a:xfrm>
                  <a:off x="1296" y="1104"/>
                  <a:ext cx="2419" cy="975"/>
                </a:xfrm>
                <a:prstGeom prst="roundRect">
                  <a:avLst>
                    <a:gd name="adj" fmla="val 102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10265" name="Group 22"/>
                <p:cNvGrpSpPr>
                  <a:grpSpLocks/>
                </p:cNvGrpSpPr>
                <p:nvPr/>
              </p:nvGrpSpPr>
              <p:grpSpPr bwMode="auto">
                <a:xfrm>
                  <a:off x="1296" y="1104"/>
                  <a:ext cx="2419" cy="974"/>
                  <a:chOff x="1296" y="1104"/>
                  <a:chExt cx="2419" cy="974"/>
                </a:xfrm>
              </p:grpSpPr>
              <p:sp>
                <p:nvSpPr>
                  <p:cNvPr id="10266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1104"/>
                    <a:ext cx="2419" cy="974"/>
                  </a:xfrm>
                  <a:prstGeom prst="roundRect">
                    <a:avLst>
                      <a:gd name="adj" fmla="val 102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10267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296" y="1104"/>
                    <a:ext cx="2295" cy="951"/>
                    <a:chOff x="1296" y="1104"/>
                    <a:chExt cx="2295" cy="951"/>
                  </a:xfrm>
                </p:grpSpPr>
                <p:sp>
                  <p:nvSpPr>
                    <p:cNvPr id="10268" name="AutoShap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6" y="1104"/>
                      <a:ext cx="2271" cy="930"/>
                    </a:xfrm>
                    <a:prstGeom prst="roundRect">
                      <a:avLst>
                        <a:gd name="adj" fmla="val 106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grpSp>
                  <p:nvGrpSpPr>
                    <p:cNvPr id="10269" name="Group 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96" y="1104"/>
                      <a:ext cx="2295" cy="951"/>
                      <a:chOff x="1296" y="1104"/>
                      <a:chExt cx="2295" cy="951"/>
                    </a:xfrm>
                  </p:grpSpPr>
                  <p:sp>
                    <p:nvSpPr>
                      <p:cNvPr id="10270" name="AutoShap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1104"/>
                        <a:ext cx="2270" cy="930"/>
                      </a:xfrm>
                      <a:prstGeom prst="roundRect">
                        <a:avLst>
                          <a:gd name="adj" fmla="val 106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pt-BR" altLang="pt-BR"/>
                      </a:p>
                    </p:txBody>
                  </p:sp>
                  <p:sp>
                    <p:nvSpPr>
                      <p:cNvPr id="10271" name="AutoShap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1104"/>
                        <a:ext cx="2295" cy="951"/>
                      </a:xfrm>
                      <a:prstGeom prst="roundRect">
                        <a:avLst>
                          <a:gd name="adj" fmla="val 106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89986" tIns="46793" rIns="89986" bIns="46793">
                        <a:spAutoFit/>
                      </a:bodyPr>
                      <a:lstStyle>
                        <a:lvl1pPr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93000"/>
                          </a:lnSpc>
                          <a:spcBef>
                            <a:spcPts val="1250"/>
                          </a:spcBef>
                          <a:buClr>
                            <a:srgbClr val="FFFFFF"/>
                          </a:buClr>
                          <a:buSzPct val="100000"/>
                        </a:pPr>
                        <a:r>
                          <a:rPr lang="en-GB" altLang="pt-BR" sz="2400"/>
                          <a:t>-Broncofibroscópio</a:t>
                        </a:r>
                      </a:p>
                      <a:p>
                        <a:pPr eaLnBrk="1" hangingPunct="1">
                          <a:spcBef>
                            <a:spcPts val="1250"/>
                          </a:spcBef>
                          <a:buClr>
                            <a:srgbClr val="FFFFFF"/>
                          </a:buClr>
                          <a:buSzPct val="100000"/>
                        </a:pPr>
                        <a:r>
                          <a:rPr lang="en-GB" altLang="pt-BR" sz="2400"/>
                          <a:t>-Videobroncoscópio </a:t>
                        </a:r>
                      </a:p>
                      <a:p>
                        <a:pPr eaLnBrk="1" hangingPunct="1">
                          <a:spcBef>
                            <a:spcPts val="1250"/>
                          </a:spcBef>
                          <a:buClr>
                            <a:srgbClr val="FFFFFF"/>
                          </a:buClr>
                          <a:buSzPct val="100000"/>
                        </a:pPr>
                        <a:r>
                          <a:rPr lang="en-GB" altLang="pt-BR" sz="2400"/>
                          <a:t>-Ultrasom endobrônquico</a:t>
                        </a: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0246" name="Group 29"/>
          <p:cNvGrpSpPr>
            <a:grpSpLocks/>
          </p:cNvGrpSpPr>
          <p:nvPr/>
        </p:nvGrpSpPr>
        <p:grpSpPr bwMode="auto">
          <a:xfrm>
            <a:off x="1905000" y="4495800"/>
            <a:ext cx="4206875" cy="1549400"/>
            <a:chOff x="1200" y="2832"/>
            <a:chExt cx="2651" cy="976"/>
          </a:xfrm>
        </p:grpSpPr>
        <p:sp>
          <p:nvSpPr>
            <p:cNvPr id="10248" name="AutoShape 30"/>
            <p:cNvSpPr>
              <a:spLocks noChangeArrowheads="1"/>
            </p:cNvSpPr>
            <p:nvPr/>
          </p:nvSpPr>
          <p:spPr bwMode="auto">
            <a:xfrm>
              <a:off x="1200" y="2832"/>
              <a:ext cx="2644" cy="976"/>
            </a:xfrm>
            <a:prstGeom prst="roundRect">
              <a:avLst>
                <a:gd name="adj" fmla="val 102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10249" name="Group 31"/>
            <p:cNvGrpSpPr>
              <a:grpSpLocks/>
            </p:cNvGrpSpPr>
            <p:nvPr/>
          </p:nvGrpSpPr>
          <p:grpSpPr bwMode="auto">
            <a:xfrm>
              <a:off x="1200" y="2832"/>
              <a:ext cx="2651" cy="973"/>
              <a:chOff x="1200" y="2832"/>
              <a:chExt cx="2651" cy="973"/>
            </a:xfrm>
          </p:grpSpPr>
          <p:sp>
            <p:nvSpPr>
              <p:cNvPr id="10250" name="AutoShape 32"/>
              <p:cNvSpPr>
                <a:spLocks noChangeArrowheads="1"/>
              </p:cNvSpPr>
              <p:nvPr/>
            </p:nvSpPr>
            <p:spPr bwMode="auto">
              <a:xfrm>
                <a:off x="1200" y="2832"/>
                <a:ext cx="2641" cy="973"/>
              </a:xfrm>
              <a:prstGeom prst="roundRect">
                <a:avLst>
                  <a:gd name="adj" fmla="val 10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0251" name="Group 33"/>
              <p:cNvGrpSpPr>
                <a:grpSpLocks/>
              </p:cNvGrpSpPr>
              <p:nvPr/>
            </p:nvGrpSpPr>
            <p:grpSpPr bwMode="auto">
              <a:xfrm>
                <a:off x="1200" y="2832"/>
                <a:ext cx="2651" cy="971"/>
                <a:chOff x="1200" y="2832"/>
                <a:chExt cx="2651" cy="971"/>
              </a:xfrm>
            </p:grpSpPr>
            <p:sp>
              <p:nvSpPr>
                <p:cNvPr id="10252" name="AutoShape 34"/>
                <p:cNvSpPr>
                  <a:spLocks noChangeArrowheads="1"/>
                </p:cNvSpPr>
                <p:nvPr/>
              </p:nvSpPr>
              <p:spPr bwMode="auto">
                <a:xfrm>
                  <a:off x="1200" y="2832"/>
                  <a:ext cx="2639" cy="971"/>
                </a:xfrm>
                <a:prstGeom prst="roundRect">
                  <a:avLst>
                    <a:gd name="adj" fmla="val 102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10253" name="Group 35"/>
                <p:cNvGrpSpPr>
                  <a:grpSpLocks/>
                </p:cNvGrpSpPr>
                <p:nvPr/>
              </p:nvGrpSpPr>
              <p:grpSpPr bwMode="auto">
                <a:xfrm>
                  <a:off x="1200" y="2832"/>
                  <a:ext cx="2651" cy="970"/>
                  <a:chOff x="1200" y="2832"/>
                  <a:chExt cx="2651" cy="970"/>
                </a:xfrm>
              </p:grpSpPr>
              <p:sp>
                <p:nvSpPr>
                  <p:cNvPr id="10254" name="AutoShape 3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832"/>
                    <a:ext cx="2638" cy="970"/>
                  </a:xfrm>
                  <a:prstGeom prst="roundRect">
                    <a:avLst>
                      <a:gd name="adj" fmla="val 102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1025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1200" y="2833"/>
                    <a:ext cx="2651" cy="951"/>
                    <a:chOff x="1200" y="2833"/>
                    <a:chExt cx="2651" cy="951"/>
                  </a:xfrm>
                </p:grpSpPr>
                <p:sp>
                  <p:nvSpPr>
                    <p:cNvPr id="10256" name="AutoShap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0" y="2833"/>
                      <a:ext cx="2623" cy="929"/>
                    </a:xfrm>
                    <a:prstGeom prst="roundRect">
                      <a:avLst>
                        <a:gd name="adj" fmla="val 106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grpSp>
                  <p:nvGrpSpPr>
                    <p:cNvPr id="10257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00" y="2833"/>
                      <a:ext cx="2651" cy="951"/>
                      <a:chOff x="1200" y="2833"/>
                      <a:chExt cx="2651" cy="951"/>
                    </a:xfrm>
                  </p:grpSpPr>
                  <p:sp>
                    <p:nvSpPr>
                      <p:cNvPr id="10258" name="AutoShap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0" y="2833"/>
                        <a:ext cx="2622" cy="929"/>
                      </a:xfrm>
                      <a:prstGeom prst="roundRect">
                        <a:avLst>
                          <a:gd name="adj" fmla="val 106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pt-BR" altLang="pt-BR"/>
                      </a:p>
                    </p:txBody>
                  </p:sp>
                  <p:sp>
                    <p:nvSpPr>
                      <p:cNvPr id="10259" name="AutoShape 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0" y="2833"/>
                        <a:ext cx="2651" cy="951"/>
                      </a:xfrm>
                      <a:prstGeom prst="roundRect">
                        <a:avLst>
                          <a:gd name="adj" fmla="val 106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89986" tIns="46793" rIns="89986" bIns="46793">
                        <a:spAutoFit/>
                      </a:bodyPr>
                      <a:lstStyle>
                        <a:lvl1pPr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lnSpc>
                            <a:spcPct val="93000"/>
                          </a:lnSpc>
                          <a:spcBef>
                            <a:spcPts val="1250"/>
                          </a:spcBef>
                          <a:buClr>
                            <a:srgbClr val="FFFFFF"/>
                          </a:buClr>
                          <a:buSzPct val="100000"/>
                        </a:pPr>
                        <a:r>
                          <a:rPr lang="en-GB" altLang="pt-BR" sz="2400"/>
                          <a:t>-Laringoscopia de suspensão</a:t>
                        </a:r>
                      </a:p>
                      <a:p>
                        <a:pPr eaLnBrk="1" hangingPunct="1">
                          <a:spcBef>
                            <a:spcPts val="1250"/>
                          </a:spcBef>
                          <a:buClr>
                            <a:srgbClr val="FFFFFF"/>
                          </a:buClr>
                          <a:buSzPct val="100000"/>
                        </a:pPr>
                        <a:r>
                          <a:rPr lang="en-GB" altLang="pt-BR" sz="2400"/>
                          <a:t>-Broncoscópio</a:t>
                        </a:r>
                      </a:p>
                      <a:p>
                        <a:pPr eaLnBrk="1" hangingPunct="1">
                          <a:spcBef>
                            <a:spcPts val="1250"/>
                          </a:spcBef>
                          <a:buClr>
                            <a:srgbClr val="FFFFFF"/>
                          </a:buClr>
                          <a:buSzPct val="100000"/>
                        </a:pPr>
                        <a:r>
                          <a:rPr lang="en-GB" altLang="pt-BR" sz="2400"/>
                          <a:t>-Óptica </a:t>
                        </a:r>
                      </a:p>
                    </p:txBody>
                  </p:sp>
                </p:grpSp>
              </p:grpSp>
            </p:grpSp>
          </p:grpSp>
        </p:grpSp>
      </p:grpSp>
      <p:sp>
        <p:nvSpPr>
          <p:cNvPr id="10247" name="AutoShape 42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799"/>
              <a:t>INDICAÇÕES TERAPÊUTICAS DE ENDOSCOPIA RESPIRATÓRIA</a:t>
            </a:r>
            <a:r>
              <a:rPr lang="pt-BR" altLang="pt-BR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Terapia intensiva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1.      Auxílio à intubação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2.      Posicionamento de cânula de 	traqueostomia ou orotraqueal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3.      Ajuste de cânula de duplo lúmen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4.      Auxílio a traqueostomia percutânea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000"/>
              <a:t>5.      Extubação (via aérea difícil / reintubação recorrente)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799"/>
              <a:t>INDICAÇÕES TERAPÊUTICAS DE ENDOSCOPIA RESPIRATÓRIA</a:t>
            </a:r>
            <a:r>
              <a:rPr lang="pt-BR" altLang="pt-BR"/>
              <a:t>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Desobstrução (tumores, estenose)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0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1.      Aplicação de laser e eletrocautério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2.      Crioterapia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3.      Terapia fotodinâmica (PDT)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4.      Instalação de cateter de braquiterapia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5.      Dilatação de estenoses por balão pneumático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6.      Dilatação de estenoses por sondas metálicas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000"/>
              <a:t>7.      Aplicação de órteses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799"/>
              <a:t>INDICAÇÕES TERAPÊUTICAS DE ENDOSCOPIA RESPIRATÓRIA</a:t>
            </a:r>
            <a:r>
              <a:rPr lang="pt-BR" altLang="pt-BR"/>
              <a:t>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OUTRAS INDICAÇÕES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1.      Remoção de corpos estranhos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2.      Hemoptise (aspiração ou obstrução brônquica por balão)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3.      Fístulas (agentes esclerosantes, cola biológica)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4.      Lavado terapêutico para proteinose alveolar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5.      Remoção de plugs mucosos em asma grave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799"/>
              <a:t>INDICAÇÕES TERAPÊUTICAS DE ENDOSCOPIA RESPIRATÓRIA</a:t>
            </a:r>
            <a:r>
              <a:rPr lang="pt-BR" altLang="pt-BR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OUTRAS INDICAÇÕES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1.      Remoção de corpos estranhos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2.      Hemoptise (aspiração ou obstrução brônquica por balão)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3.      Fístulas (agentes esclerosantes, cola biológica)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4.      Lavado terapêutico para proteinose alveolar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/>
              <a:t>5.      Remoção de plugs mucosos em asma grave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Corpo estranho:Diagnóstico clínico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1981200"/>
            <a:ext cx="908685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pt-BR" altLang="pt-BR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pt-BR" altLang="pt-BR"/>
              <a:t>Hollinger: 3 estágios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pt-BR" altLang="pt-BR"/>
              <a:t>1° : Tosse, engasgo e sufocação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pt-BR" altLang="pt-BR"/>
              <a:t>2° : Intervalo assintomático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pt-BR" altLang="pt-BR"/>
              <a:t>3° : Obstrução / erosão da mucosa traqueobrônquica e infecções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90800" y="6324600"/>
            <a:ext cx="769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2000"/>
              <a:t>Cohen SR Ann Otol Rhino Laryngol 1980; 89: 437-432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3990975" y="1916113"/>
            <a:ext cx="3382963" cy="425450"/>
          </a:xfrm>
          <a:prstGeom prst="rect">
            <a:avLst/>
          </a:prstGeom>
          <a:solidFill>
            <a:schemeClr val="hlink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pt-BR">
                <a:solidFill>
                  <a:schemeClr val="bg1"/>
                </a:solidFill>
                <a:latin typeface="Arial" charset="0"/>
              </a:rPr>
              <a:t>Sinais e Sintomas:</a:t>
            </a:r>
            <a:r>
              <a:rPr lang="pt-B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pt-BR" b="1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CE metálico</a:t>
            </a:r>
          </a:p>
        </p:txBody>
      </p:sp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4905375" y="6461125"/>
            <a:ext cx="541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SERVIÇO DE BRONCOSCOPIA  HC-FMUSP</a:t>
            </a:r>
          </a:p>
        </p:txBody>
      </p:sp>
      <p:pic>
        <p:nvPicPr>
          <p:cNvPr id="50180" name="Picture 10" descr="DSC0088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0" y="1844675"/>
            <a:ext cx="5486400" cy="4114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pPr eaLnBrk="1" hangingPunct="1"/>
            <a:r>
              <a:rPr lang="pt-BR" altLang="pt-BR"/>
              <a:t>CE metálico</a:t>
            </a:r>
          </a:p>
        </p:txBody>
      </p:sp>
      <p:pic>
        <p:nvPicPr>
          <p:cNvPr id="51203" name="Picture 6" descr="RX parafuso P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4167188" cy="2814638"/>
          </a:xfrm>
        </p:spPr>
      </p:pic>
      <p:pic>
        <p:nvPicPr>
          <p:cNvPr id="51204" name="Picture 7" descr="RX parafuso perfi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9900" y="1989138"/>
            <a:ext cx="3170238" cy="4319587"/>
          </a:xfrm>
        </p:spPr>
      </p:pic>
      <p:pic>
        <p:nvPicPr>
          <p:cNvPr id="51205" name="Picture 9" descr="ce parafuso perfi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325" y="2781300"/>
            <a:ext cx="2733675" cy="1981200"/>
          </a:xfrm>
        </p:spPr>
      </p:pic>
      <p:sp>
        <p:nvSpPr>
          <p:cNvPr id="51206" name="Rectangle 11"/>
          <p:cNvSpPr>
            <a:spLocks noChangeArrowheads="1"/>
          </p:cNvSpPr>
          <p:nvPr/>
        </p:nvSpPr>
        <p:spPr bwMode="auto">
          <a:xfrm>
            <a:off x="4762500" y="6461125"/>
            <a:ext cx="552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SERVIÇO DE BRONCOSCOPIA  HC-FMUSP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pPr eaLnBrk="1" hangingPunct="1"/>
            <a:r>
              <a:rPr lang="pt-BR" altLang="pt-BR"/>
              <a:t>CE plástico</a:t>
            </a:r>
          </a:p>
        </p:txBody>
      </p:sp>
      <p:pic>
        <p:nvPicPr>
          <p:cNvPr id="52227" name="Picture 5" descr="RX ce flor P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113"/>
            <a:ext cx="4167188" cy="3502025"/>
          </a:xfrm>
        </p:spPr>
      </p:pic>
      <p:pic>
        <p:nvPicPr>
          <p:cNvPr id="52228" name="Picture 7" descr="RX ce flor perfi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75" y="1989138"/>
            <a:ext cx="2660650" cy="3455987"/>
          </a:xfrm>
        </p:spPr>
      </p:pic>
      <p:pic>
        <p:nvPicPr>
          <p:cNvPr id="52229" name="Picture 9" descr="ce flor no bronquio 2 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25" y="1989138"/>
            <a:ext cx="3381375" cy="3384550"/>
          </a:xfrm>
        </p:spPr>
      </p:pic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5400675" y="6488113"/>
            <a:ext cx="4886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SERVIÇO DE BRONCOSCOPIA  HC-FMUSP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304800"/>
            <a:ext cx="8486775" cy="1431925"/>
          </a:xfrm>
        </p:spPr>
        <p:txBody>
          <a:bodyPr/>
          <a:lstStyle/>
          <a:p>
            <a:pPr eaLnBrk="1" hangingPunct="1"/>
            <a:r>
              <a:rPr lang="pt-BR" altLang="pt-BR"/>
              <a:t>CE vegetal</a:t>
            </a: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4905375" y="6461125"/>
            <a:ext cx="541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SERVIÇO DE BRONCOSCOPIA  HC-FMUSP</a:t>
            </a:r>
          </a:p>
        </p:txBody>
      </p:sp>
      <p:pic>
        <p:nvPicPr>
          <p:cNvPr id="53252" name="Picture 10" descr="RX pinha n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0150" y="2346325"/>
            <a:ext cx="4664075" cy="3786188"/>
          </a:xfrm>
        </p:spPr>
      </p:pic>
      <p:pic>
        <p:nvPicPr>
          <p:cNvPr id="53253" name="Picture 11" descr="pinha 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1563" y="2997200"/>
            <a:ext cx="3744912" cy="26304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600"/>
              <a:t>Tratamento endoscópico</a:t>
            </a:r>
            <a:br>
              <a:rPr lang="pt-BR" altLang="pt-BR" sz="3600"/>
            </a:br>
            <a:r>
              <a:rPr lang="pt-BR" altLang="pt-BR" sz="3600"/>
              <a:t>Avaliação pelo ap. flexível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895350" y="1916113"/>
          <a:ext cx="5688013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Foto do Photo Editor" r:id="rId4" imgW="4571429" imgH="3428571" progId="">
                  <p:embed/>
                </p:oleObj>
              </mc:Choice>
              <mc:Fallback>
                <p:oleObj name="Foto do Photo Editor" r:id="rId4" imgW="4571429" imgH="34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1916113"/>
                        <a:ext cx="5688013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905375" y="6461125"/>
            <a:ext cx="541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SERVIÇO DE BRONCOSCOPIA  HC-FMUSP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5554663" y="1081088"/>
            <a:ext cx="1776412" cy="2511425"/>
            <a:chOff x="3500" y="681"/>
            <a:chExt cx="1119" cy="1582"/>
          </a:xfrm>
        </p:grpSpPr>
        <p:pic>
          <p:nvPicPr>
            <p:cNvPr id="123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" y="681"/>
              <a:ext cx="1120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AutoShape 3"/>
            <p:cNvSpPr>
              <a:spLocks noChangeArrowheads="1"/>
            </p:cNvSpPr>
            <p:nvPr/>
          </p:nvSpPr>
          <p:spPr bwMode="auto">
            <a:xfrm>
              <a:off x="3500" y="681"/>
              <a:ext cx="1120" cy="1583"/>
            </a:xfrm>
            <a:prstGeom prst="roundRect">
              <a:avLst>
                <a:gd name="adj" fmla="val 88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291" name="Group 4"/>
          <p:cNvGrpSpPr>
            <a:grpSpLocks/>
          </p:cNvGrpSpPr>
          <p:nvPr/>
        </p:nvGrpSpPr>
        <p:grpSpPr bwMode="auto">
          <a:xfrm>
            <a:off x="7785100" y="1081088"/>
            <a:ext cx="1666875" cy="2511425"/>
            <a:chOff x="4905" y="681"/>
            <a:chExt cx="1050" cy="1582"/>
          </a:xfrm>
        </p:grpSpPr>
        <p:pic>
          <p:nvPicPr>
            <p:cNvPr id="1230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681"/>
              <a:ext cx="1051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AutoShape 6"/>
            <p:cNvSpPr>
              <a:spLocks noChangeArrowheads="1"/>
            </p:cNvSpPr>
            <p:nvPr/>
          </p:nvSpPr>
          <p:spPr bwMode="auto">
            <a:xfrm>
              <a:off x="4905" y="681"/>
              <a:ext cx="1051" cy="1583"/>
            </a:xfrm>
            <a:prstGeom prst="roundRect">
              <a:avLst>
                <a:gd name="adj" fmla="val 93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292" name="Group 7"/>
          <p:cNvGrpSpPr>
            <a:grpSpLocks/>
          </p:cNvGrpSpPr>
          <p:nvPr/>
        </p:nvGrpSpPr>
        <p:grpSpPr bwMode="auto">
          <a:xfrm>
            <a:off x="5591175" y="3760788"/>
            <a:ext cx="1776413" cy="2705100"/>
            <a:chOff x="3523" y="2369"/>
            <a:chExt cx="1119" cy="1704"/>
          </a:xfrm>
        </p:grpSpPr>
        <p:pic>
          <p:nvPicPr>
            <p:cNvPr id="1230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" y="2369"/>
              <a:ext cx="1120" cy="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AutoShape 9"/>
            <p:cNvSpPr>
              <a:spLocks noChangeArrowheads="1"/>
            </p:cNvSpPr>
            <p:nvPr/>
          </p:nvSpPr>
          <p:spPr bwMode="auto">
            <a:xfrm>
              <a:off x="3523" y="2369"/>
              <a:ext cx="1120" cy="1705"/>
            </a:xfrm>
            <a:prstGeom prst="roundRect">
              <a:avLst>
                <a:gd name="adj" fmla="val 88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293" name="Group 10"/>
          <p:cNvGrpSpPr>
            <a:grpSpLocks/>
          </p:cNvGrpSpPr>
          <p:nvPr/>
        </p:nvGrpSpPr>
        <p:grpSpPr bwMode="auto">
          <a:xfrm>
            <a:off x="7820025" y="3797300"/>
            <a:ext cx="1595438" cy="2687638"/>
            <a:chOff x="4927" y="2392"/>
            <a:chExt cx="1005" cy="1693"/>
          </a:xfrm>
        </p:grpSpPr>
        <p:pic>
          <p:nvPicPr>
            <p:cNvPr id="1229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" y="2392"/>
              <a:ext cx="1006" cy="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AutoShape 12"/>
            <p:cNvSpPr>
              <a:spLocks noChangeArrowheads="1"/>
            </p:cNvSpPr>
            <p:nvPr/>
          </p:nvSpPr>
          <p:spPr bwMode="auto">
            <a:xfrm>
              <a:off x="4927" y="2392"/>
              <a:ext cx="1006" cy="1694"/>
            </a:xfrm>
            <a:prstGeom prst="roundRect">
              <a:avLst>
                <a:gd name="adj" fmla="val 97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294" name="Group 13"/>
          <p:cNvGrpSpPr>
            <a:grpSpLocks/>
          </p:cNvGrpSpPr>
          <p:nvPr/>
        </p:nvGrpSpPr>
        <p:grpSpPr bwMode="auto">
          <a:xfrm>
            <a:off x="1581150" y="1085850"/>
            <a:ext cx="3409950" cy="5324475"/>
            <a:chOff x="996" y="684"/>
            <a:chExt cx="2148" cy="3354"/>
          </a:xfrm>
        </p:grpSpPr>
        <p:pic>
          <p:nvPicPr>
            <p:cNvPr id="12297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" y="684"/>
              <a:ext cx="2149" cy="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AutoShape 15"/>
            <p:cNvSpPr>
              <a:spLocks noChangeArrowheads="1"/>
            </p:cNvSpPr>
            <p:nvPr/>
          </p:nvSpPr>
          <p:spPr bwMode="auto">
            <a:xfrm>
              <a:off x="996" y="684"/>
              <a:ext cx="2149" cy="3355"/>
            </a:xfrm>
            <a:prstGeom prst="roundRect">
              <a:avLst>
                <a:gd name="adj" fmla="val 46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2295" name="AutoShape 27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48" name="Rectangle 28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475413" cy="673100"/>
          </a:xfrm>
        </p:spPr>
        <p:txBody>
          <a:bodyPr lIns="89986" tIns="46793" rIns="89986" bIns="46793" anchor="b"/>
          <a:lstStyle/>
          <a:p>
            <a:pPr eaLnBrk="1" hangingPunct="1">
              <a:lnSpc>
                <a:spcPct val="93000"/>
              </a:lnSpc>
              <a:buClr>
                <a:srgbClr val="333333"/>
              </a:buClr>
              <a:tabLst>
                <a:tab pos="0" algn="l"/>
                <a:tab pos="447585" algn="l"/>
                <a:tab pos="896759" algn="l"/>
                <a:tab pos="1345931" algn="l"/>
                <a:tab pos="1795104" algn="l"/>
                <a:tab pos="2244276" algn="l"/>
                <a:tab pos="2693449" algn="l"/>
                <a:tab pos="3142621" algn="l"/>
                <a:tab pos="3591794" algn="l"/>
                <a:tab pos="4040967" algn="l"/>
                <a:tab pos="4490140" algn="l"/>
                <a:tab pos="4939312" algn="l"/>
                <a:tab pos="5388485" algn="l"/>
                <a:tab pos="5837657" algn="l"/>
                <a:tab pos="6286830" algn="l"/>
                <a:tab pos="6736003" algn="l"/>
                <a:tab pos="7185176" algn="l"/>
                <a:tab pos="7634348" algn="l"/>
                <a:tab pos="8083521" algn="l"/>
                <a:tab pos="8532693" algn="l"/>
                <a:tab pos="8981866" algn="l"/>
              </a:tabLst>
              <a:defRPr/>
            </a:pPr>
            <a:r>
              <a:rPr lang="en-GB" altLang="pt-BR" sz="3999" b="1" dirty="0" err="1">
                <a:solidFill>
                  <a:schemeClr val="tx1"/>
                </a:solidFill>
              </a:rPr>
              <a:t>Equipamentos</a:t>
            </a:r>
            <a:r>
              <a:rPr lang="en-GB" altLang="pt-BR" sz="3999" b="1" dirty="0">
                <a:solidFill>
                  <a:schemeClr val="tx1"/>
                </a:solidFill>
              </a:rPr>
              <a:t> </a:t>
            </a:r>
            <a:r>
              <a:rPr lang="en-GB" altLang="pt-BR" sz="3999" b="1" dirty="0" err="1">
                <a:solidFill>
                  <a:schemeClr val="tx1"/>
                </a:solidFill>
              </a:rPr>
              <a:t>flexíveis</a:t>
            </a:r>
            <a:r>
              <a:rPr lang="en-GB" altLang="pt-BR" sz="3999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600"/>
              <a:t>Tratamento endoscópico </a:t>
            </a:r>
            <a:br>
              <a:rPr lang="pt-BR" altLang="pt-BR" sz="3600"/>
            </a:br>
            <a:r>
              <a:rPr lang="pt-BR" altLang="pt-BR" sz="3600"/>
              <a:t>Inspeção pelo aparelho rígido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966788" y="1844675"/>
          <a:ext cx="6130925" cy="459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Foto do Photo Editor" r:id="rId4" imgW="4571429" imgH="3428571" progId="">
                  <p:embed/>
                </p:oleObj>
              </mc:Choice>
              <mc:Fallback>
                <p:oleObj name="Foto do Photo Editor" r:id="rId4" imgW="4571429" imgH="34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1844675"/>
                        <a:ext cx="6130925" cy="459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905375" y="6461125"/>
            <a:ext cx="5413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SERVIÇO DE BRONCOSCOPIA  HC-FMUSP</a:t>
            </a:r>
            <a:endParaRPr lang="pt-BR" altLang="pt-BR" sz="2000" i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Remoção com pinça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966788" y="1881188"/>
          <a:ext cx="5905500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Foto do Photo Editor" r:id="rId4" imgW="4571429" imgH="3428571" progId="">
                  <p:embed/>
                </p:oleObj>
              </mc:Choice>
              <mc:Fallback>
                <p:oleObj name="Foto do Photo Editor" r:id="rId4" imgW="4571429" imgH="34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1881188"/>
                        <a:ext cx="5905500" cy="442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5883275" y="6519863"/>
            <a:ext cx="4359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/>
              <a:t>SERVIÇO DE BRONCOSCOPIA  HC-FMUSP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Estenose de traquéia</a:t>
            </a:r>
            <a:endParaRPr lang="pt-BR" altLang="pt-BR"/>
          </a:p>
        </p:txBody>
      </p:sp>
      <p:pic>
        <p:nvPicPr>
          <p:cNvPr id="60419" name="Picture 2" descr="V:\videos\My Videos\IMAGENS BF\via aerea dificil\Via aérea difícil\Estenose de Traquéia Reconstrução 3D\DSC02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341438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lataçãodeestenose.wmv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96863"/>
            <a:ext cx="856932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liflex.wmv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50838"/>
            <a:ext cx="8351838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obstrução.wmv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512763"/>
            <a:ext cx="792003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Via áerea superior</a:t>
            </a:r>
            <a:endParaRPr lang="pt-BR" altLang="pt-BR"/>
          </a:p>
        </p:txBody>
      </p:sp>
      <p:pic>
        <p:nvPicPr>
          <p:cNvPr id="64515" name="Picture 2" descr="V:\videos\My Videos\IMAGENS BF\filmes p atlas\LARINGO NORMAL\laringe 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341438"/>
            <a:ext cx="5508625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VAD: NÃO PREVISÍVEL</a:t>
            </a:r>
            <a:endParaRPr lang="pt-BR" altLang="pt-BR"/>
          </a:p>
        </p:txBody>
      </p:sp>
      <p:pic>
        <p:nvPicPr>
          <p:cNvPr id="65539" name="Picture 2" descr="V:\videos\My Videos\IMAGENS BF\filmes p atlas\HIPERTROFIA DE TONSILA\hipertrofia de tonsila lingual e palat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844675"/>
            <a:ext cx="42132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o induzido- apnéia.wmv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844675"/>
            <a:ext cx="51847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V:\videos\My Videos\IMAGENS BF\via aerea dificil\Via aérea difícil\AULA VAD\Grande queimad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268413"/>
            <a:ext cx="364648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VAD: PREVISÍVEL</a:t>
            </a:r>
            <a:endParaRPr lang="pt-BR" altLang="pt-BR"/>
          </a:p>
        </p:txBody>
      </p:sp>
      <p:pic>
        <p:nvPicPr>
          <p:cNvPr id="66564" name="Picture 4" descr="V:\videos\My Videos\IMAGENS BF\via aerea dificil\Via aérea difícil\Fratura cominutiva de face\DSC03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997200"/>
            <a:ext cx="461803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930275" y="6237288"/>
            <a:ext cx="3484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GRANDE QUEIMADO</a:t>
            </a:r>
            <a:endParaRPr lang="pt-BR" altLang="pt-BR"/>
          </a:p>
        </p:txBody>
      </p:sp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4900613" y="6165850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FRATURA DE FACE</a:t>
            </a:r>
            <a:endParaRPr lang="pt-BR" alt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Obeso mórbid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51435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Obeso mórb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2276475"/>
            <a:ext cx="4697412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Posicionamento especial para intubação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2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4339" name="Group 13"/>
          <p:cNvGrpSpPr>
            <a:grpSpLocks/>
          </p:cNvGrpSpPr>
          <p:nvPr/>
        </p:nvGrpSpPr>
        <p:grpSpPr bwMode="auto">
          <a:xfrm>
            <a:off x="1828800" y="0"/>
            <a:ext cx="6473825" cy="671513"/>
            <a:chOff x="1152" y="0"/>
            <a:chExt cx="4079" cy="423"/>
          </a:xfrm>
        </p:grpSpPr>
        <p:sp>
          <p:nvSpPr>
            <p:cNvPr id="14349" name="AutoShape 14"/>
            <p:cNvSpPr>
              <a:spLocks noChangeArrowheads="1"/>
            </p:cNvSpPr>
            <p:nvPr/>
          </p:nvSpPr>
          <p:spPr bwMode="auto">
            <a:xfrm>
              <a:off x="1152" y="0"/>
              <a:ext cx="4079" cy="423"/>
            </a:xfrm>
            <a:prstGeom prst="roundRect">
              <a:avLst>
                <a:gd name="adj" fmla="val 23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1152" y="39"/>
              <a:ext cx="407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Equipamentos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flexíveis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</a:p>
          </p:txBody>
        </p:sp>
      </p:grpSp>
      <p:grpSp>
        <p:nvGrpSpPr>
          <p:cNvPr id="14340" name="Group 16"/>
          <p:cNvGrpSpPr>
            <a:grpSpLocks/>
          </p:cNvGrpSpPr>
          <p:nvPr/>
        </p:nvGrpSpPr>
        <p:grpSpPr bwMode="auto">
          <a:xfrm>
            <a:off x="1981200" y="838200"/>
            <a:ext cx="6473825" cy="671513"/>
            <a:chOff x="1248" y="528"/>
            <a:chExt cx="4079" cy="423"/>
          </a:xfrm>
        </p:grpSpPr>
        <p:sp>
          <p:nvSpPr>
            <p:cNvPr id="14347" name="AutoShape 17"/>
            <p:cNvSpPr>
              <a:spLocks noChangeArrowheads="1"/>
            </p:cNvSpPr>
            <p:nvPr/>
          </p:nvSpPr>
          <p:spPr bwMode="auto">
            <a:xfrm>
              <a:off x="1248" y="528"/>
              <a:ext cx="4079" cy="423"/>
            </a:xfrm>
            <a:prstGeom prst="roundRect">
              <a:avLst>
                <a:gd name="adj" fmla="val 23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8210" name="Text Box 18"/>
            <p:cNvSpPr txBox="1">
              <a:spLocks noChangeArrowheads="1"/>
            </p:cNvSpPr>
            <p:nvPr/>
          </p:nvSpPr>
          <p:spPr bwMode="auto">
            <a:xfrm>
              <a:off x="1248" y="567"/>
              <a:ext cx="407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Videobroncoscopia</a:t>
              </a:r>
              <a:r>
                <a:rPr lang="en-GB" altLang="pt-BR" sz="3599" b="1" dirty="0">
                  <a:solidFill>
                    <a:srgbClr val="FFFF00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</a:p>
          </p:txBody>
        </p:sp>
      </p:grpSp>
      <p:pic>
        <p:nvPicPr>
          <p:cNvPr id="1434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88913"/>
            <a:ext cx="1195387" cy="1146175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20"/>
          <p:cNvGrpSpPr>
            <a:grpSpLocks/>
          </p:cNvGrpSpPr>
          <p:nvPr/>
        </p:nvGrpSpPr>
        <p:grpSpPr bwMode="auto">
          <a:xfrm>
            <a:off x="8880475" y="188913"/>
            <a:ext cx="1236663" cy="954087"/>
            <a:chOff x="5595" y="119"/>
            <a:chExt cx="779" cy="601"/>
          </a:xfrm>
        </p:grpSpPr>
        <p:sp>
          <p:nvSpPr>
            <p:cNvPr id="14345" name="Freeform 21"/>
            <p:cNvSpPr>
              <a:spLocks noChangeArrowheads="1"/>
            </p:cNvSpPr>
            <p:nvPr/>
          </p:nvSpPr>
          <p:spPr bwMode="auto">
            <a:xfrm>
              <a:off x="5595" y="119"/>
              <a:ext cx="388" cy="602"/>
            </a:xfrm>
            <a:custGeom>
              <a:avLst/>
              <a:gdLst>
                <a:gd name="T0" fmla="*/ 306 w 1710"/>
                <a:gd name="T1" fmla="*/ 155 h 2655"/>
                <a:gd name="T2" fmla="*/ 296 w 1710"/>
                <a:gd name="T3" fmla="*/ 131 h 2655"/>
                <a:gd name="T4" fmla="*/ 283 w 1710"/>
                <a:gd name="T5" fmla="*/ 110 h 2655"/>
                <a:gd name="T6" fmla="*/ 272 w 1710"/>
                <a:gd name="T7" fmla="*/ 93 h 2655"/>
                <a:gd name="T8" fmla="*/ 255 w 1710"/>
                <a:gd name="T9" fmla="*/ 80 h 2655"/>
                <a:gd name="T10" fmla="*/ 238 w 1710"/>
                <a:gd name="T11" fmla="*/ 67 h 2655"/>
                <a:gd name="T12" fmla="*/ 210 w 1710"/>
                <a:gd name="T13" fmla="*/ 73 h 2655"/>
                <a:gd name="T14" fmla="*/ 166 w 1710"/>
                <a:gd name="T15" fmla="*/ 102 h 2655"/>
                <a:gd name="T16" fmla="*/ 124 w 1710"/>
                <a:gd name="T17" fmla="*/ 137 h 2655"/>
                <a:gd name="T18" fmla="*/ 94 w 1710"/>
                <a:gd name="T19" fmla="*/ 178 h 2655"/>
                <a:gd name="T20" fmla="*/ 66 w 1710"/>
                <a:gd name="T21" fmla="*/ 219 h 2655"/>
                <a:gd name="T22" fmla="*/ 44 w 1710"/>
                <a:gd name="T23" fmla="*/ 268 h 2655"/>
                <a:gd name="T24" fmla="*/ 31 w 1710"/>
                <a:gd name="T25" fmla="*/ 318 h 2655"/>
                <a:gd name="T26" fmla="*/ 25 w 1710"/>
                <a:gd name="T27" fmla="*/ 351 h 2655"/>
                <a:gd name="T28" fmla="*/ 21 w 1710"/>
                <a:gd name="T29" fmla="*/ 382 h 2655"/>
                <a:gd name="T30" fmla="*/ 15 w 1710"/>
                <a:gd name="T31" fmla="*/ 412 h 2655"/>
                <a:gd name="T32" fmla="*/ 12 w 1710"/>
                <a:gd name="T33" fmla="*/ 444 h 2655"/>
                <a:gd name="T34" fmla="*/ 10 w 1710"/>
                <a:gd name="T35" fmla="*/ 473 h 2655"/>
                <a:gd name="T36" fmla="*/ 10 w 1710"/>
                <a:gd name="T37" fmla="*/ 503 h 2655"/>
                <a:gd name="T38" fmla="*/ 7 w 1710"/>
                <a:gd name="T39" fmla="*/ 528 h 2655"/>
                <a:gd name="T40" fmla="*/ 3 w 1710"/>
                <a:gd name="T41" fmla="*/ 543 h 2655"/>
                <a:gd name="T42" fmla="*/ 0 w 1710"/>
                <a:gd name="T43" fmla="*/ 560 h 2655"/>
                <a:gd name="T44" fmla="*/ 0 w 1710"/>
                <a:gd name="T45" fmla="*/ 572 h 2655"/>
                <a:gd name="T46" fmla="*/ 0 w 1710"/>
                <a:gd name="T47" fmla="*/ 586 h 2655"/>
                <a:gd name="T48" fmla="*/ 3 w 1710"/>
                <a:gd name="T49" fmla="*/ 596 h 2655"/>
                <a:gd name="T50" fmla="*/ 10 w 1710"/>
                <a:gd name="T51" fmla="*/ 596 h 2655"/>
                <a:gd name="T52" fmla="*/ 41 w 1710"/>
                <a:gd name="T53" fmla="*/ 564 h 2655"/>
                <a:gd name="T54" fmla="*/ 76 w 1710"/>
                <a:gd name="T55" fmla="*/ 543 h 2655"/>
                <a:gd name="T56" fmla="*/ 113 w 1710"/>
                <a:gd name="T57" fmla="*/ 530 h 2655"/>
                <a:gd name="T58" fmla="*/ 154 w 1710"/>
                <a:gd name="T59" fmla="*/ 523 h 2655"/>
                <a:gd name="T60" fmla="*/ 196 w 1710"/>
                <a:gd name="T61" fmla="*/ 523 h 2655"/>
                <a:gd name="T62" fmla="*/ 237 w 1710"/>
                <a:gd name="T63" fmla="*/ 530 h 2655"/>
                <a:gd name="T64" fmla="*/ 262 w 1710"/>
                <a:gd name="T65" fmla="*/ 532 h 2655"/>
                <a:gd name="T66" fmla="*/ 280 w 1710"/>
                <a:gd name="T67" fmla="*/ 532 h 2655"/>
                <a:gd name="T68" fmla="*/ 299 w 1710"/>
                <a:gd name="T69" fmla="*/ 530 h 2655"/>
                <a:gd name="T70" fmla="*/ 314 w 1710"/>
                <a:gd name="T71" fmla="*/ 525 h 2655"/>
                <a:gd name="T72" fmla="*/ 330 w 1710"/>
                <a:gd name="T73" fmla="*/ 514 h 2655"/>
                <a:gd name="T74" fmla="*/ 343 w 1710"/>
                <a:gd name="T75" fmla="*/ 503 h 2655"/>
                <a:gd name="T76" fmla="*/ 350 w 1710"/>
                <a:gd name="T77" fmla="*/ 479 h 2655"/>
                <a:gd name="T78" fmla="*/ 343 w 1710"/>
                <a:gd name="T79" fmla="*/ 438 h 2655"/>
                <a:gd name="T80" fmla="*/ 337 w 1710"/>
                <a:gd name="T81" fmla="*/ 399 h 2655"/>
                <a:gd name="T82" fmla="*/ 334 w 1710"/>
                <a:gd name="T83" fmla="*/ 362 h 2655"/>
                <a:gd name="T84" fmla="*/ 334 w 1710"/>
                <a:gd name="T85" fmla="*/ 324 h 2655"/>
                <a:gd name="T86" fmla="*/ 334 w 1710"/>
                <a:gd name="T87" fmla="*/ 289 h 2655"/>
                <a:gd name="T88" fmla="*/ 340 w 1710"/>
                <a:gd name="T89" fmla="*/ 251 h 2655"/>
                <a:gd name="T90" fmla="*/ 343 w 1710"/>
                <a:gd name="T91" fmla="*/ 241 h 2655"/>
                <a:gd name="T92" fmla="*/ 350 w 1710"/>
                <a:gd name="T93" fmla="*/ 233 h 2655"/>
                <a:gd name="T94" fmla="*/ 355 w 1710"/>
                <a:gd name="T95" fmla="*/ 222 h 2655"/>
                <a:gd name="T96" fmla="*/ 365 w 1710"/>
                <a:gd name="T97" fmla="*/ 214 h 2655"/>
                <a:gd name="T98" fmla="*/ 375 w 1710"/>
                <a:gd name="T99" fmla="*/ 210 h 2655"/>
                <a:gd name="T100" fmla="*/ 384 w 1710"/>
                <a:gd name="T101" fmla="*/ 204 h 2655"/>
                <a:gd name="T102" fmla="*/ 350 w 1710"/>
                <a:gd name="T103" fmla="*/ 134 h 2655"/>
                <a:gd name="T104" fmla="*/ 350 w 1710"/>
                <a:gd name="T105" fmla="*/ 145 h 2655"/>
                <a:gd name="T106" fmla="*/ 346 w 1710"/>
                <a:gd name="T107" fmla="*/ 152 h 2655"/>
                <a:gd name="T108" fmla="*/ 340 w 1710"/>
                <a:gd name="T109" fmla="*/ 161 h 2655"/>
                <a:gd name="T110" fmla="*/ 334 w 1710"/>
                <a:gd name="T111" fmla="*/ 166 h 2655"/>
                <a:gd name="T112" fmla="*/ 324 w 1710"/>
                <a:gd name="T113" fmla="*/ 172 h 2655"/>
                <a:gd name="T114" fmla="*/ 314 w 1710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0" h="2655">
                  <a:moveTo>
                    <a:pt x="1376" y="771"/>
                  </a:moveTo>
                  <a:lnTo>
                    <a:pt x="1376" y="746"/>
                  </a:lnTo>
                  <a:lnTo>
                    <a:pt x="1376" y="721"/>
                  </a:lnTo>
                  <a:lnTo>
                    <a:pt x="1361" y="697"/>
                  </a:lnTo>
                  <a:lnTo>
                    <a:pt x="1347" y="684"/>
                  </a:lnTo>
                  <a:lnTo>
                    <a:pt x="1347" y="647"/>
                  </a:lnTo>
                  <a:lnTo>
                    <a:pt x="1332" y="641"/>
                  </a:lnTo>
                  <a:lnTo>
                    <a:pt x="1318" y="616"/>
                  </a:lnTo>
                  <a:lnTo>
                    <a:pt x="1303" y="591"/>
                  </a:lnTo>
                  <a:lnTo>
                    <a:pt x="1303" y="579"/>
                  </a:lnTo>
                  <a:lnTo>
                    <a:pt x="1292" y="554"/>
                  </a:lnTo>
                  <a:lnTo>
                    <a:pt x="1277" y="529"/>
                  </a:lnTo>
                  <a:lnTo>
                    <a:pt x="1277" y="516"/>
                  </a:lnTo>
                  <a:lnTo>
                    <a:pt x="1263" y="504"/>
                  </a:lnTo>
                  <a:lnTo>
                    <a:pt x="1248" y="485"/>
                  </a:lnTo>
                  <a:lnTo>
                    <a:pt x="1234" y="473"/>
                  </a:lnTo>
                  <a:lnTo>
                    <a:pt x="1219" y="461"/>
                  </a:lnTo>
                  <a:lnTo>
                    <a:pt x="1219" y="436"/>
                  </a:lnTo>
                  <a:lnTo>
                    <a:pt x="1212" y="423"/>
                  </a:lnTo>
                  <a:lnTo>
                    <a:pt x="1197" y="411"/>
                  </a:lnTo>
                  <a:lnTo>
                    <a:pt x="1183" y="398"/>
                  </a:lnTo>
                  <a:lnTo>
                    <a:pt x="1168" y="386"/>
                  </a:lnTo>
                  <a:lnTo>
                    <a:pt x="1154" y="361"/>
                  </a:lnTo>
                  <a:lnTo>
                    <a:pt x="1136" y="361"/>
                  </a:lnTo>
                  <a:lnTo>
                    <a:pt x="1122" y="355"/>
                  </a:lnTo>
                  <a:lnTo>
                    <a:pt x="1107" y="343"/>
                  </a:lnTo>
                  <a:lnTo>
                    <a:pt x="1093" y="331"/>
                  </a:lnTo>
                  <a:lnTo>
                    <a:pt x="1078" y="321"/>
                  </a:lnTo>
                  <a:lnTo>
                    <a:pt x="1065" y="308"/>
                  </a:lnTo>
                  <a:lnTo>
                    <a:pt x="1050" y="296"/>
                  </a:lnTo>
                  <a:lnTo>
                    <a:pt x="1043" y="284"/>
                  </a:lnTo>
                  <a:lnTo>
                    <a:pt x="1028" y="271"/>
                  </a:lnTo>
                  <a:lnTo>
                    <a:pt x="1014" y="271"/>
                  </a:lnTo>
                  <a:lnTo>
                    <a:pt x="970" y="296"/>
                  </a:lnTo>
                  <a:lnTo>
                    <a:pt x="927" y="321"/>
                  </a:lnTo>
                  <a:lnTo>
                    <a:pt x="883" y="343"/>
                  </a:lnTo>
                  <a:lnTo>
                    <a:pt x="846" y="361"/>
                  </a:lnTo>
                  <a:lnTo>
                    <a:pt x="803" y="398"/>
                  </a:lnTo>
                  <a:lnTo>
                    <a:pt x="759" y="423"/>
                  </a:lnTo>
                  <a:lnTo>
                    <a:pt x="730" y="448"/>
                  </a:lnTo>
                  <a:lnTo>
                    <a:pt x="694" y="485"/>
                  </a:lnTo>
                  <a:lnTo>
                    <a:pt x="665" y="516"/>
                  </a:lnTo>
                  <a:lnTo>
                    <a:pt x="622" y="541"/>
                  </a:lnTo>
                  <a:lnTo>
                    <a:pt x="593" y="579"/>
                  </a:lnTo>
                  <a:lnTo>
                    <a:pt x="548" y="603"/>
                  </a:lnTo>
                  <a:lnTo>
                    <a:pt x="526" y="641"/>
                  </a:lnTo>
                  <a:lnTo>
                    <a:pt x="497" y="672"/>
                  </a:lnTo>
                  <a:lnTo>
                    <a:pt x="468" y="709"/>
                  </a:lnTo>
                  <a:lnTo>
                    <a:pt x="439" y="746"/>
                  </a:lnTo>
                  <a:lnTo>
                    <a:pt x="413" y="783"/>
                  </a:lnTo>
                  <a:lnTo>
                    <a:pt x="384" y="812"/>
                  </a:lnTo>
                  <a:lnTo>
                    <a:pt x="362" y="850"/>
                  </a:lnTo>
                  <a:lnTo>
                    <a:pt x="333" y="899"/>
                  </a:lnTo>
                  <a:lnTo>
                    <a:pt x="318" y="930"/>
                  </a:lnTo>
                  <a:lnTo>
                    <a:pt x="289" y="968"/>
                  </a:lnTo>
                  <a:lnTo>
                    <a:pt x="275" y="1014"/>
                  </a:lnTo>
                  <a:lnTo>
                    <a:pt x="246" y="1052"/>
                  </a:lnTo>
                  <a:lnTo>
                    <a:pt x="231" y="1083"/>
                  </a:lnTo>
                  <a:lnTo>
                    <a:pt x="217" y="1132"/>
                  </a:lnTo>
                  <a:lnTo>
                    <a:pt x="196" y="1182"/>
                  </a:lnTo>
                  <a:lnTo>
                    <a:pt x="181" y="1213"/>
                  </a:lnTo>
                  <a:lnTo>
                    <a:pt x="167" y="1263"/>
                  </a:lnTo>
                  <a:lnTo>
                    <a:pt x="152" y="1312"/>
                  </a:lnTo>
                  <a:lnTo>
                    <a:pt x="138" y="1354"/>
                  </a:lnTo>
                  <a:lnTo>
                    <a:pt x="138" y="1404"/>
                  </a:lnTo>
                  <a:lnTo>
                    <a:pt x="123" y="1428"/>
                  </a:lnTo>
                  <a:lnTo>
                    <a:pt x="123" y="1466"/>
                  </a:lnTo>
                  <a:lnTo>
                    <a:pt x="123" y="1490"/>
                  </a:lnTo>
                  <a:lnTo>
                    <a:pt x="109" y="1521"/>
                  </a:lnTo>
                  <a:lnTo>
                    <a:pt x="109" y="1546"/>
                  </a:lnTo>
                  <a:lnTo>
                    <a:pt x="109" y="1584"/>
                  </a:lnTo>
                  <a:lnTo>
                    <a:pt x="94" y="1596"/>
                  </a:lnTo>
                  <a:lnTo>
                    <a:pt x="94" y="1633"/>
                  </a:lnTo>
                  <a:lnTo>
                    <a:pt x="94" y="1652"/>
                  </a:lnTo>
                  <a:lnTo>
                    <a:pt x="94" y="1686"/>
                  </a:lnTo>
                  <a:lnTo>
                    <a:pt x="80" y="1711"/>
                  </a:lnTo>
                  <a:lnTo>
                    <a:pt x="80" y="1736"/>
                  </a:lnTo>
                  <a:lnTo>
                    <a:pt x="80" y="1773"/>
                  </a:lnTo>
                  <a:lnTo>
                    <a:pt x="80" y="1792"/>
                  </a:lnTo>
                  <a:lnTo>
                    <a:pt x="65" y="1817"/>
                  </a:lnTo>
                  <a:lnTo>
                    <a:pt x="65" y="1841"/>
                  </a:lnTo>
                  <a:lnTo>
                    <a:pt x="65" y="1877"/>
                  </a:lnTo>
                  <a:lnTo>
                    <a:pt x="65" y="1901"/>
                  </a:lnTo>
                  <a:lnTo>
                    <a:pt x="51" y="1920"/>
                  </a:lnTo>
                  <a:lnTo>
                    <a:pt x="51" y="1957"/>
                  </a:lnTo>
                  <a:lnTo>
                    <a:pt x="51" y="1982"/>
                  </a:lnTo>
                  <a:lnTo>
                    <a:pt x="51" y="2007"/>
                  </a:lnTo>
                  <a:lnTo>
                    <a:pt x="51" y="2032"/>
                  </a:lnTo>
                  <a:lnTo>
                    <a:pt x="44" y="2063"/>
                  </a:lnTo>
                  <a:lnTo>
                    <a:pt x="44" y="2088"/>
                  </a:lnTo>
                  <a:lnTo>
                    <a:pt x="44" y="2113"/>
                  </a:lnTo>
                  <a:lnTo>
                    <a:pt x="44" y="2137"/>
                  </a:lnTo>
                  <a:lnTo>
                    <a:pt x="44" y="2162"/>
                  </a:lnTo>
                  <a:lnTo>
                    <a:pt x="44" y="2199"/>
                  </a:lnTo>
                  <a:lnTo>
                    <a:pt x="44" y="2218"/>
                  </a:lnTo>
                  <a:lnTo>
                    <a:pt x="44" y="2243"/>
                  </a:lnTo>
                  <a:lnTo>
                    <a:pt x="44" y="2268"/>
                  </a:lnTo>
                  <a:lnTo>
                    <a:pt x="29" y="2293"/>
                  </a:lnTo>
                  <a:lnTo>
                    <a:pt x="29" y="2305"/>
                  </a:lnTo>
                  <a:lnTo>
                    <a:pt x="29" y="2327"/>
                  </a:lnTo>
                  <a:lnTo>
                    <a:pt x="29" y="2339"/>
                  </a:lnTo>
                  <a:lnTo>
                    <a:pt x="29" y="2358"/>
                  </a:lnTo>
                  <a:lnTo>
                    <a:pt x="14" y="2370"/>
                  </a:lnTo>
                  <a:lnTo>
                    <a:pt x="14" y="2383"/>
                  </a:lnTo>
                  <a:lnTo>
                    <a:pt x="14" y="2393"/>
                  </a:lnTo>
                  <a:lnTo>
                    <a:pt x="0" y="2418"/>
                  </a:lnTo>
                  <a:lnTo>
                    <a:pt x="0" y="2430"/>
                  </a:lnTo>
                  <a:lnTo>
                    <a:pt x="0" y="2443"/>
                  </a:lnTo>
                  <a:lnTo>
                    <a:pt x="0" y="2455"/>
                  </a:lnTo>
                  <a:lnTo>
                    <a:pt x="0" y="2468"/>
                  </a:lnTo>
                  <a:lnTo>
                    <a:pt x="0" y="2486"/>
                  </a:lnTo>
                  <a:lnTo>
                    <a:pt x="0" y="2511"/>
                  </a:lnTo>
                  <a:lnTo>
                    <a:pt x="0" y="2524"/>
                  </a:lnTo>
                  <a:lnTo>
                    <a:pt x="0" y="2536"/>
                  </a:lnTo>
                  <a:lnTo>
                    <a:pt x="0" y="2548"/>
                  </a:lnTo>
                  <a:lnTo>
                    <a:pt x="0" y="2561"/>
                  </a:lnTo>
                  <a:lnTo>
                    <a:pt x="0" y="2573"/>
                  </a:lnTo>
                  <a:lnTo>
                    <a:pt x="0" y="2586"/>
                  </a:lnTo>
                  <a:lnTo>
                    <a:pt x="0" y="2598"/>
                  </a:lnTo>
                  <a:lnTo>
                    <a:pt x="0" y="2610"/>
                  </a:lnTo>
                  <a:lnTo>
                    <a:pt x="14" y="2623"/>
                  </a:lnTo>
                  <a:lnTo>
                    <a:pt x="14" y="2629"/>
                  </a:lnTo>
                  <a:lnTo>
                    <a:pt x="14" y="2642"/>
                  </a:lnTo>
                  <a:lnTo>
                    <a:pt x="29" y="2642"/>
                  </a:lnTo>
                  <a:lnTo>
                    <a:pt x="29" y="2654"/>
                  </a:lnTo>
                  <a:lnTo>
                    <a:pt x="44" y="2629"/>
                  </a:lnTo>
                  <a:lnTo>
                    <a:pt x="65" y="2598"/>
                  </a:lnTo>
                  <a:lnTo>
                    <a:pt x="94" y="2573"/>
                  </a:lnTo>
                  <a:lnTo>
                    <a:pt x="123" y="2536"/>
                  </a:lnTo>
                  <a:lnTo>
                    <a:pt x="152" y="2511"/>
                  </a:lnTo>
                  <a:lnTo>
                    <a:pt x="181" y="2486"/>
                  </a:lnTo>
                  <a:lnTo>
                    <a:pt x="210" y="2468"/>
                  </a:lnTo>
                  <a:lnTo>
                    <a:pt x="231" y="2443"/>
                  </a:lnTo>
                  <a:lnTo>
                    <a:pt x="275" y="2430"/>
                  </a:lnTo>
                  <a:lnTo>
                    <a:pt x="304" y="2406"/>
                  </a:lnTo>
                  <a:lnTo>
                    <a:pt x="333" y="2393"/>
                  </a:lnTo>
                  <a:lnTo>
                    <a:pt x="362" y="2370"/>
                  </a:lnTo>
                  <a:lnTo>
                    <a:pt x="398" y="2358"/>
                  </a:lnTo>
                  <a:lnTo>
                    <a:pt x="427" y="2345"/>
                  </a:lnTo>
                  <a:lnTo>
                    <a:pt x="453" y="2339"/>
                  </a:lnTo>
                  <a:lnTo>
                    <a:pt x="497" y="2339"/>
                  </a:lnTo>
                  <a:lnTo>
                    <a:pt x="540" y="2327"/>
                  </a:lnTo>
                  <a:lnTo>
                    <a:pt x="562" y="2317"/>
                  </a:lnTo>
                  <a:lnTo>
                    <a:pt x="593" y="2317"/>
                  </a:lnTo>
                  <a:lnTo>
                    <a:pt x="637" y="2305"/>
                  </a:lnTo>
                  <a:lnTo>
                    <a:pt x="679" y="2305"/>
                  </a:lnTo>
                  <a:lnTo>
                    <a:pt x="715" y="2305"/>
                  </a:lnTo>
                  <a:lnTo>
                    <a:pt x="744" y="2305"/>
                  </a:lnTo>
                  <a:lnTo>
                    <a:pt x="788" y="2305"/>
                  </a:lnTo>
                  <a:lnTo>
                    <a:pt x="817" y="2305"/>
                  </a:lnTo>
                  <a:lnTo>
                    <a:pt x="862" y="2305"/>
                  </a:lnTo>
                  <a:lnTo>
                    <a:pt x="883" y="2305"/>
                  </a:lnTo>
                  <a:lnTo>
                    <a:pt x="927" y="2317"/>
                  </a:lnTo>
                  <a:lnTo>
                    <a:pt x="970" y="2317"/>
                  </a:lnTo>
                  <a:lnTo>
                    <a:pt x="999" y="2327"/>
                  </a:lnTo>
                  <a:lnTo>
                    <a:pt x="1043" y="2339"/>
                  </a:lnTo>
                  <a:lnTo>
                    <a:pt x="1078" y="2345"/>
                  </a:lnTo>
                  <a:lnTo>
                    <a:pt x="1093" y="2345"/>
                  </a:lnTo>
                  <a:lnTo>
                    <a:pt x="1107" y="2345"/>
                  </a:lnTo>
                  <a:lnTo>
                    <a:pt x="1136" y="2345"/>
                  </a:lnTo>
                  <a:lnTo>
                    <a:pt x="1154" y="2345"/>
                  </a:lnTo>
                  <a:lnTo>
                    <a:pt x="1183" y="2345"/>
                  </a:lnTo>
                  <a:lnTo>
                    <a:pt x="1197" y="2345"/>
                  </a:lnTo>
                  <a:lnTo>
                    <a:pt x="1212" y="2345"/>
                  </a:lnTo>
                  <a:lnTo>
                    <a:pt x="1219" y="2345"/>
                  </a:lnTo>
                  <a:lnTo>
                    <a:pt x="1234" y="2345"/>
                  </a:lnTo>
                  <a:lnTo>
                    <a:pt x="1263" y="2345"/>
                  </a:lnTo>
                  <a:lnTo>
                    <a:pt x="1277" y="2345"/>
                  </a:lnTo>
                  <a:lnTo>
                    <a:pt x="1292" y="2345"/>
                  </a:lnTo>
                  <a:lnTo>
                    <a:pt x="1303" y="2339"/>
                  </a:lnTo>
                  <a:lnTo>
                    <a:pt x="1318" y="2339"/>
                  </a:lnTo>
                  <a:lnTo>
                    <a:pt x="1347" y="2339"/>
                  </a:lnTo>
                  <a:lnTo>
                    <a:pt x="1361" y="2327"/>
                  </a:lnTo>
                  <a:lnTo>
                    <a:pt x="1376" y="2327"/>
                  </a:lnTo>
                  <a:lnTo>
                    <a:pt x="1376" y="2317"/>
                  </a:lnTo>
                  <a:lnTo>
                    <a:pt x="1383" y="2317"/>
                  </a:lnTo>
                  <a:lnTo>
                    <a:pt x="1398" y="2305"/>
                  </a:lnTo>
                  <a:lnTo>
                    <a:pt x="1412" y="2293"/>
                  </a:lnTo>
                  <a:lnTo>
                    <a:pt x="1427" y="2293"/>
                  </a:lnTo>
                  <a:lnTo>
                    <a:pt x="1441" y="2280"/>
                  </a:lnTo>
                  <a:lnTo>
                    <a:pt x="1456" y="2268"/>
                  </a:lnTo>
                  <a:lnTo>
                    <a:pt x="1470" y="2255"/>
                  </a:lnTo>
                  <a:lnTo>
                    <a:pt x="1485" y="2255"/>
                  </a:lnTo>
                  <a:lnTo>
                    <a:pt x="1499" y="2243"/>
                  </a:lnTo>
                  <a:lnTo>
                    <a:pt x="1513" y="2231"/>
                  </a:lnTo>
                  <a:lnTo>
                    <a:pt x="1513" y="2218"/>
                  </a:lnTo>
                  <a:lnTo>
                    <a:pt x="1527" y="2206"/>
                  </a:lnTo>
                  <a:lnTo>
                    <a:pt x="1542" y="2199"/>
                  </a:lnTo>
                  <a:lnTo>
                    <a:pt x="1549" y="2187"/>
                  </a:lnTo>
                  <a:lnTo>
                    <a:pt x="1542" y="2150"/>
                  </a:lnTo>
                  <a:lnTo>
                    <a:pt x="1542" y="2113"/>
                  </a:lnTo>
                  <a:lnTo>
                    <a:pt x="1527" y="2075"/>
                  </a:lnTo>
                  <a:lnTo>
                    <a:pt x="1527" y="2044"/>
                  </a:lnTo>
                  <a:lnTo>
                    <a:pt x="1513" y="2007"/>
                  </a:lnTo>
                  <a:lnTo>
                    <a:pt x="1513" y="1970"/>
                  </a:lnTo>
                  <a:lnTo>
                    <a:pt x="1513" y="1932"/>
                  </a:lnTo>
                  <a:lnTo>
                    <a:pt x="1513" y="1901"/>
                  </a:lnTo>
                  <a:lnTo>
                    <a:pt x="1499" y="1864"/>
                  </a:lnTo>
                  <a:lnTo>
                    <a:pt x="1499" y="1829"/>
                  </a:lnTo>
                  <a:lnTo>
                    <a:pt x="1499" y="1804"/>
                  </a:lnTo>
                  <a:lnTo>
                    <a:pt x="1485" y="1761"/>
                  </a:lnTo>
                  <a:lnTo>
                    <a:pt x="1485" y="1723"/>
                  </a:lnTo>
                  <a:lnTo>
                    <a:pt x="1485" y="1699"/>
                  </a:lnTo>
                  <a:lnTo>
                    <a:pt x="1470" y="1661"/>
                  </a:lnTo>
                  <a:lnTo>
                    <a:pt x="1470" y="1633"/>
                  </a:lnTo>
                  <a:lnTo>
                    <a:pt x="1470" y="1596"/>
                  </a:lnTo>
                  <a:lnTo>
                    <a:pt x="1470" y="1559"/>
                  </a:lnTo>
                  <a:lnTo>
                    <a:pt x="1470" y="1534"/>
                  </a:lnTo>
                  <a:lnTo>
                    <a:pt x="1470" y="1497"/>
                  </a:lnTo>
                  <a:lnTo>
                    <a:pt x="1470" y="1466"/>
                  </a:lnTo>
                  <a:lnTo>
                    <a:pt x="1470" y="1428"/>
                  </a:lnTo>
                  <a:lnTo>
                    <a:pt x="1470" y="1391"/>
                  </a:lnTo>
                  <a:lnTo>
                    <a:pt x="1470" y="1366"/>
                  </a:lnTo>
                  <a:lnTo>
                    <a:pt x="1470" y="1335"/>
                  </a:lnTo>
                  <a:lnTo>
                    <a:pt x="1470" y="1300"/>
                  </a:lnTo>
                  <a:lnTo>
                    <a:pt x="1470" y="1275"/>
                  </a:lnTo>
                  <a:lnTo>
                    <a:pt x="1470" y="1238"/>
                  </a:lnTo>
                  <a:lnTo>
                    <a:pt x="1485" y="1207"/>
                  </a:lnTo>
                  <a:lnTo>
                    <a:pt x="1485" y="1182"/>
                  </a:lnTo>
                  <a:lnTo>
                    <a:pt x="1485" y="1145"/>
                  </a:lnTo>
                  <a:lnTo>
                    <a:pt x="1499" y="1108"/>
                  </a:lnTo>
                  <a:lnTo>
                    <a:pt x="1499" y="1095"/>
                  </a:lnTo>
                  <a:lnTo>
                    <a:pt x="1513" y="1083"/>
                  </a:lnTo>
                  <a:lnTo>
                    <a:pt x="1513" y="1070"/>
                  </a:lnTo>
                  <a:lnTo>
                    <a:pt x="1513" y="1064"/>
                  </a:lnTo>
                  <a:lnTo>
                    <a:pt x="1513" y="1052"/>
                  </a:lnTo>
                  <a:lnTo>
                    <a:pt x="1527" y="1052"/>
                  </a:lnTo>
                  <a:lnTo>
                    <a:pt x="1527" y="1039"/>
                  </a:lnTo>
                  <a:lnTo>
                    <a:pt x="1542" y="1027"/>
                  </a:lnTo>
                  <a:lnTo>
                    <a:pt x="1542" y="1014"/>
                  </a:lnTo>
                  <a:lnTo>
                    <a:pt x="1549" y="1002"/>
                  </a:lnTo>
                  <a:lnTo>
                    <a:pt x="1564" y="993"/>
                  </a:lnTo>
                  <a:lnTo>
                    <a:pt x="1564" y="980"/>
                  </a:lnTo>
                  <a:lnTo>
                    <a:pt x="1578" y="980"/>
                  </a:lnTo>
                  <a:lnTo>
                    <a:pt x="1578" y="968"/>
                  </a:lnTo>
                  <a:lnTo>
                    <a:pt x="1593" y="968"/>
                  </a:lnTo>
                  <a:lnTo>
                    <a:pt x="1593" y="955"/>
                  </a:lnTo>
                  <a:lnTo>
                    <a:pt x="1607" y="943"/>
                  </a:lnTo>
                  <a:lnTo>
                    <a:pt x="1622" y="930"/>
                  </a:lnTo>
                  <a:lnTo>
                    <a:pt x="1636" y="930"/>
                  </a:lnTo>
                  <a:lnTo>
                    <a:pt x="1651" y="924"/>
                  </a:lnTo>
                  <a:lnTo>
                    <a:pt x="1665" y="912"/>
                  </a:lnTo>
                  <a:lnTo>
                    <a:pt x="1665" y="899"/>
                  </a:lnTo>
                  <a:lnTo>
                    <a:pt x="1680" y="899"/>
                  </a:lnTo>
                  <a:lnTo>
                    <a:pt x="1694" y="899"/>
                  </a:lnTo>
                  <a:lnTo>
                    <a:pt x="1694" y="887"/>
                  </a:lnTo>
                  <a:lnTo>
                    <a:pt x="1709" y="887"/>
                  </a:lnTo>
                  <a:lnTo>
                    <a:pt x="1709" y="37"/>
                  </a:lnTo>
                  <a:lnTo>
                    <a:pt x="1542" y="0"/>
                  </a:lnTo>
                  <a:lnTo>
                    <a:pt x="1542" y="591"/>
                  </a:lnTo>
                  <a:lnTo>
                    <a:pt x="1542" y="603"/>
                  </a:lnTo>
                  <a:lnTo>
                    <a:pt x="1542" y="616"/>
                  </a:lnTo>
                  <a:lnTo>
                    <a:pt x="1542" y="628"/>
                  </a:lnTo>
                  <a:lnTo>
                    <a:pt x="1542" y="641"/>
                  </a:lnTo>
                  <a:lnTo>
                    <a:pt x="1527" y="647"/>
                  </a:lnTo>
                  <a:lnTo>
                    <a:pt x="1527" y="659"/>
                  </a:lnTo>
                  <a:lnTo>
                    <a:pt x="1527" y="672"/>
                  </a:lnTo>
                  <a:lnTo>
                    <a:pt x="1513" y="684"/>
                  </a:lnTo>
                  <a:lnTo>
                    <a:pt x="1513" y="697"/>
                  </a:lnTo>
                  <a:lnTo>
                    <a:pt x="1499" y="709"/>
                  </a:lnTo>
                  <a:lnTo>
                    <a:pt x="1485" y="721"/>
                  </a:lnTo>
                  <a:lnTo>
                    <a:pt x="1470" y="734"/>
                  </a:lnTo>
                  <a:lnTo>
                    <a:pt x="1456" y="746"/>
                  </a:lnTo>
                  <a:lnTo>
                    <a:pt x="1441" y="746"/>
                  </a:lnTo>
                  <a:lnTo>
                    <a:pt x="1441" y="759"/>
                  </a:lnTo>
                  <a:lnTo>
                    <a:pt x="1427" y="759"/>
                  </a:lnTo>
                  <a:lnTo>
                    <a:pt x="1412" y="771"/>
                  </a:lnTo>
                  <a:lnTo>
                    <a:pt x="1398" y="771"/>
                  </a:lnTo>
                  <a:lnTo>
                    <a:pt x="1383" y="771"/>
                  </a:lnTo>
                  <a:lnTo>
                    <a:pt x="1376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46" name="Freeform 22"/>
            <p:cNvSpPr>
              <a:spLocks noChangeArrowheads="1"/>
            </p:cNvSpPr>
            <p:nvPr/>
          </p:nvSpPr>
          <p:spPr bwMode="auto">
            <a:xfrm>
              <a:off x="5987" y="119"/>
              <a:ext cx="389" cy="602"/>
            </a:xfrm>
            <a:custGeom>
              <a:avLst/>
              <a:gdLst>
                <a:gd name="T0" fmla="*/ 80 w 1714"/>
                <a:gd name="T1" fmla="*/ 155 h 2655"/>
                <a:gd name="T2" fmla="*/ 94 w 1714"/>
                <a:gd name="T3" fmla="*/ 131 h 2655"/>
                <a:gd name="T4" fmla="*/ 106 w 1714"/>
                <a:gd name="T5" fmla="*/ 110 h 2655"/>
                <a:gd name="T6" fmla="*/ 118 w 1714"/>
                <a:gd name="T7" fmla="*/ 93 h 2655"/>
                <a:gd name="T8" fmla="*/ 134 w 1714"/>
                <a:gd name="T9" fmla="*/ 80 h 2655"/>
                <a:gd name="T10" fmla="*/ 147 w 1714"/>
                <a:gd name="T11" fmla="*/ 67 h 2655"/>
                <a:gd name="T12" fmla="*/ 175 w 1714"/>
                <a:gd name="T13" fmla="*/ 73 h 2655"/>
                <a:gd name="T14" fmla="*/ 224 w 1714"/>
                <a:gd name="T15" fmla="*/ 102 h 2655"/>
                <a:gd name="T16" fmla="*/ 261 w 1714"/>
                <a:gd name="T17" fmla="*/ 137 h 2655"/>
                <a:gd name="T18" fmla="*/ 295 w 1714"/>
                <a:gd name="T19" fmla="*/ 178 h 2655"/>
                <a:gd name="T20" fmla="*/ 320 w 1714"/>
                <a:gd name="T21" fmla="*/ 219 h 2655"/>
                <a:gd name="T22" fmla="*/ 341 w 1714"/>
                <a:gd name="T23" fmla="*/ 268 h 2655"/>
                <a:gd name="T24" fmla="*/ 357 w 1714"/>
                <a:gd name="T25" fmla="*/ 318 h 2655"/>
                <a:gd name="T26" fmla="*/ 361 w 1714"/>
                <a:gd name="T27" fmla="*/ 351 h 2655"/>
                <a:gd name="T28" fmla="*/ 367 w 1714"/>
                <a:gd name="T29" fmla="*/ 382 h 2655"/>
                <a:gd name="T30" fmla="*/ 371 w 1714"/>
                <a:gd name="T31" fmla="*/ 412 h 2655"/>
                <a:gd name="T32" fmla="*/ 374 w 1714"/>
                <a:gd name="T33" fmla="*/ 444 h 2655"/>
                <a:gd name="T34" fmla="*/ 376 w 1714"/>
                <a:gd name="T35" fmla="*/ 473 h 2655"/>
                <a:gd name="T36" fmla="*/ 379 w 1714"/>
                <a:gd name="T37" fmla="*/ 503 h 2655"/>
                <a:gd name="T38" fmla="*/ 382 w 1714"/>
                <a:gd name="T39" fmla="*/ 528 h 2655"/>
                <a:gd name="T40" fmla="*/ 382 w 1714"/>
                <a:gd name="T41" fmla="*/ 543 h 2655"/>
                <a:gd name="T42" fmla="*/ 385 w 1714"/>
                <a:gd name="T43" fmla="*/ 560 h 2655"/>
                <a:gd name="T44" fmla="*/ 385 w 1714"/>
                <a:gd name="T45" fmla="*/ 572 h 2655"/>
                <a:gd name="T46" fmla="*/ 385 w 1714"/>
                <a:gd name="T47" fmla="*/ 586 h 2655"/>
                <a:gd name="T48" fmla="*/ 382 w 1714"/>
                <a:gd name="T49" fmla="*/ 596 h 2655"/>
                <a:gd name="T50" fmla="*/ 376 w 1714"/>
                <a:gd name="T51" fmla="*/ 596 h 2655"/>
                <a:gd name="T52" fmla="*/ 347 w 1714"/>
                <a:gd name="T53" fmla="*/ 564 h 2655"/>
                <a:gd name="T54" fmla="*/ 313 w 1714"/>
                <a:gd name="T55" fmla="*/ 543 h 2655"/>
                <a:gd name="T56" fmla="*/ 273 w 1714"/>
                <a:gd name="T57" fmla="*/ 530 h 2655"/>
                <a:gd name="T58" fmla="*/ 235 w 1714"/>
                <a:gd name="T59" fmla="*/ 523 h 2655"/>
                <a:gd name="T60" fmla="*/ 193 w 1714"/>
                <a:gd name="T61" fmla="*/ 523 h 2655"/>
                <a:gd name="T62" fmla="*/ 149 w 1714"/>
                <a:gd name="T63" fmla="*/ 530 h 2655"/>
                <a:gd name="T64" fmla="*/ 124 w 1714"/>
                <a:gd name="T65" fmla="*/ 532 h 2655"/>
                <a:gd name="T66" fmla="*/ 106 w 1714"/>
                <a:gd name="T67" fmla="*/ 532 h 2655"/>
                <a:gd name="T68" fmla="*/ 87 w 1714"/>
                <a:gd name="T69" fmla="*/ 530 h 2655"/>
                <a:gd name="T70" fmla="*/ 72 w 1714"/>
                <a:gd name="T71" fmla="*/ 525 h 2655"/>
                <a:gd name="T72" fmla="*/ 56 w 1714"/>
                <a:gd name="T73" fmla="*/ 514 h 2655"/>
                <a:gd name="T74" fmla="*/ 43 w 1714"/>
                <a:gd name="T75" fmla="*/ 503 h 2655"/>
                <a:gd name="T76" fmla="*/ 39 w 1714"/>
                <a:gd name="T77" fmla="*/ 479 h 2655"/>
                <a:gd name="T78" fmla="*/ 46 w 1714"/>
                <a:gd name="T79" fmla="*/ 438 h 2655"/>
                <a:gd name="T80" fmla="*/ 49 w 1714"/>
                <a:gd name="T81" fmla="*/ 399 h 2655"/>
                <a:gd name="T82" fmla="*/ 52 w 1714"/>
                <a:gd name="T83" fmla="*/ 362 h 2655"/>
                <a:gd name="T84" fmla="*/ 56 w 1714"/>
                <a:gd name="T85" fmla="*/ 324 h 2655"/>
                <a:gd name="T86" fmla="*/ 52 w 1714"/>
                <a:gd name="T87" fmla="*/ 289 h 2655"/>
                <a:gd name="T88" fmla="*/ 49 w 1714"/>
                <a:gd name="T89" fmla="*/ 251 h 2655"/>
                <a:gd name="T90" fmla="*/ 46 w 1714"/>
                <a:gd name="T91" fmla="*/ 241 h 2655"/>
                <a:gd name="T92" fmla="*/ 39 w 1714"/>
                <a:gd name="T93" fmla="*/ 233 h 2655"/>
                <a:gd name="T94" fmla="*/ 31 w 1714"/>
                <a:gd name="T95" fmla="*/ 222 h 2655"/>
                <a:gd name="T96" fmla="*/ 25 w 1714"/>
                <a:gd name="T97" fmla="*/ 214 h 2655"/>
                <a:gd name="T98" fmla="*/ 15 w 1714"/>
                <a:gd name="T99" fmla="*/ 210 h 2655"/>
                <a:gd name="T100" fmla="*/ 5 w 1714"/>
                <a:gd name="T101" fmla="*/ 204 h 2655"/>
                <a:gd name="T102" fmla="*/ 39 w 1714"/>
                <a:gd name="T103" fmla="*/ 134 h 2655"/>
                <a:gd name="T104" fmla="*/ 39 w 1714"/>
                <a:gd name="T105" fmla="*/ 145 h 2655"/>
                <a:gd name="T106" fmla="*/ 43 w 1714"/>
                <a:gd name="T107" fmla="*/ 152 h 2655"/>
                <a:gd name="T108" fmla="*/ 49 w 1714"/>
                <a:gd name="T109" fmla="*/ 161 h 2655"/>
                <a:gd name="T110" fmla="*/ 56 w 1714"/>
                <a:gd name="T111" fmla="*/ 166 h 2655"/>
                <a:gd name="T112" fmla="*/ 62 w 1714"/>
                <a:gd name="T113" fmla="*/ 172 h 2655"/>
                <a:gd name="T114" fmla="*/ 72 w 1714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4" h="2655">
                  <a:moveTo>
                    <a:pt x="325" y="771"/>
                  </a:moveTo>
                  <a:lnTo>
                    <a:pt x="340" y="746"/>
                  </a:lnTo>
                  <a:lnTo>
                    <a:pt x="340" y="721"/>
                  </a:lnTo>
                  <a:lnTo>
                    <a:pt x="354" y="697"/>
                  </a:lnTo>
                  <a:lnTo>
                    <a:pt x="354" y="684"/>
                  </a:lnTo>
                  <a:lnTo>
                    <a:pt x="369" y="647"/>
                  </a:lnTo>
                  <a:lnTo>
                    <a:pt x="383" y="641"/>
                  </a:lnTo>
                  <a:lnTo>
                    <a:pt x="383" y="616"/>
                  </a:lnTo>
                  <a:lnTo>
                    <a:pt x="398" y="591"/>
                  </a:lnTo>
                  <a:lnTo>
                    <a:pt x="412" y="579"/>
                  </a:lnTo>
                  <a:lnTo>
                    <a:pt x="424" y="554"/>
                  </a:lnTo>
                  <a:lnTo>
                    <a:pt x="424" y="529"/>
                  </a:lnTo>
                  <a:lnTo>
                    <a:pt x="438" y="516"/>
                  </a:lnTo>
                  <a:lnTo>
                    <a:pt x="453" y="504"/>
                  </a:lnTo>
                  <a:lnTo>
                    <a:pt x="467" y="485"/>
                  </a:lnTo>
                  <a:lnTo>
                    <a:pt x="482" y="473"/>
                  </a:lnTo>
                  <a:lnTo>
                    <a:pt x="482" y="461"/>
                  </a:lnTo>
                  <a:lnTo>
                    <a:pt x="489" y="436"/>
                  </a:lnTo>
                  <a:lnTo>
                    <a:pt x="504" y="423"/>
                  </a:lnTo>
                  <a:lnTo>
                    <a:pt x="518" y="411"/>
                  </a:lnTo>
                  <a:lnTo>
                    <a:pt x="533" y="398"/>
                  </a:lnTo>
                  <a:lnTo>
                    <a:pt x="547" y="386"/>
                  </a:lnTo>
                  <a:lnTo>
                    <a:pt x="562" y="361"/>
                  </a:lnTo>
                  <a:lnTo>
                    <a:pt x="577" y="361"/>
                  </a:lnTo>
                  <a:lnTo>
                    <a:pt x="592" y="355"/>
                  </a:lnTo>
                  <a:lnTo>
                    <a:pt x="592" y="343"/>
                  </a:lnTo>
                  <a:lnTo>
                    <a:pt x="606" y="331"/>
                  </a:lnTo>
                  <a:lnTo>
                    <a:pt x="621" y="321"/>
                  </a:lnTo>
                  <a:lnTo>
                    <a:pt x="635" y="308"/>
                  </a:lnTo>
                  <a:lnTo>
                    <a:pt x="649" y="296"/>
                  </a:lnTo>
                  <a:lnTo>
                    <a:pt x="656" y="284"/>
                  </a:lnTo>
                  <a:lnTo>
                    <a:pt x="671" y="271"/>
                  </a:lnTo>
                  <a:lnTo>
                    <a:pt x="685" y="271"/>
                  </a:lnTo>
                  <a:lnTo>
                    <a:pt x="743" y="296"/>
                  </a:lnTo>
                  <a:lnTo>
                    <a:pt x="772" y="321"/>
                  </a:lnTo>
                  <a:lnTo>
                    <a:pt x="816" y="343"/>
                  </a:lnTo>
                  <a:lnTo>
                    <a:pt x="869" y="361"/>
                  </a:lnTo>
                  <a:lnTo>
                    <a:pt x="898" y="398"/>
                  </a:lnTo>
                  <a:lnTo>
                    <a:pt x="941" y="423"/>
                  </a:lnTo>
                  <a:lnTo>
                    <a:pt x="985" y="448"/>
                  </a:lnTo>
                  <a:lnTo>
                    <a:pt x="1021" y="485"/>
                  </a:lnTo>
                  <a:lnTo>
                    <a:pt x="1050" y="516"/>
                  </a:lnTo>
                  <a:lnTo>
                    <a:pt x="1078" y="541"/>
                  </a:lnTo>
                  <a:lnTo>
                    <a:pt x="1122" y="579"/>
                  </a:lnTo>
                  <a:lnTo>
                    <a:pt x="1151" y="603"/>
                  </a:lnTo>
                  <a:lnTo>
                    <a:pt x="1173" y="641"/>
                  </a:lnTo>
                  <a:lnTo>
                    <a:pt x="1216" y="672"/>
                  </a:lnTo>
                  <a:lnTo>
                    <a:pt x="1245" y="709"/>
                  </a:lnTo>
                  <a:lnTo>
                    <a:pt x="1274" y="746"/>
                  </a:lnTo>
                  <a:lnTo>
                    <a:pt x="1300" y="783"/>
                  </a:lnTo>
                  <a:lnTo>
                    <a:pt x="1315" y="812"/>
                  </a:lnTo>
                  <a:lnTo>
                    <a:pt x="1336" y="850"/>
                  </a:lnTo>
                  <a:lnTo>
                    <a:pt x="1366" y="899"/>
                  </a:lnTo>
                  <a:lnTo>
                    <a:pt x="1394" y="930"/>
                  </a:lnTo>
                  <a:lnTo>
                    <a:pt x="1409" y="968"/>
                  </a:lnTo>
                  <a:lnTo>
                    <a:pt x="1438" y="1014"/>
                  </a:lnTo>
                  <a:lnTo>
                    <a:pt x="1453" y="1052"/>
                  </a:lnTo>
                  <a:lnTo>
                    <a:pt x="1482" y="1083"/>
                  </a:lnTo>
                  <a:lnTo>
                    <a:pt x="1489" y="1132"/>
                  </a:lnTo>
                  <a:lnTo>
                    <a:pt x="1502" y="1182"/>
                  </a:lnTo>
                  <a:lnTo>
                    <a:pt x="1517" y="1213"/>
                  </a:lnTo>
                  <a:lnTo>
                    <a:pt x="1531" y="1263"/>
                  </a:lnTo>
                  <a:lnTo>
                    <a:pt x="1546" y="1312"/>
                  </a:lnTo>
                  <a:lnTo>
                    <a:pt x="1561" y="1354"/>
                  </a:lnTo>
                  <a:lnTo>
                    <a:pt x="1575" y="1404"/>
                  </a:lnTo>
                  <a:lnTo>
                    <a:pt x="1575" y="1428"/>
                  </a:lnTo>
                  <a:lnTo>
                    <a:pt x="1589" y="1466"/>
                  </a:lnTo>
                  <a:lnTo>
                    <a:pt x="1589" y="1490"/>
                  </a:lnTo>
                  <a:lnTo>
                    <a:pt x="1589" y="1521"/>
                  </a:lnTo>
                  <a:lnTo>
                    <a:pt x="1589" y="1546"/>
                  </a:lnTo>
                  <a:lnTo>
                    <a:pt x="1604" y="1584"/>
                  </a:lnTo>
                  <a:lnTo>
                    <a:pt x="1604" y="1596"/>
                  </a:lnTo>
                  <a:lnTo>
                    <a:pt x="1604" y="1633"/>
                  </a:lnTo>
                  <a:lnTo>
                    <a:pt x="1619" y="1652"/>
                  </a:lnTo>
                  <a:lnTo>
                    <a:pt x="1619" y="1686"/>
                  </a:lnTo>
                  <a:lnTo>
                    <a:pt x="1619" y="1711"/>
                  </a:lnTo>
                  <a:lnTo>
                    <a:pt x="1619" y="1736"/>
                  </a:lnTo>
                  <a:lnTo>
                    <a:pt x="1633" y="1773"/>
                  </a:lnTo>
                  <a:lnTo>
                    <a:pt x="1633" y="1792"/>
                  </a:lnTo>
                  <a:lnTo>
                    <a:pt x="1633" y="1817"/>
                  </a:lnTo>
                  <a:lnTo>
                    <a:pt x="1633" y="1841"/>
                  </a:lnTo>
                  <a:lnTo>
                    <a:pt x="1648" y="1877"/>
                  </a:lnTo>
                  <a:lnTo>
                    <a:pt x="1648" y="1901"/>
                  </a:lnTo>
                  <a:lnTo>
                    <a:pt x="1648" y="1920"/>
                  </a:lnTo>
                  <a:lnTo>
                    <a:pt x="1648" y="1957"/>
                  </a:lnTo>
                  <a:lnTo>
                    <a:pt x="1655" y="1982"/>
                  </a:lnTo>
                  <a:lnTo>
                    <a:pt x="1655" y="2007"/>
                  </a:lnTo>
                  <a:lnTo>
                    <a:pt x="1655" y="2032"/>
                  </a:lnTo>
                  <a:lnTo>
                    <a:pt x="1655" y="2063"/>
                  </a:lnTo>
                  <a:lnTo>
                    <a:pt x="1655" y="2088"/>
                  </a:lnTo>
                  <a:lnTo>
                    <a:pt x="1655" y="2113"/>
                  </a:lnTo>
                  <a:lnTo>
                    <a:pt x="1669" y="2137"/>
                  </a:lnTo>
                  <a:lnTo>
                    <a:pt x="1669" y="2162"/>
                  </a:lnTo>
                  <a:lnTo>
                    <a:pt x="1669" y="2199"/>
                  </a:lnTo>
                  <a:lnTo>
                    <a:pt x="1669" y="2218"/>
                  </a:lnTo>
                  <a:lnTo>
                    <a:pt x="1669" y="2243"/>
                  </a:lnTo>
                  <a:lnTo>
                    <a:pt x="1669" y="2268"/>
                  </a:lnTo>
                  <a:lnTo>
                    <a:pt x="1684" y="2293"/>
                  </a:lnTo>
                  <a:lnTo>
                    <a:pt x="1684" y="2305"/>
                  </a:lnTo>
                  <a:lnTo>
                    <a:pt x="1684" y="2327"/>
                  </a:lnTo>
                  <a:lnTo>
                    <a:pt x="1684" y="2339"/>
                  </a:lnTo>
                  <a:lnTo>
                    <a:pt x="1684" y="2358"/>
                  </a:lnTo>
                  <a:lnTo>
                    <a:pt x="1684" y="2370"/>
                  </a:lnTo>
                  <a:lnTo>
                    <a:pt x="1684" y="2383"/>
                  </a:lnTo>
                  <a:lnTo>
                    <a:pt x="1684" y="2393"/>
                  </a:lnTo>
                  <a:lnTo>
                    <a:pt x="1698" y="2418"/>
                  </a:lnTo>
                  <a:lnTo>
                    <a:pt x="1698" y="2430"/>
                  </a:lnTo>
                  <a:lnTo>
                    <a:pt x="1698" y="2443"/>
                  </a:lnTo>
                  <a:lnTo>
                    <a:pt x="1698" y="2455"/>
                  </a:lnTo>
                  <a:lnTo>
                    <a:pt x="1698" y="2468"/>
                  </a:lnTo>
                  <a:lnTo>
                    <a:pt x="1698" y="2486"/>
                  </a:lnTo>
                  <a:lnTo>
                    <a:pt x="1713" y="2511"/>
                  </a:lnTo>
                  <a:lnTo>
                    <a:pt x="1698" y="2524"/>
                  </a:lnTo>
                  <a:lnTo>
                    <a:pt x="1698" y="2536"/>
                  </a:lnTo>
                  <a:lnTo>
                    <a:pt x="1698" y="2548"/>
                  </a:lnTo>
                  <a:lnTo>
                    <a:pt x="1698" y="2561"/>
                  </a:lnTo>
                  <a:lnTo>
                    <a:pt x="1698" y="2573"/>
                  </a:lnTo>
                  <a:lnTo>
                    <a:pt x="1698" y="2586"/>
                  </a:lnTo>
                  <a:lnTo>
                    <a:pt x="1698" y="2598"/>
                  </a:lnTo>
                  <a:lnTo>
                    <a:pt x="1698" y="2610"/>
                  </a:lnTo>
                  <a:lnTo>
                    <a:pt x="1684" y="2623"/>
                  </a:lnTo>
                  <a:lnTo>
                    <a:pt x="1684" y="2629"/>
                  </a:lnTo>
                  <a:lnTo>
                    <a:pt x="1684" y="2642"/>
                  </a:lnTo>
                  <a:lnTo>
                    <a:pt x="1684" y="2654"/>
                  </a:lnTo>
                  <a:lnTo>
                    <a:pt x="1655" y="2629"/>
                  </a:lnTo>
                  <a:lnTo>
                    <a:pt x="1633" y="2598"/>
                  </a:lnTo>
                  <a:lnTo>
                    <a:pt x="1604" y="2573"/>
                  </a:lnTo>
                  <a:lnTo>
                    <a:pt x="1575" y="2536"/>
                  </a:lnTo>
                  <a:lnTo>
                    <a:pt x="1546" y="2511"/>
                  </a:lnTo>
                  <a:lnTo>
                    <a:pt x="1531" y="2486"/>
                  </a:lnTo>
                  <a:lnTo>
                    <a:pt x="1489" y="2468"/>
                  </a:lnTo>
                  <a:lnTo>
                    <a:pt x="1467" y="2443"/>
                  </a:lnTo>
                  <a:lnTo>
                    <a:pt x="1438" y="2430"/>
                  </a:lnTo>
                  <a:lnTo>
                    <a:pt x="1409" y="2406"/>
                  </a:lnTo>
                  <a:lnTo>
                    <a:pt x="1380" y="2393"/>
                  </a:lnTo>
                  <a:lnTo>
                    <a:pt x="1336" y="2370"/>
                  </a:lnTo>
                  <a:lnTo>
                    <a:pt x="1315" y="2358"/>
                  </a:lnTo>
                  <a:lnTo>
                    <a:pt x="1274" y="2345"/>
                  </a:lnTo>
                  <a:lnTo>
                    <a:pt x="1245" y="2339"/>
                  </a:lnTo>
                  <a:lnTo>
                    <a:pt x="1201" y="2339"/>
                  </a:lnTo>
                  <a:lnTo>
                    <a:pt x="1173" y="2327"/>
                  </a:lnTo>
                  <a:lnTo>
                    <a:pt x="1151" y="2317"/>
                  </a:lnTo>
                  <a:lnTo>
                    <a:pt x="1107" y="2317"/>
                  </a:lnTo>
                  <a:lnTo>
                    <a:pt x="1065" y="2305"/>
                  </a:lnTo>
                  <a:lnTo>
                    <a:pt x="1036" y="2305"/>
                  </a:lnTo>
                  <a:lnTo>
                    <a:pt x="992" y="2305"/>
                  </a:lnTo>
                  <a:lnTo>
                    <a:pt x="970" y="2305"/>
                  </a:lnTo>
                  <a:lnTo>
                    <a:pt x="927" y="2305"/>
                  </a:lnTo>
                  <a:lnTo>
                    <a:pt x="898" y="2305"/>
                  </a:lnTo>
                  <a:lnTo>
                    <a:pt x="852" y="2305"/>
                  </a:lnTo>
                  <a:lnTo>
                    <a:pt x="816" y="2305"/>
                  </a:lnTo>
                  <a:lnTo>
                    <a:pt x="772" y="2317"/>
                  </a:lnTo>
                  <a:lnTo>
                    <a:pt x="743" y="2317"/>
                  </a:lnTo>
                  <a:lnTo>
                    <a:pt x="700" y="2327"/>
                  </a:lnTo>
                  <a:lnTo>
                    <a:pt x="656" y="2339"/>
                  </a:lnTo>
                  <a:lnTo>
                    <a:pt x="635" y="2345"/>
                  </a:lnTo>
                  <a:lnTo>
                    <a:pt x="621" y="2345"/>
                  </a:lnTo>
                  <a:lnTo>
                    <a:pt x="592" y="2345"/>
                  </a:lnTo>
                  <a:lnTo>
                    <a:pt x="577" y="2345"/>
                  </a:lnTo>
                  <a:lnTo>
                    <a:pt x="547" y="2345"/>
                  </a:lnTo>
                  <a:lnTo>
                    <a:pt x="533" y="2345"/>
                  </a:lnTo>
                  <a:lnTo>
                    <a:pt x="518" y="2345"/>
                  </a:lnTo>
                  <a:lnTo>
                    <a:pt x="489" y="2345"/>
                  </a:lnTo>
                  <a:lnTo>
                    <a:pt x="482" y="2345"/>
                  </a:lnTo>
                  <a:lnTo>
                    <a:pt x="467" y="2345"/>
                  </a:lnTo>
                  <a:lnTo>
                    <a:pt x="453" y="2345"/>
                  </a:lnTo>
                  <a:lnTo>
                    <a:pt x="438" y="2345"/>
                  </a:lnTo>
                  <a:lnTo>
                    <a:pt x="424" y="2345"/>
                  </a:lnTo>
                  <a:lnTo>
                    <a:pt x="398" y="2339"/>
                  </a:lnTo>
                  <a:lnTo>
                    <a:pt x="383" y="2339"/>
                  </a:lnTo>
                  <a:lnTo>
                    <a:pt x="369" y="2339"/>
                  </a:lnTo>
                  <a:lnTo>
                    <a:pt x="354" y="2327"/>
                  </a:lnTo>
                  <a:lnTo>
                    <a:pt x="340" y="2327"/>
                  </a:lnTo>
                  <a:lnTo>
                    <a:pt x="325" y="2317"/>
                  </a:lnTo>
                  <a:lnTo>
                    <a:pt x="318" y="2317"/>
                  </a:lnTo>
                  <a:lnTo>
                    <a:pt x="303" y="2305"/>
                  </a:lnTo>
                  <a:lnTo>
                    <a:pt x="289" y="2293"/>
                  </a:lnTo>
                  <a:lnTo>
                    <a:pt x="274" y="2293"/>
                  </a:lnTo>
                  <a:lnTo>
                    <a:pt x="260" y="2280"/>
                  </a:lnTo>
                  <a:lnTo>
                    <a:pt x="245" y="2268"/>
                  </a:lnTo>
                  <a:lnTo>
                    <a:pt x="231" y="2255"/>
                  </a:lnTo>
                  <a:lnTo>
                    <a:pt x="216" y="2255"/>
                  </a:lnTo>
                  <a:lnTo>
                    <a:pt x="216" y="2243"/>
                  </a:lnTo>
                  <a:lnTo>
                    <a:pt x="203" y="2231"/>
                  </a:lnTo>
                  <a:lnTo>
                    <a:pt x="188" y="2218"/>
                  </a:lnTo>
                  <a:lnTo>
                    <a:pt x="174" y="2206"/>
                  </a:lnTo>
                  <a:lnTo>
                    <a:pt x="174" y="2199"/>
                  </a:lnTo>
                  <a:lnTo>
                    <a:pt x="159" y="2187"/>
                  </a:lnTo>
                  <a:lnTo>
                    <a:pt x="159" y="2150"/>
                  </a:lnTo>
                  <a:lnTo>
                    <a:pt x="174" y="2113"/>
                  </a:lnTo>
                  <a:lnTo>
                    <a:pt x="174" y="2075"/>
                  </a:lnTo>
                  <a:lnTo>
                    <a:pt x="188" y="2044"/>
                  </a:lnTo>
                  <a:lnTo>
                    <a:pt x="188" y="2007"/>
                  </a:lnTo>
                  <a:lnTo>
                    <a:pt x="203" y="1970"/>
                  </a:lnTo>
                  <a:lnTo>
                    <a:pt x="203" y="1932"/>
                  </a:lnTo>
                  <a:lnTo>
                    <a:pt x="203" y="1901"/>
                  </a:lnTo>
                  <a:lnTo>
                    <a:pt x="216" y="1864"/>
                  </a:lnTo>
                  <a:lnTo>
                    <a:pt x="216" y="1829"/>
                  </a:lnTo>
                  <a:lnTo>
                    <a:pt x="216" y="1804"/>
                  </a:lnTo>
                  <a:lnTo>
                    <a:pt x="216" y="1761"/>
                  </a:lnTo>
                  <a:lnTo>
                    <a:pt x="231" y="1723"/>
                  </a:lnTo>
                  <a:lnTo>
                    <a:pt x="231" y="1699"/>
                  </a:lnTo>
                  <a:lnTo>
                    <a:pt x="231" y="1661"/>
                  </a:lnTo>
                  <a:lnTo>
                    <a:pt x="231" y="1633"/>
                  </a:lnTo>
                  <a:lnTo>
                    <a:pt x="231" y="1596"/>
                  </a:lnTo>
                  <a:lnTo>
                    <a:pt x="231" y="1559"/>
                  </a:lnTo>
                  <a:lnTo>
                    <a:pt x="245" y="1534"/>
                  </a:lnTo>
                  <a:lnTo>
                    <a:pt x="245" y="1497"/>
                  </a:lnTo>
                  <a:lnTo>
                    <a:pt x="245" y="1466"/>
                  </a:lnTo>
                  <a:lnTo>
                    <a:pt x="245" y="1428"/>
                  </a:lnTo>
                  <a:lnTo>
                    <a:pt x="245" y="1391"/>
                  </a:lnTo>
                  <a:lnTo>
                    <a:pt x="245" y="1366"/>
                  </a:lnTo>
                  <a:lnTo>
                    <a:pt x="245" y="1335"/>
                  </a:lnTo>
                  <a:lnTo>
                    <a:pt x="231" y="1300"/>
                  </a:lnTo>
                  <a:lnTo>
                    <a:pt x="231" y="1275"/>
                  </a:lnTo>
                  <a:lnTo>
                    <a:pt x="231" y="1238"/>
                  </a:lnTo>
                  <a:lnTo>
                    <a:pt x="231" y="1207"/>
                  </a:lnTo>
                  <a:lnTo>
                    <a:pt x="216" y="1182"/>
                  </a:lnTo>
                  <a:lnTo>
                    <a:pt x="216" y="1145"/>
                  </a:lnTo>
                  <a:lnTo>
                    <a:pt x="216" y="1108"/>
                  </a:lnTo>
                  <a:lnTo>
                    <a:pt x="216" y="1095"/>
                  </a:lnTo>
                  <a:lnTo>
                    <a:pt x="203" y="1083"/>
                  </a:lnTo>
                  <a:lnTo>
                    <a:pt x="203" y="1070"/>
                  </a:lnTo>
                  <a:lnTo>
                    <a:pt x="203" y="1064"/>
                  </a:lnTo>
                  <a:lnTo>
                    <a:pt x="188" y="1052"/>
                  </a:lnTo>
                  <a:lnTo>
                    <a:pt x="188" y="1039"/>
                  </a:lnTo>
                  <a:lnTo>
                    <a:pt x="174" y="1039"/>
                  </a:lnTo>
                  <a:lnTo>
                    <a:pt x="174" y="1027"/>
                  </a:lnTo>
                  <a:lnTo>
                    <a:pt x="159" y="1014"/>
                  </a:lnTo>
                  <a:lnTo>
                    <a:pt x="159" y="1002"/>
                  </a:lnTo>
                  <a:lnTo>
                    <a:pt x="152" y="1002"/>
                  </a:lnTo>
                  <a:lnTo>
                    <a:pt x="152" y="993"/>
                  </a:lnTo>
                  <a:lnTo>
                    <a:pt x="137" y="980"/>
                  </a:lnTo>
                  <a:lnTo>
                    <a:pt x="123" y="968"/>
                  </a:lnTo>
                  <a:lnTo>
                    <a:pt x="108" y="955"/>
                  </a:lnTo>
                  <a:lnTo>
                    <a:pt x="108" y="943"/>
                  </a:lnTo>
                  <a:lnTo>
                    <a:pt x="94" y="943"/>
                  </a:lnTo>
                  <a:lnTo>
                    <a:pt x="94" y="930"/>
                  </a:lnTo>
                  <a:lnTo>
                    <a:pt x="79" y="930"/>
                  </a:lnTo>
                  <a:lnTo>
                    <a:pt x="65" y="924"/>
                  </a:lnTo>
                  <a:lnTo>
                    <a:pt x="50" y="924"/>
                  </a:lnTo>
                  <a:lnTo>
                    <a:pt x="50" y="912"/>
                  </a:lnTo>
                  <a:lnTo>
                    <a:pt x="36" y="899"/>
                  </a:lnTo>
                  <a:lnTo>
                    <a:pt x="21" y="899"/>
                  </a:lnTo>
                  <a:lnTo>
                    <a:pt x="7" y="887"/>
                  </a:lnTo>
                  <a:lnTo>
                    <a:pt x="0" y="887"/>
                  </a:lnTo>
                  <a:lnTo>
                    <a:pt x="0" y="37"/>
                  </a:lnTo>
                  <a:lnTo>
                    <a:pt x="174" y="0"/>
                  </a:lnTo>
                  <a:lnTo>
                    <a:pt x="174" y="591"/>
                  </a:lnTo>
                  <a:lnTo>
                    <a:pt x="174" y="603"/>
                  </a:lnTo>
                  <a:lnTo>
                    <a:pt x="174" y="616"/>
                  </a:lnTo>
                  <a:lnTo>
                    <a:pt x="174" y="628"/>
                  </a:lnTo>
                  <a:lnTo>
                    <a:pt x="174" y="641"/>
                  </a:lnTo>
                  <a:lnTo>
                    <a:pt x="174" y="647"/>
                  </a:lnTo>
                  <a:lnTo>
                    <a:pt x="174" y="659"/>
                  </a:lnTo>
                  <a:lnTo>
                    <a:pt x="188" y="659"/>
                  </a:lnTo>
                  <a:lnTo>
                    <a:pt x="188" y="672"/>
                  </a:lnTo>
                  <a:lnTo>
                    <a:pt x="188" y="684"/>
                  </a:lnTo>
                  <a:lnTo>
                    <a:pt x="203" y="684"/>
                  </a:lnTo>
                  <a:lnTo>
                    <a:pt x="203" y="697"/>
                  </a:lnTo>
                  <a:lnTo>
                    <a:pt x="216" y="709"/>
                  </a:lnTo>
                  <a:lnTo>
                    <a:pt x="216" y="721"/>
                  </a:lnTo>
                  <a:lnTo>
                    <a:pt x="231" y="721"/>
                  </a:lnTo>
                  <a:lnTo>
                    <a:pt x="231" y="734"/>
                  </a:lnTo>
                  <a:lnTo>
                    <a:pt x="245" y="734"/>
                  </a:lnTo>
                  <a:lnTo>
                    <a:pt x="245" y="746"/>
                  </a:lnTo>
                  <a:lnTo>
                    <a:pt x="260" y="746"/>
                  </a:lnTo>
                  <a:lnTo>
                    <a:pt x="274" y="759"/>
                  </a:lnTo>
                  <a:lnTo>
                    <a:pt x="289" y="759"/>
                  </a:lnTo>
                  <a:lnTo>
                    <a:pt x="289" y="771"/>
                  </a:lnTo>
                  <a:lnTo>
                    <a:pt x="303" y="771"/>
                  </a:lnTo>
                  <a:lnTo>
                    <a:pt x="318" y="771"/>
                  </a:lnTo>
                  <a:lnTo>
                    <a:pt x="325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143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571625"/>
            <a:ext cx="332105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1912938"/>
            <a:ext cx="4554538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Hemoptise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Definição: Expectoração sanguinea que se origina das vias aéreas inferiores</a:t>
            </a:r>
          </a:p>
          <a:p>
            <a:pPr eaLnBrk="1" hangingPunct="1"/>
            <a:endParaRPr lang="en-US" altLang="pt-BR"/>
          </a:p>
          <a:p>
            <a:pPr eaLnBrk="1" hangingPunct="1"/>
            <a:r>
              <a:rPr lang="en-US" altLang="pt-BR"/>
              <a:t>Desde um escarro hemoptoico até expectoração maciça de sangue</a:t>
            </a:r>
          </a:p>
          <a:p>
            <a:pPr eaLnBrk="1" hangingPunct="1">
              <a:buFontTx/>
              <a:buNone/>
            </a:pPr>
            <a:endParaRPr lang="en-US" altLang="pt-BR"/>
          </a:p>
        </p:txBody>
      </p:sp>
      <p:sp>
        <p:nvSpPr>
          <p:cNvPr id="6963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>
                <a:solidFill>
                  <a:srgbClr val="8E0000"/>
                </a:solidFill>
              </a:rPr>
              <a:t>Ann Thorac Surg 2009;  87:  849–853</a:t>
            </a:r>
            <a:endParaRPr lang="pt-BR" altLang="pt-BR">
              <a:solidFill>
                <a:srgbClr val="8E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328150" cy="3009900"/>
          </a:xfrm>
        </p:spPr>
        <p:txBody>
          <a:bodyPr/>
          <a:lstStyle/>
          <a:p>
            <a:pPr eaLnBrk="1" hangingPunct="1"/>
            <a:br>
              <a:rPr lang="en-US" altLang="pt-BR"/>
            </a:br>
            <a:br>
              <a:rPr lang="en-US" altLang="pt-BR"/>
            </a:br>
            <a:r>
              <a:rPr lang="en-US" altLang="pt-BR"/>
              <a:t>Obrigado pela atenção!</a:t>
            </a:r>
            <a:br>
              <a:rPr lang="en-US" altLang="pt-BR"/>
            </a:br>
            <a:br>
              <a:rPr lang="en-US" altLang="pt-BR"/>
            </a:br>
            <a:r>
              <a:rPr lang="en-US" altLang="pt-BR">
                <a:solidFill>
                  <a:schemeClr val="tx1"/>
                </a:solidFill>
              </a:rPr>
              <a:t>marcelo</a:t>
            </a:r>
            <a:r>
              <a:rPr lang="en-US" altLang="pt-BR" sz="4000">
                <a:solidFill>
                  <a:schemeClr val="tx1"/>
                </a:solidFill>
              </a:rPr>
              <a:t>gervilla@gmail.com</a:t>
            </a:r>
            <a:br>
              <a:rPr lang="en-US" altLang="pt-BR"/>
            </a:br>
            <a:br>
              <a:rPr lang="en-US" altLang="pt-BR"/>
            </a:br>
            <a:br>
              <a:rPr lang="en-US" altLang="pt-BR"/>
            </a:br>
            <a:endParaRPr lang="pt-BR" altLang="pt-BR"/>
          </a:p>
        </p:txBody>
      </p:sp>
      <p:pic>
        <p:nvPicPr>
          <p:cNvPr id="7987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429000"/>
            <a:ext cx="3810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282575" y="1868488"/>
            <a:ext cx="3592513" cy="4148137"/>
            <a:chOff x="178" y="1177"/>
            <a:chExt cx="2263" cy="2613"/>
          </a:xfrm>
        </p:grpSpPr>
        <p:graphicFrame>
          <p:nvGraphicFramePr>
            <p:cNvPr id="16404" name="Object 2"/>
            <p:cNvGraphicFramePr>
              <a:graphicFrameLocks noChangeAspect="1"/>
            </p:cNvGraphicFramePr>
            <p:nvPr/>
          </p:nvGraphicFramePr>
          <p:xfrm>
            <a:off x="178" y="1177"/>
            <a:ext cx="2264" cy="2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6" r:id="rId4" imgW="8133792" imgH="9391511" progId="">
                    <p:embed/>
                  </p:oleObj>
                </mc:Choice>
                <mc:Fallback>
                  <p:oleObj r:id="rId4" imgW="8133792" imgH="9391511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" y="1177"/>
                          <a:ext cx="2264" cy="2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5" name="AutoShape 3"/>
            <p:cNvSpPr>
              <a:spLocks noChangeArrowheads="1"/>
            </p:cNvSpPr>
            <p:nvPr/>
          </p:nvSpPr>
          <p:spPr bwMode="auto">
            <a:xfrm>
              <a:off x="178" y="1177"/>
              <a:ext cx="2264" cy="2614"/>
            </a:xfrm>
            <a:prstGeom prst="roundRect">
              <a:avLst>
                <a:gd name="adj" fmla="val 42"/>
              </a:avLst>
            </a:prstGeom>
            <a:noFill/>
            <a:ln w="1908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4217988" y="1860550"/>
            <a:ext cx="2816225" cy="4156075"/>
            <a:chOff x="2657" y="1172"/>
            <a:chExt cx="1775" cy="2618"/>
          </a:xfrm>
        </p:grpSpPr>
        <p:graphicFrame>
          <p:nvGraphicFramePr>
            <p:cNvPr id="16402" name="Object 5"/>
            <p:cNvGraphicFramePr>
              <a:graphicFrameLocks noChangeAspect="1"/>
            </p:cNvGraphicFramePr>
            <p:nvPr/>
          </p:nvGraphicFramePr>
          <p:xfrm>
            <a:off x="2657" y="1172"/>
            <a:ext cx="1776" cy="2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7" r:id="rId6" imgW="4543412" imgH="6714853" progId="">
                    <p:embed/>
                  </p:oleObj>
                </mc:Choice>
                <mc:Fallback>
                  <p:oleObj r:id="rId6" imgW="4543412" imgH="6714853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7" y="1172"/>
                          <a:ext cx="1776" cy="26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3" name="AutoShape 6"/>
            <p:cNvSpPr>
              <a:spLocks noChangeArrowheads="1"/>
            </p:cNvSpPr>
            <p:nvPr/>
          </p:nvSpPr>
          <p:spPr bwMode="auto">
            <a:xfrm>
              <a:off x="2657" y="1172"/>
              <a:ext cx="1776" cy="2619"/>
            </a:xfrm>
            <a:prstGeom prst="roundRect">
              <a:avLst>
                <a:gd name="adj" fmla="val 56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6388" name="Group 7"/>
          <p:cNvGrpSpPr>
            <a:grpSpLocks/>
          </p:cNvGrpSpPr>
          <p:nvPr/>
        </p:nvGrpSpPr>
        <p:grpSpPr bwMode="auto">
          <a:xfrm>
            <a:off x="7310438" y="1860550"/>
            <a:ext cx="2511425" cy="4156075"/>
            <a:chOff x="4606" y="1172"/>
            <a:chExt cx="1582" cy="2618"/>
          </a:xfrm>
        </p:grpSpPr>
        <p:graphicFrame>
          <p:nvGraphicFramePr>
            <p:cNvPr id="16400" name="Object 8"/>
            <p:cNvGraphicFramePr>
              <a:graphicFrameLocks noChangeAspect="1"/>
            </p:cNvGraphicFramePr>
            <p:nvPr/>
          </p:nvGraphicFramePr>
          <p:xfrm>
            <a:off x="4606" y="1172"/>
            <a:ext cx="1583" cy="2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8" r:id="rId8" imgW="4057680" imgH="6714853" progId="">
                    <p:embed/>
                  </p:oleObj>
                </mc:Choice>
                <mc:Fallback>
                  <p:oleObj r:id="rId8" imgW="4057680" imgH="6714853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6" y="1172"/>
                          <a:ext cx="1583" cy="26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1" name="AutoShape 9"/>
            <p:cNvSpPr>
              <a:spLocks noChangeArrowheads="1"/>
            </p:cNvSpPr>
            <p:nvPr/>
          </p:nvSpPr>
          <p:spPr bwMode="auto">
            <a:xfrm>
              <a:off x="4606" y="1172"/>
              <a:ext cx="1583" cy="2619"/>
            </a:xfrm>
            <a:prstGeom prst="roundRect">
              <a:avLst>
                <a:gd name="adj" fmla="val 60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6389" name="AutoShape 13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6390" name="Group 14"/>
          <p:cNvGrpSpPr>
            <a:grpSpLocks/>
          </p:cNvGrpSpPr>
          <p:nvPr/>
        </p:nvGrpSpPr>
        <p:grpSpPr bwMode="auto">
          <a:xfrm>
            <a:off x="1828800" y="0"/>
            <a:ext cx="6473825" cy="671513"/>
            <a:chOff x="1152" y="0"/>
            <a:chExt cx="4079" cy="423"/>
          </a:xfrm>
        </p:grpSpPr>
        <p:sp>
          <p:nvSpPr>
            <p:cNvPr id="16398" name="AutoShape 15"/>
            <p:cNvSpPr>
              <a:spLocks noChangeArrowheads="1"/>
            </p:cNvSpPr>
            <p:nvPr/>
          </p:nvSpPr>
          <p:spPr bwMode="auto">
            <a:xfrm>
              <a:off x="1152" y="0"/>
              <a:ext cx="4079" cy="423"/>
            </a:xfrm>
            <a:prstGeom prst="roundRect">
              <a:avLst>
                <a:gd name="adj" fmla="val 23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1152" y="39"/>
              <a:ext cx="407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Equipamentos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flexíveis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</a:p>
          </p:txBody>
        </p:sp>
      </p:grpSp>
      <p:grpSp>
        <p:nvGrpSpPr>
          <p:cNvPr id="16391" name="Group 17"/>
          <p:cNvGrpSpPr>
            <a:grpSpLocks/>
          </p:cNvGrpSpPr>
          <p:nvPr/>
        </p:nvGrpSpPr>
        <p:grpSpPr bwMode="auto">
          <a:xfrm>
            <a:off x="1981200" y="838200"/>
            <a:ext cx="6473825" cy="671513"/>
            <a:chOff x="1248" y="528"/>
            <a:chExt cx="4079" cy="423"/>
          </a:xfrm>
        </p:grpSpPr>
        <p:sp>
          <p:nvSpPr>
            <p:cNvPr id="16396" name="AutoShape 18"/>
            <p:cNvSpPr>
              <a:spLocks noChangeArrowheads="1"/>
            </p:cNvSpPr>
            <p:nvPr/>
          </p:nvSpPr>
          <p:spPr bwMode="auto">
            <a:xfrm>
              <a:off x="1248" y="528"/>
              <a:ext cx="4079" cy="423"/>
            </a:xfrm>
            <a:prstGeom prst="roundRect">
              <a:avLst>
                <a:gd name="adj" fmla="val 23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9235" name="Text Box 19"/>
            <p:cNvSpPr txBox="1">
              <a:spLocks noChangeArrowheads="1"/>
            </p:cNvSpPr>
            <p:nvPr/>
          </p:nvSpPr>
          <p:spPr bwMode="auto">
            <a:xfrm>
              <a:off x="1248" y="567"/>
              <a:ext cx="407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Ultrasom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endobrônquico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</a:p>
          </p:txBody>
        </p:sp>
      </p:grpSp>
      <p:pic>
        <p:nvPicPr>
          <p:cNvPr id="16392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88913"/>
            <a:ext cx="1195387" cy="1146175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3" name="Group 21"/>
          <p:cNvGrpSpPr>
            <a:grpSpLocks/>
          </p:cNvGrpSpPr>
          <p:nvPr/>
        </p:nvGrpSpPr>
        <p:grpSpPr bwMode="auto">
          <a:xfrm>
            <a:off x="8880475" y="188913"/>
            <a:ext cx="1236663" cy="954087"/>
            <a:chOff x="5595" y="119"/>
            <a:chExt cx="779" cy="601"/>
          </a:xfrm>
        </p:grpSpPr>
        <p:sp>
          <p:nvSpPr>
            <p:cNvPr id="16394" name="Freeform 22"/>
            <p:cNvSpPr>
              <a:spLocks noChangeArrowheads="1"/>
            </p:cNvSpPr>
            <p:nvPr/>
          </p:nvSpPr>
          <p:spPr bwMode="auto">
            <a:xfrm>
              <a:off x="5595" y="119"/>
              <a:ext cx="388" cy="602"/>
            </a:xfrm>
            <a:custGeom>
              <a:avLst/>
              <a:gdLst>
                <a:gd name="T0" fmla="*/ 306 w 1710"/>
                <a:gd name="T1" fmla="*/ 155 h 2655"/>
                <a:gd name="T2" fmla="*/ 296 w 1710"/>
                <a:gd name="T3" fmla="*/ 131 h 2655"/>
                <a:gd name="T4" fmla="*/ 283 w 1710"/>
                <a:gd name="T5" fmla="*/ 110 h 2655"/>
                <a:gd name="T6" fmla="*/ 272 w 1710"/>
                <a:gd name="T7" fmla="*/ 93 h 2655"/>
                <a:gd name="T8" fmla="*/ 255 w 1710"/>
                <a:gd name="T9" fmla="*/ 80 h 2655"/>
                <a:gd name="T10" fmla="*/ 238 w 1710"/>
                <a:gd name="T11" fmla="*/ 67 h 2655"/>
                <a:gd name="T12" fmla="*/ 210 w 1710"/>
                <a:gd name="T13" fmla="*/ 73 h 2655"/>
                <a:gd name="T14" fmla="*/ 166 w 1710"/>
                <a:gd name="T15" fmla="*/ 102 h 2655"/>
                <a:gd name="T16" fmla="*/ 124 w 1710"/>
                <a:gd name="T17" fmla="*/ 137 h 2655"/>
                <a:gd name="T18" fmla="*/ 94 w 1710"/>
                <a:gd name="T19" fmla="*/ 178 h 2655"/>
                <a:gd name="T20" fmla="*/ 66 w 1710"/>
                <a:gd name="T21" fmla="*/ 219 h 2655"/>
                <a:gd name="T22" fmla="*/ 44 w 1710"/>
                <a:gd name="T23" fmla="*/ 268 h 2655"/>
                <a:gd name="T24" fmla="*/ 31 w 1710"/>
                <a:gd name="T25" fmla="*/ 318 h 2655"/>
                <a:gd name="T26" fmla="*/ 25 w 1710"/>
                <a:gd name="T27" fmla="*/ 351 h 2655"/>
                <a:gd name="T28" fmla="*/ 21 w 1710"/>
                <a:gd name="T29" fmla="*/ 382 h 2655"/>
                <a:gd name="T30" fmla="*/ 15 w 1710"/>
                <a:gd name="T31" fmla="*/ 412 h 2655"/>
                <a:gd name="T32" fmla="*/ 12 w 1710"/>
                <a:gd name="T33" fmla="*/ 444 h 2655"/>
                <a:gd name="T34" fmla="*/ 10 w 1710"/>
                <a:gd name="T35" fmla="*/ 473 h 2655"/>
                <a:gd name="T36" fmla="*/ 10 w 1710"/>
                <a:gd name="T37" fmla="*/ 503 h 2655"/>
                <a:gd name="T38" fmla="*/ 7 w 1710"/>
                <a:gd name="T39" fmla="*/ 528 h 2655"/>
                <a:gd name="T40" fmla="*/ 3 w 1710"/>
                <a:gd name="T41" fmla="*/ 543 h 2655"/>
                <a:gd name="T42" fmla="*/ 0 w 1710"/>
                <a:gd name="T43" fmla="*/ 560 h 2655"/>
                <a:gd name="T44" fmla="*/ 0 w 1710"/>
                <a:gd name="T45" fmla="*/ 572 h 2655"/>
                <a:gd name="T46" fmla="*/ 0 w 1710"/>
                <a:gd name="T47" fmla="*/ 586 h 2655"/>
                <a:gd name="T48" fmla="*/ 3 w 1710"/>
                <a:gd name="T49" fmla="*/ 596 h 2655"/>
                <a:gd name="T50" fmla="*/ 10 w 1710"/>
                <a:gd name="T51" fmla="*/ 596 h 2655"/>
                <a:gd name="T52" fmla="*/ 41 w 1710"/>
                <a:gd name="T53" fmla="*/ 564 h 2655"/>
                <a:gd name="T54" fmla="*/ 76 w 1710"/>
                <a:gd name="T55" fmla="*/ 543 h 2655"/>
                <a:gd name="T56" fmla="*/ 113 w 1710"/>
                <a:gd name="T57" fmla="*/ 530 h 2655"/>
                <a:gd name="T58" fmla="*/ 154 w 1710"/>
                <a:gd name="T59" fmla="*/ 523 h 2655"/>
                <a:gd name="T60" fmla="*/ 196 w 1710"/>
                <a:gd name="T61" fmla="*/ 523 h 2655"/>
                <a:gd name="T62" fmla="*/ 237 w 1710"/>
                <a:gd name="T63" fmla="*/ 530 h 2655"/>
                <a:gd name="T64" fmla="*/ 262 w 1710"/>
                <a:gd name="T65" fmla="*/ 532 h 2655"/>
                <a:gd name="T66" fmla="*/ 280 w 1710"/>
                <a:gd name="T67" fmla="*/ 532 h 2655"/>
                <a:gd name="T68" fmla="*/ 299 w 1710"/>
                <a:gd name="T69" fmla="*/ 530 h 2655"/>
                <a:gd name="T70" fmla="*/ 314 w 1710"/>
                <a:gd name="T71" fmla="*/ 525 h 2655"/>
                <a:gd name="T72" fmla="*/ 330 w 1710"/>
                <a:gd name="T73" fmla="*/ 514 h 2655"/>
                <a:gd name="T74" fmla="*/ 343 w 1710"/>
                <a:gd name="T75" fmla="*/ 503 h 2655"/>
                <a:gd name="T76" fmla="*/ 350 w 1710"/>
                <a:gd name="T77" fmla="*/ 479 h 2655"/>
                <a:gd name="T78" fmla="*/ 343 w 1710"/>
                <a:gd name="T79" fmla="*/ 438 h 2655"/>
                <a:gd name="T80" fmla="*/ 337 w 1710"/>
                <a:gd name="T81" fmla="*/ 399 h 2655"/>
                <a:gd name="T82" fmla="*/ 334 w 1710"/>
                <a:gd name="T83" fmla="*/ 362 h 2655"/>
                <a:gd name="T84" fmla="*/ 334 w 1710"/>
                <a:gd name="T85" fmla="*/ 324 h 2655"/>
                <a:gd name="T86" fmla="*/ 334 w 1710"/>
                <a:gd name="T87" fmla="*/ 289 h 2655"/>
                <a:gd name="T88" fmla="*/ 340 w 1710"/>
                <a:gd name="T89" fmla="*/ 251 h 2655"/>
                <a:gd name="T90" fmla="*/ 343 w 1710"/>
                <a:gd name="T91" fmla="*/ 241 h 2655"/>
                <a:gd name="T92" fmla="*/ 350 w 1710"/>
                <a:gd name="T93" fmla="*/ 233 h 2655"/>
                <a:gd name="T94" fmla="*/ 355 w 1710"/>
                <a:gd name="T95" fmla="*/ 222 h 2655"/>
                <a:gd name="T96" fmla="*/ 365 w 1710"/>
                <a:gd name="T97" fmla="*/ 214 h 2655"/>
                <a:gd name="T98" fmla="*/ 375 w 1710"/>
                <a:gd name="T99" fmla="*/ 210 h 2655"/>
                <a:gd name="T100" fmla="*/ 384 w 1710"/>
                <a:gd name="T101" fmla="*/ 204 h 2655"/>
                <a:gd name="T102" fmla="*/ 350 w 1710"/>
                <a:gd name="T103" fmla="*/ 134 h 2655"/>
                <a:gd name="T104" fmla="*/ 350 w 1710"/>
                <a:gd name="T105" fmla="*/ 145 h 2655"/>
                <a:gd name="T106" fmla="*/ 346 w 1710"/>
                <a:gd name="T107" fmla="*/ 152 h 2655"/>
                <a:gd name="T108" fmla="*/ 340 w 1710"/>
                <a:gd name="T109" fmla="*/ 161 h 2655"/>
                <a:gd name="T110" fmla="*/ 334 w 1710"/>
                <a:gd name="T111" fmla="*/ 166 h 2655"/>
                <a:gd name="T112" fmla="*/ 324 w 1710"/>
                <a:gd name="T113" fmla="*/ 172 h 2655"/>
                <a:gd name="T114" fmla="*/ 314 w 1710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0" h="2655">
                  <a:moveTo>
                    <a:pt x="1376" y="771"/>
                  </a:moveTo>
                  <a:lnTo>
                    <a:pt x="1376" y="746"/>
                  </a:lnTo>
                  <a:lnTo>
                    <a:pt x="1376" y="721"/>
                  </a:lnTo>
                  <a:lnTo>
                    <a:pt x="1361" y="697"/>
                  </a:lnTo>
                  <a:lnTo>
                    <a:pt x="1347" y="684"/>
                  </a:lnTo>
                  <a:lnTo>
                    <a:pt x="1347" y="647"/>
                  </a:lnTo>
                  <a:lnTo>
                    <a:pt x="1332" y="641"/>
                  </a:lnTo>
                  <a:lnTo>
                    <a:pt x="1318" y="616"/>
                  </a:lnTo>
                  <a:lnTo>
                    <a:pt x="1303" y="591"/>
                  </a:lnTo>
                  <a:lnTo>
                    <a:pt x="1303" y="579"/>
                  </a:lnTo>
                  <a:lnTo>
                    <a:pt x="1292" y="554"/>
                  </a:lnTo>
                  <a:lnTo>
                    <a:pt x="1277" y="529"/>
                  </a:lnTo>
                  <a:lnTo>
                    <a:pt x="1277" y="516"/>
                  </a:lnTo>
                  <a:lnTo>
                    <a:pt x="1263" y="504"/>
                  </a:lnTo>
                  <a:lnTo>
                    <a:pt x="1248" y="485"/>
                  </a:lnTo>
                  <a:lnTo>
                    <a:pt x="1234" y="473"/>
                  </a:lnTo>
                  <a:lnTo>
                    <a:pt x="1219" y="461"/>
                  </a:lnTo>
                  <a:lnTo>
                    <a:pt x="1219" y="436"/>
                  </a:lnTo>
                  <a:lnTo>
                    <a:pt x="1212" y="423"/>
                  </a:lnTo>
                  <a:lnTo>
                    <a:pt x="1197" y="411"/>
                  </a:lnTo>
                  <a:lnTo>
                    <a:pt x="1183" y="398"/>
                  </a:lnTo>
                  <a:lnTo>
                    <a:pt x="1168" y="386"/>
                  </a:lnTo>
                  <a:lnTo>
                    <a:pt x="1154" y="361"/>
                  </a:lnTo>
                  <a:lnTo>
                    <a:pt x="1136" y="361"/>
                  </a:lnTo>
                  <a:lnTo>
                    <a:pt x="1122" y="355"/>
                  </a:lnTo>
                  <a:lnTo>
                    <a:pt x="1107" y="343"/>
                  </a:lnTo>
                  <a:lnTo>
                    <a:pt x="1093" y="331"/>
                  </a:lnTo>
                  <a:lnTo>
                    <a:pt x="1078" y="321"/>
                  </a:lnTo>
                  <a:lnTo>
                    <a:pt x="1065" y="308"/>
                  </a:lnTo>
                  <a:lnTo>
                    <a:pt x="1050" y="296"/>
                  </a:lnTo>
                  <a:lnTo>
                    <a:pt x="1043" y="284"/>
                  </a:lnTo>
                  <a:lnTo>
                    <a:pt x="1028" y="271"/>
                  </a:lnTo>
                  <a:lnTo>
                    <a:pt x="1014" y="271"/>
                  </a:lnTo>
                  <a:lnTo>
                    <a:pt x="970" y="296"/>
                  </a:lnTo>
                  <a:lnTo>
                    <a:pt x="927" y="321"/>
                  </a:lnTo>
                  <a:lnTo>
                    <a:pt x="883" y="343"/>
                  </a:lnTo>
                  <a:lnTo>
                    <a:pt x="846" y="361"/>
                  </a:lnTo>
                  <a:lnTo>
                    <a:pt x="803" y="398"/>
                  </a:lnTo>
                  <a:lnTo>
                    <a:pt x="759" y="423"/>
                  </a:lnTo>
                  <a:lnTo>
                    <a:pt x="730" y="448"/>
                  </a:lnTo>
                  <a:lnTo>
                    <a:pt x="694" y="485"/>
                  </a:lnTo>
                  <a:lnTo>
                    <a:pt x="665" y="516"/>
                  </a:lnTo>
                  <a:lnTo>
                    <a:pt x="622" y="541"/>
                  </a:lnTo>
                  <a:lnTo>
                    <a:pt x="593" y="579"/>
                  </a:lnTo>
                  <a:lnTo>
                    <a:pt x="548" y="603"/>
                  </a:lnTo>
                  <a:lnTo>
                    <a:pt x="526" y="641"/>
                  </a:lnTo>
                  <a:lnTo>
                    <a:pt x="497" y="672"/>
                  </a:lnTo>
                  <a:lnTo>
                    <a:pt x="468" y="709"/>
                  </a:lnTo>
                  <a:lnTo>
                    <a:pt x="439" y="746"/>
                  </a:lnTo>
                  <a:lnTo>
                    <a:pt x="413" y="783"/>
                  </a:lnTo>
                  <a:lnTo>
                    <a:pt x="384" y="812"/>
                  </a:lnTo>
                  <a:lnTo>
                    <a:pt x="362" y="850"/>
                  </a:lnTo>
                  <a:lnTo>
                    <a:pt x="333" y="899"/>
                  </a:lnTo>
                  <a:lnTo>
                    <a:pt x="318" y="930"/>
                  </a:lnTo>
                  <a:lnTo>
                    <a:pt x="289" y="968"/>
                  </a:lnTo>
                  <a:lnTo>
                    <a:pt x="275" y="1014"/>
                  </a:lnTo>
                  <a:lnTo>
                    <a:pt x="246" y="1052"/>
                  </a:lnTo>
                  <a:lnTo>
                    <a:pt x="231" y="1083"/>
                  </a:lnTo>
                  <a:lnTo>
                    <a:pt x="217" y="1132"/>
                  </a:lnTo>
                  <a:lnTo>
                    <a:pt x="196" y="1182"/>
                  </a:lnTo>
                  <a:lnTo>
                    <a:pt x="181" y="1213"/>
                  </a:lnTo>
                  <a:lnTo>
                    <a:pt x="167" y="1263"/>
                  </a:lnTo>
                  <a:lnTo>
                    <a:pt x="152" y="1312"/>
                  </a:lnTo>
                  <a:lnTo>
                    <a:pt x="138" y="1354"/>
                  </a:lnTo>
                  <a:lnTo>
                    <a:pt x="138" y="1404"/>
                  </a:lnTo>
                  <a:lnTo>
                    <a:pt x="123" y="1428"/>
                  </a:lnTo>
                  <a:lnTo>
                    <a:pt x="123" y="1466"/>
                  </a:lnTo>
                  <a:lnTo>
                    <a:pt x="123" y="1490"/>
                  </a:lnTo>
                  <a:lnTo>
                    <a:pt x="109" y="1521"/>
                  </a:lnTo>
                  <a:lnTo>
                    <a:pt x="109" y="1546"/>
                  </a:lnTo>
                  <a:lnTo>
                    <a:pt x="109" y="1584"/>
                  </a:lnTo>
                  <a:lnTo>
                    <a:pt x="94" y="1596"/>
                  </a:lnTo>
                  <a:lnTo>
                    <a:pt x="94" y="1633"/>
                  </a:lnTo>
                  <a:lnTo>
                    <a:pt x="94" y="1652"/>
                  </a:lnTo>
                  <a:lnTo>
                    <a:pt x="94" y="1686"/>
                  </a:lnTo>
                  <a:lnTo>
                    <a:pt x="80" y="1711"/>
                  </a:lnTo>
                  <a:lnTo>
                    <a:pt x="80" y="1736"/>
                  </a:lnTo>
                  <a:lnTo>
                    <a:pt x="80" y="1773"/>
                  </a:lnTo>
                  <a:lnTo>
                    <a:pt x="80" y="1792"/>
                  </a:lnTo>
                  <a:lnTo>
                    <a:pt x="65" y="1817"/>
                  </a:lnTo>
                  <a:lnTo>
                    <a:pt x="65" y="1841"/>
                  </a:lnTo>
                  <a:lnTo>
                    <a:pt x="65" y="1877"/>
                  </a:lnTo>
                  <a:lnTo>
                    <a:pt x="65" y="1901"/>
                  </a:lnTo>
                  <a:lnTo>
                    <a:pt x="51" y="1920"/>
                  </a:lnTo>
                  <a:lnTo>
                    <a:pt x="51" y="1957"/>
                  </a:lnTo>
                  <a:lnTo>
                    <a:pt x="51" y="1982"/>
                  </a:lnTo>
                  <a:lnTo>
                    <a:pt x="51" y="2007"/>
                  </a:lnTo>
                  <a:lnTo>
                    <a:pt x="51" y="2032"/>
                  </a:lnTo>
                  <a:lnTo>
                    <a:pt x="44" y="2063"/>
                  </a:lnTo>
                  <a:lnTo>
                    <a:pt x="44" y="2088"/>
                  </a:lnTo>
                  <a:lnTo>
                    <a:pt x="44" y="2113"/>
                  </a:lnTo>
                  <a:lnTo>
                    <a:pt x="44" y="2137"/>
                  </a:lnTo>
                  <a:lnTo>
                    <a:pt x="44" y="2162"/>
                  </a:lnTo>
                  <a:lnTo>
                    <a:pt x="44" y="2199"/>
                  </a:lnTo>
                  <a:lnTo>
                    <a:pt x="44" y="2218"/>
                  </a:lnTo>
                  <a:lnTo>
                    <a:pt x="44" y="2243"/>
                  </a:lnTo>
                  <a:lnTo>
                    <a:pt x="44" y="2268"/>
                  </a:lnTo>
                  <a:lnTo>
                    <a:pt x="29" y="2293"/>
                  </a:lnTo>
                  <a:lnTo>
                    <a:pt x="29" y="2305"/>
                  </a:lnTo>
                  <a:lnTo>
                    <a:pt x="29" y="2327"/>
                  </a:lnTo>
                  <a:lnTo>
                    <a:pt x="29" y="2339"/>
                  </a:lnTo>
                  <a:lnTo>
                    <a:pt x="29" y="2358"/>
                  </a:lnTo>
                  <a:lnTo>
                    <a:pt x="14" y="2370"/>
                  </a:lnTo>
                  <a:lnTo>
                    <a:pt x="14" y="2383"/>
                  </a:lnTo>
                  <a:lnTo>
                    <a:pt x="14" y="2393"/>
                  </a:lnTo>
                  <a:lnTo>
                    <a:pt x="0" y="2418"/>
                  </a:lnTo>
                  <a:lnTo>
                    <a:pt x="0" y="2430"/>
                  </a:lnTo>
                  <a:lnTo>
                    <a:pt x="0" y="2443"/>
                  </a:lnTo>
                  <a:lnTo>
                    <a:pt x="0" y="2455"/>
                  </a:lnTo>
                  <a:lnTo>
                    <a:pt x="0" y="2468"/>
                  </a:lnTo>
                  <a:lnTo>
                    <a:pt x="0" y="2486"/>
                  </a:lnTo>
                  <a:lnTo>
                    <a:pt x="0" y="2511"/>
                  </a:lnTo>
                  <a:lnTo>
                    <a:pt x="0" y="2524"/>
                  </a:lnTo>
                  <a:lnTo>
                    <a:pt x="0" y="2536"/>
                  </a:lnTo>
                  <a:lnTo>
                    <a:pt x="0" y="2548"/>
                  </a:lnTo>
                  <a:lnTo>
                    <a:pt x="0" y="2561"/>
                  </a:lnTo>
                  <a:lnTo>
                    <a:pt x="0" y="2573"/>
                  </a:lnTo>
                  <a:lnTo>
                    <a:pt x="0" y="2586"/>
                  </a:lnTo>
                  <a:lnTo>
                    <a:pt x="0" y="2598"/>
                  </a:lnTo>
                  <a:lnTo>
                    <a:pt x="0" y="2610"/>
                  </a:lnTo>
                  <a:lnTo>
                    <a:pt x="14" y="2623"/>
                  </a:lnTo>
                  <a:lnTo>
                    <a:pt x="14" y="2629"/>
                  </a:lnTo>
                  <a:lnTo>
                    <a:pt x="14" y="2642"/>
                  </a:lnTo>
                  <a:lnTo>
                    <a:pt x="29" y="2642"/>
                  </a:lnTo>
                  <a:lnTo>
                    <a:pt x="29" y="2654"/>
                  </a:lnTo>
                  <a:lnTo>
                    <a:pt x="44" y="2629"/>
                  </a:lnTo>
                  <a:lnTo>
                    <a:pt x="65" y="2598"/>
                  </a:lnTo>
                  <a:lnTo>
                    <a:pt x="94" y="2573"/>
                  </a:lnTo>
                  <a:lnTo>
                    <a:pt x="123" y="2536"/>
                  </a:lnTo>
                  <a:lnTo>
                    <a:pt x="152" y="2511"/>
                  </a:lnTo>
                  <a:lnTo>
                    <a:pt x="181" y="2486"/>
                  </a:lnTo>
                  <a:lnTo>
                    <a:pt x="210" y="2468"/>
                  </a:lnTo>
                  <a:lnTo>
                    <a:pt x="231" y="2443"/>
                  </a:lnTo>
                  <a:lnTo>
                    <a:pt x="275" y="2430"/>
                  </a:lnTo>
                  <a:lnTo>
                    <a:pt x="304" y="2406"/>
                  </a:lnTo>
                  <a:lnTo>
                    <a:pt x="333" y="2393"/>
                  </a:lnTo>
                  <a:lnTo>
                    <a:pt x="362" y="2370"/>
                  </a:lnTo>
                  <a:lnTo>
                    <a:pt x="398" y="2358"/>
                  </a:lnTo>
                  <a:lnTo>
                    <a:pt x="427" y="2345"/>
                  </a:lnTo>
                  <a:lnTo>
                    <a:pt x="453" y="2339"/>
                  </a:lnTo>
                  <a:lnTo>
                    <a:pt x="497" y="2339"/>
                  </a:lnTo>
                  <a:lnTo>
                    <a:pt x="540" y="2327"/>
                  </a:lnTo>
                  <a:lnTo>
                    <a:pt x="562" y="2317"/>
                  </a:lnTo>
                  <a:lnTo>
                    <a:pt x="593" y="2317"/>
                  </a:lnTo>
                  <a:lnTo>
                    <a:pt x="637" y="2305"/>
                  </a:lnTo>
                  <a:lnTo>
                    <a:pt x="679" y="2305"/>
                  </a:lnTo>
                  <a:lnTo>
                    <a:pt x="715" y="2305"/>
                  </a:lnTo>
                  <a:lnTo>
                    <a:pt x="744" y="2305"/>
                  </a:lnTo>
                  <a:lnTo>
                    <a:pt x="788" y="2305"/>
                  </a:lnTo>
                  <a:lnTo>
                    <a:pt x="817" y="2305"/>
                  </a:lnTo>
                  <a:lnTo>
                    <a:pt x="862" y="2305"/>
                  </a:lnTo>
                  <a:lnTo>
                    <a:pt x="883" y="2305"/>
                  </a:lnTo>
                  <a:lnTo>
                    <a:pt x="927" y="2317"/>
                  </a:lnTo>
                  <a:lnTo>
                    <a:pt x="970" y="2317"/>
                  </a:lnTo>
                  <a:lnTo>
                    <a:pt x="999" y="2327"/>
                  </a:lnTo>
                  <a:lnTo>
                    <a:pt x="1043" y="2339"/>
                  </a:lnTo>
                  <a:lnTo>
                    <a:pt x="1078" y="2345"/>
                  </a:lnTo>
                  <a:lnTo>
                    <a:pt x="1093" y="2345"/>
                  </a:lnTo>
                  <a:lnTo>
                    <a:pt x="1107" y="2345"/>
                  </a:lnTo>
                  <a:lnTo>
                    <a:pt x="1136" y="2345"/>
                  </a:lnTo>
                  <a:lnTo>
                    <a:pt x="1154" y="2345"/>
                  </a:lnTo>
                  <a:lnTo>
                    <a:pt x="1183" y="2345"/>
                  </a:lnTo>
                  <a:lnTo>
                    <a:pt x="1197" y="2345"/>
                  </a:lnTo>
                  <a:lnTo>
                    <a:pt x="1212" y="2345"/>
                  </a:lnTo>
                  <a:lnTo>
                    <a:pt x="1219" y="2345"/>
                  </a:lnTo>
                  <a:lnTo>
                    <a:pt x="1234" y="2345"/>
                  </a:lnTo>
                  <a:lnTo>
                    <a:pt x="1263" y="2345"/>
                  </a:lnTo>
                  <a:lnTo>
                    <a:pt x="1277" y="2345"/>
                  </a:lnTo>
                  <a:lnTo>
                    <a:pt x="1292" y="2345"/>
                  </a:lnTo>
                  <a:lnTo>
                    <a:pt x="1303" y="2339"/>
                  </a:lnTo>
                  <a:lnTo>
                    <a:pt x="1318" y="2339"/>
                  </a:lnTo>
                  <a:lnTo>
                    <a:pt x="1347" y="2339"/>
                  </a:lnTo>
                  <a:lnTo>
                    <a:pt x="1361" y="2327"/>
                  </a:lnTo>
                  <a:lnTo>
                    <a:pt x="1376" y="2327"/>
                  </a:lnTo>
                  <a:lnTo>
                    <a:pt x="1376" y="2317"/>
                  </a:lnTo>
                  <a:lnTo>
                    <a:pt x="1383" y="2317"/>
                  </a:lnTo>
                  <a:lnTo>
                    <a:pt x="1398" y="2305"/>
                  </a:lnTo>
                  <a:lnTo>
                    <a:pt x="1412" y="2293"/>
                  </a:lnTo>
                  <a:lnTo>
                    <a:pt x="1427" y="2293"/>
                  </a:lnTo>
                  <a:lnTo>
                    <a:pt x="1441" y="2280"/>
                  </a:lnTo>
                  <a:lnTo>
                    <a:pt x="1456" y="2268"/>
                  </a:lnTo>
                  <a:lnTo>
                    <a:pt x="1470" y="2255"/>
                  </a:lnTo>
                  <a:lnTo>
                    <a:pt x="1485" y="2255"/>
                  </a:lnTo>
                  <a:lnTo>
                    <a:pt x="1499" y="2243"/>
                  </a:lnTo>
                  <a:lnTo>
                    <a:pt x="1513" y="2231"/>
                  </a:lnTo>
                  <a:lnTo>
                    <a:pt x="1513" y="2218"/>
                  </a:lnTo>
                  <a:lnTo>
                    <a:pt x="1527" y="2206"/>
                  </a:lnTo>
                  <a:lnTo>
                    <a:pt x="1542" y="2199"/>
                  </a:lnTo>
                  <a:lnTo>
                    <a:pt x="1549" y="2187"/>
                  </a:lnTo>
                  <a:lnTo>
                    <a:pt x="1542" y="2150"/>
                  </a:lnTo>
                  <a:lnTo>
                    <a:pt x="1542" y="2113"/>
                  </a:lnTo>
                  <a:lnTo>
                    <a:pt x="1527" y="2075"/>
                  </a:lnTo>
                  <a:lnTo>
                    <a:pt x="1527" y="2044"/>
                  </a:lnTo>
                  <a:lnTo>
                    <a:pt x="1513" y="2007"/>
                  </a:lnTo>
                  <a:lnTo>
                    <a:pt x="1513" y="1970"/>
                  </a:lnTo>
                  <a:lnTo>
                    <a:pt x="1513" y="1932"/>
                  </a:lnTo>
                  <a:lnTo>
                    <a:pt x="1513" y="1901"/>
                  </a:lnTo>
                  <a:lnTo>
                    <a:pt x="1499" y="1864"/>
                  </a:lnTo>
                  <a:lnTo>
                    <a:pt x="1499" y="1829"/>
                  </a:lnTo>
                  <a:lnTo>
                    <a:pt x="1499" y="1804"/>
                  </a:lnTo>
                  <a:lnTo>
                    <a:pt x="1485" y="1761"/>
                  </a:lnTo>
                  <a:lnTo>
                    <a:pt x="1485" y="1723"/>
                  </a:lnTo>
                  <a:lnTo>
                    <a:pt x="1485" y="1699"/>
                  </a:lnTo>
                  <a:lnTo>
                    <a:pt x="1470" y="1661"/>
                  </a:lnTo>
                  <a:lnTo>
                    <a:pt x="1470" y="1633"/>
                  </a:lnTo>
                  <a:lnTo>
                    <a:pt x="1470" y="1596"/>
                  </a:lnTo>
                  <a:lnTo>
                    <a:pt x="1470" y="1559"/>
                  </a:lnTo>
                  <a:lnTo>
                    <a:pt x="1470" y="1534"/>
                  </a:lnTo>
                  <a:lnTo>
                    <a:pt x="1470" y="1497"/>
                  </a:lnTo>
                  <a:lnTo>
                    <a:pt x="1470" y="1466"/>
                  </a:lnTo>
                  <a:lnTo>
                    <a:pt x="1470" y="1428"/>
                  </a:lnTo>
                  <a:lnTo>
                    <a:pt x="1470" y="1391"/>
                  </a:lnTo>
                  <a:lnTo>
                    <a:pt x="1470" y="1366"/>
                  </a:lnTo>
                  <a:lnTo>
                    <a:pt x="1470" y="1335"/>
                  </a:lnTo>
                  <a:lnTo>
                    <a:pt x="1470" y="1300"/>
                  </a:lnTo>
                  <a:lnTo>
                    <a:pt x="1470" y="1275"/>
                  </a:lnTo>
                  <a:lnTo>
                    <a:pt x="1470" y="1238"/>
                  </a:lnTo>
                  <a:lnTo>
                    <a:pt x="1485" y="1207"/>
                  </a:lnTo>
                  <a:lnTo>
                    <a:pt x="1485" y="1182"/>
                  </a:lnTo>
                  <a:lnTo>
                    <a:pt x="1485" y="1145"/>
                  </a:lnTo>
                  <a:lnTo>
                    <a:pt x="1499" y="1108"/>
                  </a:lnTo>
                  <a:lnTo>
                    <a:pt x="1499" y="1095"/>
                  </a:lnTo>
                  <a:lnTo>
                    <a:pt x="1513" y="1083"/>
                  </a:lnTo>
                  <a:lnTo>
                    <a:pt x="1513" y="1070"/>
                  </a:lnTo>
                  <a:lnTo>
                    <a:pt x="1513" y="1064"/>
                  </a:lnTo>
                  <a:lnTo>
                    <a:pt x="1513" y="1052"/>
                  </a:lnTo>
                  <a:lnTo>
                    <a:pt x="1527" y="1052"/>
                  </a:lnTo>
                  <a:lnTo>
                    <a:pt x="1527" y="1039"/>
                  </a:lnTo>
                  <a:lnTo>
                    <a:pt x="1542" y="1027"/>
                  </a:lnTo>
                  <a:lnTo>
                    <a:pt x="1542" y="1014"/>
                  </a:lnTo>
                  <a:lnTo>
                    <a:pt x="1549" y="1002"/>
                  </a:lnTo>
                  <a:lnTo>
                    <a:pt x="1564" y="993"/>
                  </a:lnTo>
                  <a:lnTo>
                    <a:pt x="1564" y="980"/>
                  </a:lnTo>
                  <a:lnTo>
                    <a:pt x="1578" y="980"/>
                  </a:lnTo>
                  <a:lnTo>
                    <a:pt x="1578" y="968"/>
                  </a:lnTo>
                  <a:lnTo>
                    <a:pt x="1593" y="968"/>
                  </a:lnTo>
                  <a:lnTo>
                    <a:pt x="1593" y="955"/>
                  </a:lnTo>
                  <a:lnTo>
                    <a:pt x="1607" y="943"/>
                  </a:lnTo>
                  <a:lnTo>
                    <a:pt x="1622" y="930"/>
                  </a:lnTo>
                  <a:lnTo>
                    <a:pt x="1636" y="930"/>
                  </a:lnTo>
                  <a:lnTo>
                    <a:pt x="1651" y="924"/>
                  </a:lnTo>
                  <a:lnTo>
                    <a:pt x="1665" y="912"/>
                  </a:lnTo>
                  <a:lnTo>
                    <a:pt x="1665" y="899"/>
                  </a:lnTo>
                  <a:lnTo>
                    <a:pt x="1680" y="899"/>
                  </a:lnTo>
                  <a:lnTo>
                    <a:pt x="1694" y="899"/>
                  </a:lnTo>
                  <a:lnTo>
                    <a:pt x="1694" y="887"/>
                  </a:lnTo>
                  <a:lnTo>
                    <a:pt x="1709" y="887"/>
                  </a:lnTo>
                  <a:lnTo>
                    <a:pt x="1709" y="37"/>
                  </a:lnTo>
                  <a:lnTo>
                    <a:pt x="1542" y="0"/>
                  </a:lnTo>
                  <a:lnTo>
                    <a:pt x="1542" y="591"/>
                  </a:lnTo>
                  <a:lnTo>
                    <a:pt x="1542" y="603"/>
                  </a:lnTo>
                  <a:lnTo>
                    <a:pt x="1542" y="616"/>
                  </a:lnTo>
                  <a:lnTo>
                    <a:pt x="1542" y="628"/>
                  </a:lnTo>
                  <a:lnTo>
                    <a:pt x="1542" y="641"/>
                  </a:lnTo>
                  <a:lnTo>
                    <a:pt x="1527" y="647"/>
                  </a:lnTo>
                  <a:lnTo>
                    <a:pt x="1527" y="659"/>
                  </a:lnTo>
                  <a:lnTo>
                    <a:pt x="1527" y="672"/>
                  </a:lnTo>
                  <a:lnTo>
                    <a:pt x="1513" y="684"/>
                  </a:lnTo>
                  <a:lnTo>
                    <a:pt x="1513" y="697"/>
                  </a:lnTo>
                  <a:lnTo>
                    <a:pt x="1499" y="709"/>
                  </a:lnTo>
                  <a:lnTo>
                    <a:pt x="1485" y="721"/>
                  </a:lnTo>
                  <a:lnTo>
                    <a:pt x="1470" y="734"/>
                  </a:lnTo>
                  <a:lnTo>
                    <a:pt x="1456" y="746"/>
                  </a:lnTo>
                  <a:lnTo>
                    <a:pt x="1441" y="746"/>
                  </a:lnTo>
                  <a:lnTo>
                    <a:pt x="1441" y="759"/>
                  </a:lnTo>
                  <a:lnTo>
                    <a:pt x="1427" y="759"/>
                  </a:lnTo>
                  <a:lnTo>
                    <a:pt x="1412" y="771"/>
                  </a:lnTo>
                  <a:lnTo>
                    <a:pt x="1398" y="771"/>
                  </a:lnTo>
                  <a:lnTo>
                    <a:pt x="1383" y="771"/>
                  </a:lnTo>
                  <a:lnTo>
                    <a:pt x="1376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395" name="Freeform 23"/>
            <p:cNvSpPr>
              <a:spLocks noChangeArrowheads="1"/>
            </p:cNvSpPr>
            <p:nvPr/>
          </p:nvSpPr>
          <p:spPr bwMode="auto">
            <a:xfrm>
              <a:off x="5987" y="119"/>
              <a:ext cx="389" cy="602"/>
            </a:xfrm>
            <a:custGeom>
              <a:avLst/>
              <a:gdLst>
                <a:gd name="T0" fmla="*/ 80 w 1714"/>
                <a:gd name="T1" fmla="*/ 155 h 2655"/>
                <a:gd name="T2" fmla="*/ 94 w 1714"/>
                <a:gd name="T3" fmla="*/ 131 h 2655"/>
                <a:gd name="T4" fmla="*/ 106 w 1714"/>
                <a:gd name="T5" fmla="*/ 110 h 2655"/>
                <a:gd name="T6" fmla="*/ 118 w 1714"/>
                <a:gd name="T7" fmla="*/ 93 h 2655"/>
                <a:gd name="T8" fmla="*/ 134 w 1714"/>
                <a:gd name="T9" fmla="*/ 80 h 2655"/>
                <a:gd name="T10" fmla="*/ 147 w 1714"/>
                <a:gd name="T11" fmla="*/ 67 h 2655"/>
                <a:gd name="T12" fmla="*/ 175 w 1714"/>
                <a:gd name="T13" fmla="*/ 73 h 2655"/>
                <a:gd name="T14" fmla="*/ 224 w 1714"/>
                <a:gd name="T15" fmla="*/ 102 h 2655"/>
                <a:gd name="T16" fmla="*/ 261 w 1714"/>
                <a:gd name="T17" fmla="*/ 137 h 2655"/>
                <a:gd name="T18" fmla="*/ 295 w 1714"/>
                <a:gd name="T19" fmla="*/ 178 h 2655"/>
                <a:gd name="T20" fmla="*/ 320 w 1714"/>
                <a:gd name="T21" fmla="*/ 219 h 2655"/>
                <a:gd name="T22" fmla="*/ 341 w 1714"/>
                <a:gd name="T23" fmla="*/ 268 h 2655"/>
                <a:gd name="T24" fmla="*/ 357 w 1714"/>
                <a:gd name="T25" fmla="*/ 318 h 2655"/>
                <a:gd name="T26" fmla="*/ 361 w 1714"/>
                <a:gd name="T27" fmla="*/ 351 h 2655"/>
                <a:gd name="T28" fmla="*/ 367 w 1714"/>
                <a:gd name="T29" fmla="*/ 382 h 2655"/>
                <a:gd name="T30" fmla="*/ 371 w 1714"/>
                <a:gd name="T31" fmla="*/ 412 h 2655"/>
                <a:gd name="T32" fmla="*/ 374 w 1714"/>
                <a:gd name="T33" fmla="*/ 444 h 2655"/>
                <a:gd name="T34" fmla="*/ 376 w 1714"/>
                <a:gd name="T35" fmla="*/ 473 h 2655"/>
                <a:gd name="T36" fmla="*/ 379 w 1714"/>
                <a:gd name="T37" fmla="*/ 503 h 2655"/>
                <a:gd name="T38" fmla="*/ 382 w 1714"/>
                <a:gd name="T39" fmla="*/ 528 h 2655"/>
                <a:gd name="T40" fmla="*/ 382 w 1714"/>
                <a:gd name="T41" fmla="*/ 543 h 2655"/>
                <a:gd name="T42" fmla="*/ 385 w 1714"/>
                <a:gd name="T43" fmla="*/ 560 h 2655"/>
                <a:gd name="T44" fmla="*/ 385 w 1714"/>
                <a:gd name="T45" fmla="*/ 572 h 2655"/>
                <a:gd name="T46" fmla="*/ 385 w 1714"/>
                <a:gd name="T47" fmla="*/ 586 h 2655"/>
                <a:gd name="T48" fmla="*/ 382 w 1714"/>
                <a:gd name="T49" fmla="*/ 596 h 2655"/>
                <a:gd name="T50" fmla="*/ 376 w 1714"/>
                <a:gd name="T51" fmla="*/ 596 h 2655"/>
                <a:gd name="T52" fmla="*/ 347 w 1714"/>
                <a:gd name="T53" fmla="*/ 564 h 2655"/>
                <a:gd name="T54" fmla="*/ 313 w 1714"/>
                <a:gd name="T55" fmla="*/ 543 h 2655"/>
                <a:gd name="T56" fmla="*/ 273 w 1714"/>
                <a:gd name="T57" fmla="*/ 530 h 2655"/>
                <a:gd name="T58" fmla="*/ 235 w 1714"/>
                <a:gd name="T59" fmla="*/ 523 h 2655"/>
                <a:gd name="T60" fmla="*/ 193 w 1714"/>
                <a:gd name="T61" fmla="*/ 523 h 2655"/>
                <a:gd name="T62" fmla="*/ 149 w 1714"/>
                <a:gd name="T63" fmla="*/ 530 h 2655"/>
                <a:gd name="T64" fmla="*/ 124 w 1714"/>
                <a:gd name="T65" fmla="*/ 532 h 2655"/>
                <a:gd name="T66" fmla="*/ 106 w 1714"/>
                <a:gd name="T67" fmla="*/ 532 h 2655"/>
                <a:gd name="T68" fmla="*/ 87 w 1714"/>
                <a:gd name="T69" fmla="*/ 530 h 2655"/>
                <a:gd name="T70" fmla="*/ 72 w 1714"/>
                <a:gd name="T71" fmla="*/ 525 h 2655"/>
                <a:gd name="T72" fmla="*/ 56 w 1714"/>
                <a:gd name="T73" fmla="*/ 514 h 2655"/>
                <a:gd name="T74" fmla="*/ 43 w 1714"/>
                <a:gd name="T75" fmla="*/ 503 h 2655"/>
                <a:gd name="T76" fmla="*/ 39 w 1714"/>
                <a:gd name="T77" fmla="*/ 479 h 2655"/>
                <a:gd name="T78" fmla="*/ 46 w 1714"/>
                <a:gd name="T79" fmla="*/ 438 h 2655"/>
                <a:gd name="T80" fmla="*/ 49 w 1714"/>
                <a:gd name="T81" fmla="*/ 399 h 2655"/>
                <a:gd name="T82" fmla="*/ 52 w 1714"/>
                <a:gd name="T83" fmla="*/ 362 h 2655"/>
                <a:gd name="T84" fmla="*/ 56 w 1714"/>
                <a:gd name="T85" fmla="*/ 324 h 2655"/>
                <a:gd name="T86" fmla="*/ 52 w 1714"/>
                <a:gd name="T87" fmla="*/ 289 h 2655"/>
                <a:gd name="T88" fmla="*/ 49 w 1714"/>
                <a:gd name="T89" fmla="*/ 251 h 2655"/>
                <a:gd name="T90" fmla="*/ 46 w 1714"/>
                <a:gd name="T91" fmla="*/ 241 h 2655"/>
                <a:gd name="T92" fmla="*/ 39 w 1714"/>
                <a:gd name="T93" fmla="*/ 233 h 2655"/>
                <a:gd name="T94" fmla="*/ 31 w 1714"/>
                <a:gd name="T95" fmla="*/ 222 h 2655"/>
                <a:gd name="T96" fmla="*/ 25 w 1714"/>
                <a:gd name="T97" fmla="*/ 214 h 2655"/>
                <a:gd name="T98" fmla="*/ 15 w 1714"/>
                <a:gd name="T99" fmla="*/ 210 h 2655"/>
                <a:gd name="T100" fmla="*/ 5 w 1714"/>
                <a:gd name="T101" fmla="*/ 204 h 2655"/>
                <a:gd name="T102" fmla="*/ 39 w 1714"/>
                <a:gd name="T103" fmla="*/ 134 h 2655"/>
                <a:gd name="T104" fmla="*/ 39 w 1714"/>
                <a:gd name="T105" fmla="*/ 145 h 2655"/>
                <a:gd name="T106" fmla="*/ 43 w 1714"/>
                <a:gd name="T107" fmla="*/ 152 h 2655"/>
                <a:gd name="T108" fmla="*/ 49 w 1714"/>
                <a:gd name="T109" fmla="*/ 161 h 2655"/>
                <a:gd name="T110" fmla="*/ 56 w 1714"/>
                <a:gd name="T111" fmla="*/ 166 h 2655"/>
                <a:gd name="T112" fmla="*/ 62 w 1714"/>
                <a:gd name="T113" fmla="*/ 172 h 2655"/>
                <a:gd name="T114" fmla="*/ 72 w 1714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4" h="2655">
                  <a:moveTo>
                    <a:pt x="325" y="771"/>
                  </a:moveTo>
                  <a:lnTo>
                    <a:pt x="340" y="746"/>
                  </a:lnTo>
                  <a:lnTo>
                    <a:pt x="340" y="721"/>
                  </a:lnTo>
                  <a:lnTo>
                    <a:pt x="354" y="697"/>
                  </a:lnTo>
                  <a:lnTo>
                    <a:pt x="354" y="684"/>
                  </a:lnTo>
                  <a:lnTo>
                    <a:pt x="369" y="647"/>
                  </a:lnTo>
                  <a:lnTo>
                    <a:pt x="383" y="641"/>
                  </a:lnTo>
                  <a:lnTo>
                    <a:pt x="383" y="616"/>
                  </a:lnTo>
                  <a:lnTo>
                    <a:pt x="398" y="591"/>
                  </a:lnTo>
                  <a:lnTo>
                    <a:pt x="412" y="579"/>
                  </a:lnTo>
                  <a:lnTo>
                    <a:pt x="424" y="554"/>
                  </a:lnTo>
                  <a:lnTo>
                    <a:pt x="424" y="529"/>
                  </a:lnTo>
                  <a:lnTo>
                    <a:pt x="438" y="516"/>
                  </a:lnTo>
                  <a:lnTo>
                    <a:pt x="453" y="504"/>
                  </a:lnTo>
                  <a:lnTo>
                    <a:pt x="467" y="485"/>
                  </a:lnTo>
                  <a:lnTo>
                    <a:pt x="482" y="473"/>
                  </a:lnTo>
                  <a:lnTo>
                    <a:pt x="482" y="461"/>
                  </a:lnTo>
                  <a:lnTo>
                    <a:pt x="489" y="436"/>
                  </a:lnTo>
                  <a:lnTo>
                    <a:pt x="504" y="423"/>
                  </a:lnTo>
                  <a:lnTo>
                    <a:pt x="518" y="411"/>
                  </a:lnTo>
                  <a:lnTo>
                    <a:pt x="533" y="398"/>
                  </a:lnTo>
                  <a:lnTo>
                    <a:pt x="547" y="386"/>
                  </a:lnTo>
                  <a:lnTo>
                    <a:pt x="562" y="361"/>
                  </a:lnTo>
                  <a:lnTo>
                    <a:pt x="577" y="361"/>
                  </a:lnTo>
                  <a:lnTo>
                    <a:pt x="592" y="355"/>
                  </a:lnTo>
                  <a:lnTo>
                    <a:pt x="592" y="343"/>
                  </a:lnTo>
                  <a:lnTo>
                    <a:pt x="606" y="331"/>
                  </a:lnTo>
                  <a:lnTo>
                    <a:pt x="621" y="321"/>
                  </a:lnTo>
                  <a:lnTo>
                    <a:pt x="635" y="308"/>
                  </a:lnTo>
                  <a:lnTo>
                    <a:pt x="649" y="296"/>
                  </a:lnTo>
                  <a:lnTo>
                    <a:pt x="656" y="284"/>
                  </a:lnTo>
                  <a:lnTo>
                    <a:pt x="671" y="271"/>
                  </a:lnTo>
                  <a:lnTo>
                    <a:pt x="685" y="271"/>
                  </a:lnTo>
                  <a:lnTo>
                    <a:pt x="743" y="296"/>
                  </a:lnTo>
                  <a:lnTo>
                    <a:pt x="772" y="321"/>
                  </a:lnTo>
                  <a:lnTo>
                    <a:pt x="816" y="343"/>
                  </a:lnTo>
                  <a:lnTo>
                    <a:pt x="869" y="361"/>
                  </a:lnTo>
                  <a:lnTo>
                    <a:pt x="898" y="398"/>
                  </a:lnTo>
                  <a:lnTo>
                    <a:pt x="941" y="423"/>
                  </a:lnTo>
                  <a:lnTo>
                    <a:pt x="985" y="448"/>
                  </a:lnTo>
                  <a:lnTo>
                    <a:pt x="1021" y="485"/>
                  </a:lnTo>
                  <a:lnTo>
                    <a:pt x="1050" y="516"/>
                  </a:lnTo>
                  <a:lnTo>
                    <a:pt x="1078" y="541"/>
                  </a:lnTo>
                  <a:lnTo>
                    <a:pt x="1122" y="579"/>
                  </a:lnTo>
                  <a:lnTo>
                    <a:pt x="1151" y="603"/>
                  </a:lnTo>
                  <a:lnTo>
                    <a:pt x="1173" y="641"/>
                  </a:lnTo>
                  <a:lnTo>
                    <a:pt x="1216" y="672"/>
                  </a:lnTo>
                  <a:lnTo>
                    <a:pt x="1245" y="709"/>
                  </a:lnTo>
                  <a:lnTo>
                    <a:pt x="1274" y="746"/>
                  </a:lnTo>
                  <a:lnTo>
                    <a:pt x="1300" y="783"/>
                  </a:lnTo>
                  <a:lnTo>
                    <a:pt x="1315" y="812"/>
                  </a:lnTo>
                  <a:lnTo>
                    <a:pt x="1336" y="850"/>
                  </a:lnTo>
                  <a:lnTo>
                    <a:pt x="1366" y="899"/>
                  </a:lnTo>
                  <a:lnTo>
                    <a:pt x="1394" y="930"/>
                  </a:lnTo>
                  <a:lnTo>
                    <a:pt x="1409" y="968"/>
                  </a:lnTo>
                  <a:lnTo>
                    <a:pt x="1438" y="1014"/>
                  </a:lnTo>
                  <a:lnTo>
                    <a:pt x="1453" y="1052"/>
                  </a:lnTo>
                  <a:lnTo>
                    <a:pt x="1482" y="1083"/>
                  </a:lnTo>
                  <a:lnTo>
                    <a:pt x="1489" y="1132"/>
                  </a:lnTo>
                  <a:lnTo>
                    <a:pt x="1502" y="1182"/>
                  </a:lnTo>
                  <a:lnTo>
                    <a:pt x="1517" y="1213"/>
                  </a:lnTo>
                  <a:lnTo>
                    <a:pt x="1531" y="1263"/>
                  </a:lnTo>
                  <a:lnTo>
                    <a:pt x="1546" y="1312"/>
                  </a:lnTo>
                  <a:lnTo>
                    <a:pt x="1561" y="1354"/>
                  </a:lnTo>
                  <a:lnTo>
                    <a:pt x="1575" y="1404"/>
                  </a:lnTo>
                  <a:lnTo>
                    <a:pt x="1575" y="1428"/>
                  </a:lnTo>
                  <a:lnTo>
                    <a:pt x="1589" y="1466"/>
                  </a:lnTo>
                  <a:lnTo>
                    <a:pt x="1589" y="1490"/>
                  </a:lnTo>
                  <a:lnTo>
                    <a:pt x="1589" y="1521"/>
                  </a:lnTo>
                  <a:lnTo>
                    <a:pt x="1589" y="1546"/>
                  </a:lnTo>
                  <a:lnTo>
                    <a:pt x="1604" y="1584"/>
                  </a:lnTo>
                  <a:lnTo>
                    <a:pt x="1604" y="1596"/>
                  </a:lnTo>
                  <a:lnTo>
                    <a:pt x="1604" y="1633"/>
                  </a:lnTo>
                  <a:lnTo>
                    <a:pt x="1619" y="1652"/>
                  </a:lnTo>
                  <a:lnTo>
                    <a:pt x="1619" y="1686"/>
                  </a:lnTo>
                  <a:lnTo>
                    <a:pt x="1619" y="1711"/>
                  </a:lnTo>
                  <a:lnTo>
                    <a:pt x="1619" y="1736"/>
                  </a:lnTo>
                  <a:lnTo>
                    <a:pt x="1633" y="1773"/>
                  </a:lnTo>
                  <a:lnTo>
                    <a:pt x="1633" y="1792"/>
                  </a:lnTo>
                  <a:lnTo>
                    <a:pt x="1633" y="1817"/>
                  </a:lnTo>
                  <a:lnTo>
                    <a:pt x="1633" y="1841"/>
                  </a:lnTo>
                  <a:lnTo>
                    <a:pt x="1648" y="1877"/>
                  </a:lnTo>
                  <a:lnTo>
                    <a:pt x="1648" y="1901"/>
                  </a:lnTo>
                  <a:lnTo>
                    <a:pt x="1648" y="1920"/>
                  </a:lnTo>
                  <a:lnTo>
                    <a:pt x="1648" y="1957"/>
                  </a:lnTo>
                  <a:lnTo>
                    <a:pt x="1655" y="1982"/>
                  </a:lnTo>
                  <a:lnTo>
                    <a:pt x="1655" y="2007"/>
                  </a:lnTo>
                  <a:lnTo>
                    <a:pt x="1655" y="2032"/>
                  </a:lnTo>
                  <a:lnTo>
                    <a:pt x="1655" y="2063"/>
                  </a:lnTo>
                  <a:lnTo>
                    <a:pt x="1655" y="2088"/>
                  </a:lnTo>
                  <a:lnTo>
                    <a:pt x="1655" y="2113"/>
                  </a:lnTo>
                  <a:lnTo>
                    <a:pt x="1669" y="2137"/>
                  </a:lnTo>
                  <a:lnTo>
                    <a:pt x="1669" y="2162"/>
                  </a:lnTo>
                  <a:lnTo>
                    <a:pt x="1669" y="2199"/>
                  </a:lnTo>
                  <a:lnTo>
                    <a:pt x="1669" y="2218"/>
                  </a:lnTo>
                  <a:lnTo>
                    <a:pt x="1669" y="2243"/>
                  </a:lnTo>
                  <a:lnTo>
                    <a:pt x="1669" y="2268"/>
                  </a:lnTo>
                  <a:lnTo>
                    <a:pt x="1684" y="2293"/>
                  </a:lnTo>
                  <a:lnTo>
                    <a:pt x="1684" y="2305"/>
                  </a:lnTo>
                  <a:lnTo>
                    <a:pt x="1684" y="2327"/>
                  </a:lnTo>
                  <a:lnTo>
                    <a:pt x="1684" y="2339"/>
                  </a:lnTo>
                  <a:lnTo>
                    <a:pt x="1684" y="2358"/>
                  </a:lnTo>
                  <a:lnTo>
                    <a:pt x="1684" y="2370"/>
                  </a:lnTo>
                  <a:lnTo>
                    <a:pt x="1684" y="2383"/>
                  </a:lnTo>
                  <a:lnTo>
                    <a:pt x="1684" y="2393"/>
                  </a:lnTo>
                  <a:lnTo>
                    <a:pt x="1698" y="2418"/>
                  </a:lnTo>
                  <a:lnTo>
                    <a:pt x="1698" y="2430"/>
                  </a:lnTo>
                  <a:lnTo>
                    <a:pt x="1698" y="2443"/>
                  </a:lnTo>
                  <a:lnTo>
                    <a:pt x="1698" y="2455"/>
                  </a:lnTo>
                  <a:lnTo>
                    <a:pt x="1698" y="2468"/>
                  </a:lnTo>
                  <a:lnTo>
                    <a:pt x="1698" y="2486"/>
                  </a:lnTo>
                  <a:lnTo>
                    <a:pt x="1713" y="2511"/>
                  </a:lnTo>
                  <a:lnTo>
                    <a:pt x="1698" y="2524"/>
                  </a:lnTo>
                  <a:lnTo>
                    <a:pt x="1698" y="2536"/>
                  </a:lnTo>
                  <a:lnTo>
                    <a:pt x="1698" y="2548"/>
                  </a:lnTo>
                  <a:lnTo>
                    <a:pt x="1698" y="2561"/>
                  </a:lnTo>
                  <a:lnTo>
                    <a:pt x="1698" y="2573"/>
                  </a:lnTo>
                  <a:lnTo>
                    <a:pt x="1698" y="2586"/>
                  </a:lnTo>
                  <a:lnTo>
                    <a:pt x="1698" y="2598"/>
                  </a:lnTo>
                  <a:lnTo>
                    <a:pt x="1698" y="2610"/>
                  </a:lnTo>
                  <a:lnTo>
                    <a:pt x="1684" y="2623"/>
                  </a:lnTo>
                  <a:lnTo>
                    <a:pt x="1684" y="2629"/>
                  </a:lnTo>
                  <a:lnTo>
                    <a:pt x="1684" y="2642"/>
                  </a:lnTo>
                  <a:lnTo>
                    <a:pt x="1684" y="2654"/>
                  </a:lnTo>
                  <a:lnTo>
                    <a:pt x="1655" y="2629"/>
                  </a:lnTo>
                  <a:lnTo>
                    <a:pt x="1633" y="2598"/>
                  </a:lnTo>
                  <a:lnTo>
                    <a:pt x="1604" y="2573"/>
                  </a:lnTo>
                  <a:lnTo>
                    <a:pt x="1575" y="2536"/>
                  </a:lnTo>
                  <a:lnTo>
                    <a:pt x="1546" y="2511"/>
                  </a:lnTo>
                  <a:lnTo>
                    <a:pt x="1531" y="2486"/>
                  </a:lnTo>
                  <a:lnTo>
                    <a:pt x="1489" y="2468"/>
                  </a:lnTo>
                  <a:lnTo>
                    <a:pt x="1467" y="2443"/>
                  </a:lnTo>
                  <a:lnTo>
                    <a:pt x="1438" y="2430"/>
                  </a:lnTo>
                  <a:lnTo>
                    <a:pt x="1409" y="2406"/>
                  </a:lnTo>
                  <a:lnTo>
                    <a:pt x="1380" y="2393"/>
                  </a:lnTo>
                  <a:lnTo>
                    <a:pt x="1336" y="2370"/>
                  </a:lnTo>
                  <a:lnTo>
                    <a:pt x="1315" y="2358"/>
                  </a:lnTo>
                  <a:lnTo>
                    <a:pt x="1274" y="2345"/>
                  </a:lnTo>
                  <a:lnTo>
                    <a:pt x="1245" y="2339"/>
                  </a:lnTo>
                  <a:lnTo>
                    <a:pt x="1201" y="2339"/>
                  </a:lnTo>
                  <a:lnTo>
                    <a:pt x="1173" y="2327"/>
                  </a:lnTo>
                  <a:lnTo>
                    <a:pt x="1151" y="2317"/>
                  </a:lnTo>
                  <a:lnTo>
                    <a:pt x="1107" y="2317"/>
                  </a:lnTo>
                  <a:lnTo>
                    <a:pt x="1065" y="2305"/>
                  </a:lnTo>
                  <a:lnTo>
                    <a:pt x="1036" y="2305"/>
                  </a:lnTo>
                  <a:lnTo>
                    <a:pt x="992" y="2305"/>
                  </a:lnTo>
                  <a:lnTo>
                    <a:pt x="970" y="2305"/>
                  </a:lnTo>
                  <a:lnTo>
                    <a:pt x="927" y="2305"/>
                  </a:lnTo>
                  <a:lnTo>
                    <a:pt x="898" y="2305"/>
                  </a:lnTo>
                  <a:lnTo>
                    <a:pt x="852" y="2305"/>
                  </a:lnTo>
                  <a:lnTo>
                    <a:pt x="816" y="2305"/>
                  </a:lnTo>
                  <a:lnTo>
                    <a:pt x="772" y="2317"/>
                  </a:lnTo>
                  <a:lnTo>
                    <a:pt x="743" y="2317"/>
                  </a:lnTo>
                  <a:lnTo>
                    <a:pt x="700" y="2327"/>
                  </a:lnTo>
                  <a:lnTo>
                    <a:pt x="656" y="2339"/>
                  </a:lnTo>
                  <a:lnTo>
                    <a:pt x="635" y="2345"/>
                  </a:lnTo>
                  <a:lnTo>
                    <a:pt x="621" y="2345"/>
                  </a:lnTo>
                  <a:lnTo>
                    <a:pt x="592" y="2345"/>
                  </a:lnTo>
                  <a:lnTo>
                    <a:pt x="577" y="2345"/>
                  </a:lnTo>
                  <a:lnTo>
                    <a:pt x="547" y="2345"/>
                  </a:lnTo>
                  <a:lnTo>
                    <a:pt x="533" y="2345"/>
                  </a:lnTo>
                  <a:lnTo>
                    <a:pt x="518" y="2345"/>
                  </a:lnTo>
                  <a:lnTo>
                    <a:pt x="489" y="2345"/>
                  </a:lnTo>
                  <a:lnTo>
                    <a:pt x="482" y="2345"/>
                  </a:lnTo>
                  <a:lnTo>
                    <a:pt x="467" y="2345"/>
                  </a:lnTo>
                  <a:lnTo>
                    <a:pt x="453" y="2345"/>
                  </a:lnTo>
                  <a:lnTo>
                    <a:pt x="438" y="2345"/>
                  </a:lnTo>
                  <a:lnTo>
                    <a:pt x="424" y="2345"/>
                  </a:lnTo>
                  <a:lnTo>
                    <a:pt x="398" y="2339"/>
                  </a:lnTo>
                  <a:lnTo>
                    <a:pt x="383" y="2339"/>
                  </a:lnTo>
                  <a:lnTo>
                    <a:pt x="369" y="2339"/>
                  </a:lnTo>
                  <a:lnTo>
                    <a:pt x="354" y="2327"/>
                  </a:lnTo>
                  <a:lnTo>
                    <a:pt x="340" y="2327"/>
                  </a:lnTo>
                  <a:lnTo>
                    <a:pt x="325" y="2317"/>
                  </a:lnTo>
                  <a:lnTo>
                    <a:pt x="318" y="2317"/>
                  </a:lnTo>
                  <a:lnTo>
                    <a:pt x="303" y="2305"/>
                  </a:lnTo>
                  <a:lnTo>
                    <a:pt x="289" y="2293"/>
                  </a:lnTo>
                  <a:lnTo>
                    <a:pt x="274" y="2293"/>
                  </a:lnTo>
                  <a:lnTo>
                    <a:pt x="260" y="2280"/>
                  </a:lnTo>
                  <a:lnTo>
                    <a:pt x="245" y="2268"/>
                  </a:lnTo>
                  <a:lnTo>
                    <a:pt x="231" y="2255"/>
                  </a:lnTo>
                  <a:lnTo>
                    <a:pt x="216" y="2255"/>
                  </a:lnTo>
                  <a:lnTo>
                    <a:pt x="216" y="2243"/>
                  </a:lnTo>
                  <a:lnTo>
                    <a:pt x="203" y="2231"/>
                  </a:lnTo>
                  <a:lnTo>
                    <a:pt x="188" y="2218"/>
                  </a:lnTo>
                  <a:lnTo>
                    <a:pt x="174" y="2206"/>
                  </a:lnTo>
                  <a:lnTo>
                    <a:pt x="174" y="2199"/>
                  </a:lnTo>
                  <a:lnTo>
                    <a:pt x="159" y="2187"/>
                  </a:lnTo>
                  <a:lnTo>
                    <a:pt x="159" y="2150"/>
                  </a:lnTo>
                  <a:lnTo>
                    <a:pt x="174" y="2113"/>
                  </a:lnTo>
                  <a:lnTo>
                    <a:pt x="174" y="2075"/>
                  </a:lnTo>
                  <a:lnTo>
                    <a:pt x="188" y="2044"/>
                  </a:lnTo>
                  <a:lnTo>
                    <a:pt x="188" y="2007"/>
                  </a:lnTo>
                  <a:lnTo>
                    <a:pt x="203" y="1970"/>
                  </a:lnTo>
                  <a:lnTo>
                    <a:pt x="203" y="1932"/>
                  </a:lnTo>
                  <a:lnTo>
                    <a:pt x="203" y="1901"/>
                  </a:lnTo>
                  <a:lnTo>
                    <a:pt x="216" y="1864"/>
                  </a:lnTo>
                  <a:lnTo>
                    <a:pt x="216" y="1829"/>
                  </a:lnTo>
                  <a:lnTo>
                    <a:pt x="216" y="1804"/>
                  </a:lnTo>
                  <a:lnTo>
                    <a:pt x="216" y="1761"/>
                  </a:lnTo>
                  <a:lnTo>
                    <a:pt x="231" y="1723"/>
                  </a:lnTo>
                  <a:lnTo>
                    <a:pt x="231" y="1699"/>
                  </a:lnTo>
                  <a:lnTo>
                    <a:pt x="231" y="1661"/>
                  </a:lnTo>
                  <a:lnTo>
                    <a:pt x="231" y="1633"/>
                  </a:lnTo>
                  <a:lnTo>
                    <a:pt x="231" y="1596"/>
                  </a:lnTo>
                  <a:lnTo>
                    <a:pt x="231" y="1559"/>
                  </a:lnTo>
                  <a:lnTo>
                    <a:pt x="245" y="1534"/>
                  </a:lnTo>
                  <a:lnTo>
                    <a:pt x="245" y="1497"/>
                  </a:lnTo>
                  <a:lnTo>
                    <a:pt x="245" y="1466"/>
                  </a:lnTo>
                  <a:lnTo>
                    <a:pt x="245" y="1428"/>
                  </a:lnTo>
                  <a:lnTo>
                    <a:pt x="245" y="1391"/>
                  </a:lnTo>
                  <a:lnTo>
                    <a:pt x="245" y="1366"/>
                  </a:lnTo>
                  <a:lnTo>
                    <a:pt x="245" y="1335"/>
                  </a:lnTo>
                  <a:lnTo>
                    <a:pt x="231" y="1300"/>
                  </a:lnTo>
                  <a:lnTo>
                    <a:pt x="231" y="1275"/>
                  </a:lnTo>
                  <a:lnTo>
                    <a:pt x="231" y="1238"/>
                  </a:lnTo>
                  <a:lnTo>
                    <a:pt x="231" y="1207"/>
                  </a:lnTo>
                  <a:lnTo>
                    <a:pt x="216" y="1182"/>
                  </a:lnTo>
                  <a:lnTo>
                    <a:pt x="216" y="1145"/>
                  </a:lnTo>
                  <a:lnTo>
                    <a:pt x="216" y="1108"/>
                  </a:lnTo>
                  <a:lnTo>
                    <a:pt x="216" y="1095"/>
                  </a:lnTo>
                  <a:lnTo>
                    <a:pt x="203" y="1083"/>
                  </a:lnTo>
                  <a:lnTo>
                    <a:pt x="203" y="1070"/>
                  </a:lnTo>
                  <a:lnTo>
                    <a:pt x="203" y="1064"/>
                  </a:lnTo>
                  <a:lnTo>
                    <a:pt x="188" y="1052"/>
                  </a:lnTo>
                  <a:lnTo>
                    <a:pt x="188" y="1039"/>
                  </a:lnTo>
                  <a:lnTo>
                    <a:pt x="174" y="1039"/>
                  </a:lnTo>
                  <a:lnTo>
                    <a:pt x="174" y="1027"/>
                  </a:lnTo>
                  <a:lnTo>
                    <a:pt x="159" y="1014"/>
                  </a:lnTo>
                  <a:lnTo>
                    <a:pt x="159" y="1002"/>
                  </a:lnTo>
                  <a:lnTo>
                    <a:pt x="152" y="1002"/>
                  </a:lnTo>
                  <a:lnTo>
                    <a:pt x="152" y="993"/>
                  </a:lnTo>
                  <a:lnTo>
                    <a:pt x="137" y="980"/>
                  </a:lnTo>
                  <a:lnTo>
                    <a:pt x="123" y="968"/>
                  </a:lnTo>
                  <a:lnTo>
                    <a:pt x="108" y="955"/>
                  </a:lnTo>
                  <a:lnTo>
                    <a:pt x="108" y="943"/>
                  </a:lnTo>
                  <a:lnTo>
                    <a:pt x="94" y="943"/>
                  </a:lnTo>
                  <a:lnTo>
                    <a:pt x="94" y="930"/>
                  </a:lnTo>
                  <a:lnTo>
                    <a:pt x="79" y="930"/>
                  </a:lnTo>
                  <a:lnTo>
                    <a:pt x="65" y="924"/>
                  </a:lnTo>
                  <a:lnTo>
                    <a:pt x="50" y="924"/>
                  </a:lnTo>
                  <a:lnTo>
                    <a:pt x="50" y="912"/>
                  </a:lnTo>
                  <a:lnTo>
                    <a:pt x="36" y="899"/>
                  </a:lnTo>
                  <a:lnTo>
                    <a:pt x="21" y="899"/>
                  </a:lnTo>
                  <a:lnTo>
                    <a:pt x="7" y="887"/>
                  </a:lnTo>
                  <a:lnTo>
                    <a:pt x="0" y="887"/>
                  </a:lnTo>
                  <a:lnTo>
                    <a:pt x="0" y="37"/>
                  </a:lnTo>
                  <a:lnTo>
                    <a:pt x="174" y="0"/>
                  </a:lnTo>
                  <a:lnTo>
                    <a:pt x="174" y="591"/>
                  </a:lnTo>
                  <a:lnTo>
                    <a:pt x="174" y="603"/>
                  </a:lnTo>
                  <a:lnTo>
                    <a:pt x="174" y="616"/>
                  </a:lnTo>
                  <a:lnTo>
                    <a:pt x="174" y="628"/>
                  </a:lnTo>
                  <a:lnTo>
                    <a:pt x="174" y="641"/>
                  </a:lnTo>
                  <a:lnTo>
                    <a:pt x="174" y="647"/>
                  </a:lnTo>
                  <a:lnTo>
                    <a:pt x="174" y="659"/>
                  </a:lnTo>
                  <a:lnTo>
                    <a:pt x="188" y="659"/>
                  </a:lnTo>
                  <a:lnTo>
                    <a:pt x="188" y="672"/>
                  </a:lnTo>
                  <a:lnTo>
                    <a:pt x="188" y="684"/>
                  </a:lnTo>
                  <a:lnTo>
                    <a:pt x="203" y="684"/>
                  </a:lnTo>
                  <a:lnTo>
                    <a:pt x="203" y="697"/>
                  </a:lnTo>
                  <a:lnTo>
                    <a:pt x="216" y="709"/>
                  </a:lnTo>
                  <a:lnTo>
                    <a:pt x="216" y="721"/>
                  </a:lnTo>
                  <a:lnTo>
                    <a:pt x="231" y="721"/>
                  </a:lnTo>
                  <a:lnTo>
                    <a:pt x="231" y="734"/>
                  </a:lnTo>
                  <a:lnTo>
                    <a:pt x="245" y="734"/>
                  </a:lnTo>
                  <a:lnTo>
                    <a:pt x="245" y="746"/>
                  </a:lnTo>
                  <a:lnTo>
                    <a:pt x="260" y="746"/>
                  </a:lnTo>
                  <a:lnTo>
                    <a:pt x="274" y="759"/>
                  </a:lnTo>
                  <a:lnTo>
                    <a:pt x="289" y="759"/>
                  </a:lnTo>
                  <a:lnTo>
                    <a:pt x="289" y="771"/>
                  </a:lnTo>
                  <a:lnTo>
                    <a:pt x="303" y="771"/>
                  </a:lnTo>
                  <a:lnTo>
                    <a:pt x="318" y="771"/>
                  </a:lnTo>
                  <a:lnTo>
                    <a:pt x="325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/>
          </p:nvPr>
        </p:nvSpPr>
        <p:spPr>
          <a:xfrm>
            <a:off x="762000" y="1143000"/>
            <a:ext cx="9294813" cy="5427663"/>
          </a:xfrm>
        </p:spPr>
        <p:txBody>
          <a:bodyPr lIns="89986" tIns="46793" rIns="89986" bIns="46793" anchor="t"/>
          <a:lstStyle/>
          <a:p>
            <a:pPr marL="326960" indent="-326960" eaLnBrk="1" hangingPunct="1">
              <a:lnSpc>
                <a:spcPct val="93000"/>
              </a:lnSpc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 dirty="0">
              <a:solidFill>
                <a:srgbClr val="FFFFFF"/>
              </a:solidFill>
            </a:endParaRPr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1014413" y="1371600"/>
            <a:ext cx="3400425" cy="4768850"/>
            <a:chOff x="639" y="864"/>
            <a:chExt cx="2142" cy="3004"/>
          </a:xfrm>
        </p:grpSpPr>
        <p:pic>
          <p:nvPicPr>
            <p:cNvPr id="1845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" y="864"/>
              <a:ext cx="2143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9" name="AutoShape 4"/>
            <p:cNvSpPr>
              <a:spLocks noChangeArrowheads="1"/>
            </p:cNvSpPr>
            <p:nvPr/>
          </p:nvSpPr>
          <p:spPr bwMode="auto">
            <a:xfrm>
              <a:off x="639" y="864"/>
              <a:ext cx="2143" cy="3005"/>
            </a:xfrm>
            <a:prstGeom prst="roundRect">
              <a:avLst>
                <a:gd name="adj" fmla="val 46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5210175" y="1447800"/>
            <a:ext cx="3392488" cy="4668838"/>
            <a:chOff x="3283" y="912"/>
            <a:chExt cx="2137" cy="2941"/>
          </a:xfrm>
        </p:grpSpPr>
        <p:pic>
          <p:nvPicPr>
            <p:cNvPr id="1845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3" y="912"/>
              <a:ext cx="2138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7" name="AutoShape 7"/>
            <p:cNvSpPr>
              <a:spLocks noChangeArrowheads="1"/>
            </p:cNvSpPr>
            <p:nvPr/>
          </p:nvSpPr>
          <p:spPr bwMode="auto">
            <a:xfrm>
              <a:off x="3283" y="912"/>
              <a:ext cx="2138" cy="2942"/>
            </a:xfrm>
            <a:prstGeom prst="roundRect">
              <a:avLst>
                <a:gd name="adj" fmla="val 46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5124450" y="6496050"/>
            <a:ext cx="5130800" cy="360363"/>
            <a:chOff x="3228" y="4092"/>
            <a:chExt cx="3233" cy="227"/>
          </a:xfrm>
        </p:grpSpPr>
        <p:sp>
          <p:nvSpPr>
            <p:cNvPr id="18446" name="AutoShape 9"/>
            <p:cNvSpPr>
              <a:spLocks noChangeArrowheads="1"/>
            </p:cNvSpPr>
            <p:nvPr/>
          </p:nvSpPr>
          <p:spPr bwMode="auto">
            <a:xfrm>
              <a:off x="3228" y="4092"/>
              <a:ext cx="3200" cy="227"/>
            </a:xfrm>
            <a:prstGeom prst="roundRect">
              <a:avLst>
                <a:gd name="adj" fmla="val 44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18447" name="Group 10"/>
            <p:cNvGrpSpPr>
              <a:grpSpLocks/>
            </p:cNvGrpSpPr>
            <p:nvPr/>
          </p:nvGrpSpPr>
          <p:grpSpPr bwMode="auto">
            <a:xfrm>
              <a:off x="3228" y="4092"/>
              <a:ext cx="3233" cy="224"/>
              <a:chOff x="3228" y="4092"/>
              <a:chExt cx="3233" cy="224"/>
            </a:xfrm>
          </p:grpSpPr>
          <p:sp>
            <p:nvSpPr>
              <p:cNvPr id="18448" name="AutoShape 11"/>
              <p:cNvSpPr>
                <a:spLocks noChangeArrowheads="1"/>
              </p:cNvSpPr>
              <p:nvPr/>
            </p:nvSpPr>
            <p:spPr bwMode="auto">
              <a:xfrm>
                <a:off x="3228" y="4092"/>
                <a:ext cx="3197" cy="224"/>
              </a:xfrm>
              <a:prstGeom prst="roundRect">
                <a:avLst>
                  <a:gd name="adj" fmla="val 444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8449" name="Group 12"/>
              <p:cNvGrpSpPr>
                <a:grpSpLocks/>
              </p:cNvGrpSpPr>
              <p:nvPr/>
            </p:nvGrpSpPr>
            <p:grpSpPr bwMode="auto">
              <a:xfrm>
                <a:off x="3228" y="4092"/>
                <a:ext cx="3233" cy="222"/>
                <a:chOff x="3228" y="4092"/>
                <a:chExt cx="3233" cy="222"/>
              </a:xfrm>
            </p:grpSpPr>
            <p:sp>
              <p:nvSpPr>
                <p:cNvPr id="18450" name="AutoShape 13"/>
                <p:cNvSpPr>
                  <a:spLocks noChangeArrowheads="1"/>
                </p:cNvSpPr>
                <p:nvPr/>
              </p:nvSpPr>
              <p:spPr bwMode="auto">
                <a:xfrm>
                  <a:off x="3228" y="4092"/>
                  <a:ext cx="3195" cy="222"/>
                </a:xfrm>
                <a:prstGeom prst="roundRect">
                  <a:avLst>
                    <a:gd name="adj" fmla="val 449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18451" name="Group 14"/>
                <p:cNvGrpSpPr>
                  <a:grpSpLocks/>
                </p:cNvGrpSpPr>
                <p:nvPr/>
              </p:nvGrpSpPr>
              <p:grpSpPr bwMode="auto">
                <a:xfrm>
                  <a:off x="3228" y="4092"/>
                  <a:ext cx="3233" cy="222"/>
                  <a:chOff x="3228" y="4092"/>
                  <a:chExt cx="3233" cy="222"/>
                </a:xfrm>
              </p:grpSpPr>
              <p:sp>
                <p:nvSpPr>
                  <p:cNvPr id="18452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4092"/>
                    <a:ext cx="3194" cy="221"/>
                  </a:xfrm>
                  <a:prstGeom prst="roundRect">
                    <a:avLst>
                      <a:gd name="adj" fmla="val 454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18453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228" y="4092"/>
                    <a:ext cx="3233" cy="222"/>
                    <a:chOff x="3228" y="4092"/>
                    <a:chExt cx="3233" cy="222"/>
                  </a:xfrm>
                </p:grpSpPr>
                <p:sp>
                  <p:nvSpPr>
                    <p:cNvPr id="18454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8" y="4092"/>
                      <a:ext cx="3194" cy="221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sp>
                  <p:nvSpPr>
                    <p:cNvPr id="18455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8" y="4092"/>
                      <a:ext cx="3233" cy="222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89986" tIns="46793" rIns="89986" bIns="46793">
                      <a:spAutoFit/>
                    </a:bodyPr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93000"/>
                        </a:lnSpc>
                        <a:spcBef>
                          <a:spcPts val="1125"/>
                        </a:spcBef>
                        <a:buClr>
                          <a:srgbClr val="CCECFF"/>
                        </a:buClr>
                        <a:buSzPct val="100000"/>
                      </a:pPr>
                      <a:r>
                        <a:rPr lang="en-GB" altLang="pt-BR">
                          <a:solidFill>
                            <a:srgbClr val="CCECFF"/>
                          </a:solidFill>
                        </a:rPr>
                        <a:t>Serviço de Endoscopia Respiratória -HCFMUSP</a:t>
                      </a:r>
                    </a:p>
                  </p:txBody>
                </p:sp>
              </p:grpSp>
            </p:grpSp>
          </p:grpSp>
        </p:grpSp>
      </p:grpSp>
      <p:pic>
        <p:nvPicPr>
          <p:cNvPr id="1843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88913"/>
            <a:ext cx="1195387" cy="1146175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20"/>
          <p:cNvGrpSpPr>
            <a:grpSpLocks/>
          </p:cNvGrpSpPr>
          <p:nvPr/>
        </p:nvGrpSpPr>
        <p:grpSpPr bwMode="auto">
          <a:xfrm>
            <a:off x="8880475" y="188913"/>
            <a:ext cx="1236663" cy="954087"/>
            <a:chOff x="5595" y="119"/>
            <a:chExt cx="779" cy="601"/>
          </a:xfrm>
        </p:grpSpPr>
        <p:sp>
          <p:nvSpPr>
            <p:cNvPr id="18444" name="Freeform 21"/>
            <p:cNvSpPr>
              <a:spLocks noChangeArrowheads="1"/>
            </p:cNvSpPr>
            <p:nvPr/>
          </p:nvSpPr>
          <p:spPr bwMode="auto">
            <a:xfrm>
              <a:off x="5595" y="119"/>
              <a:ext cx="388" cy="602"/>
            </a:xfrm>
            <a:custGeom>
              <a:avLst/>
              <a:gdLst>
                <a:gd name="T0" fmla="*/ 306 w 1710"/>
                <a:gd name="T1" fmla="*/ 155 h 2655"/>
                <a:gd name="T2" fmla="*/ 296 w 1710"/>
                <a:gd name="T3" fmla="*/ 131 h 2655"/>
                <a:gd name="T4" fmla="*/ 283 w 1710"/>
                <a:gd name="T5" fmla="*/ 110 h 2655"/>
                <a:gd name="T6" fmla="*/ 272 w 1710"/>
                <a:gd name="T7" fmla="*/ 93 h 2655"/>
                <a:gd name="T8" fmla="*/ 255 w 1710"/>
                <a:gd name="T9" fmla="*/ 80 h 2655"/>
                <a:gd name="T10" fmla="*/ 238 w 1710"/>
                <a:gd name="T11" fmla="*/ 67 h 2655"/>
                <a:gd name="T12" fmla="*/ 210 w 1710"/>
                <a:gd name="T13" fmla="*/ 73 h 2655"/>
                <a:gd name="T14" fmla="*/ 166 w 1710"/>
                <a:gd name="T15" fmla="*/ 102 h 2655"/>
                <a:gd name="T16" fmla="*/ 124 w 1710"/>
                <a:gd name="T17" fmla="*/ 137 h 2655"/>
                <a:gd name="T18" fmla="*/ 94 w 1710"/>
                <a:gd name="T19" fmla="*/ 178 h 2655"/>
                <a:gd name="T20" fmla="*/ 66 w 1710"/>
                <a:gd name="T21" fmla="*/ 219 h 2655"/>
                <a:gd name="T22" fmla="*/ 44 w 1710"/>
                <a:gd name="T23" fmla="*/ 268 h 2655"/>
                <a:gd name="T24" fmla="*/ 31 w 1710"/>
                <a:gd name="T25" fmla="*/ 318 h 2655"/>
                <a:gd name="T26" fmla="*/ 25 w 1710"/>
                <a:gd name="T27" fmla="*/ 351 h 2655"/>
                <a:gd name="T28" fmla="*/ 21 w 1710"/>
                <a:gd name="T29" fmla="*/ 382 h 2655"/>
                <a:gd name="T30" fmla="*/ 15 w 1710"/>
                <a:gd name="T31" fmla="*/ 412 h 2655"/>
                <a:gd name="T32" fmla="*/ 12 w 1710"/>
                <a:gd name="T33" fmla="*/ 444 h 2655"/>
                <a:gd name="T34" fmla="*/ 10 w 1710"/>
                <a:gd name="T35" fmla="*/ 473 h 2655"/>
                <a:gd name="T36" fmla="*/ 10 w 1710"/>
                <a:gd name="T37" fmla="*/ 503 h 2655"/>
                <a:gd name="T38" fmla="*/ 7 w 1710"/>
                <a:gd name="T39" fmla="*/ 528 h 2655"/>
                <a:gd name="T40" fmla="*/ 3 w 1710"/>
                <a:gd name="T41" fmla="*/ 543 h 2655"/>
                <a:gd name="T42" fmla="*/ 0 w 1710"/>
                <a:gd name="T43" fmla="*/ 560 h 2655"/>
                <a:gd name="T44" fmla="*/ 0 w 1710"/>
                <a:gd name="T45" fmla="*/ 572 h 2655"/>
                <a:gd name="T46" fmla="*/ 0 w 1710"/>
                <a:gd name="T47" fmla="*/ 586 h 2655"/>
                <a:gd name="T48" fmla="*/ 3 w 1710"/>
                <a:gd name="T49" fmla="*/ 596 h 2655"/>
                <a:gd name="T50" fmla="*/ 10 w 1710"/>
                <a:gd name="T51" fmla="*/ 596 h 2655"/>
                <a:gd name="T52" fmla="*/ 41 w 1710"/>
                <a:gd name="T53" fmla="*/ 564 h 2655"/>
                <a:gd name="T54" fmla="*/ 76 w 1710"/>
                <a:gd name="T55" fmla="*/ 543 h 2655"/>
                <a:gd name="T56" fmla="*/ 113 w 1710"/>
                <a:gd name="T57" fmla="*/ 530 h 2655"/>
                <a:gd name="T58" fmla="*/ 154 w 1710"/>
                <a:gd name="T59" fmla="*/ 523 h 2655"/>
                <a:gd name="T60" fmla="*/ 196 w 1710"/>
                <a:gd name="T61" fmla="*/ 523 h 2655"/>
                <a:gd name="T62" fmla="*/ 237 w 1710"/>
                <a:gd name="T63" fmla="*/ 530 h 2655"/>
                <a:gd name="T64" fmla="*/ 262 w 1710"/>
                <a:gd name="T65" fmla="*/ 532 h 2655"/>
                <a:gd name="T66" fmla="*/ 280 w 1710"/>
                <a:gd name="T67" fmla="*/ 532 h 2655"/>
                <a:gd name="T68" fmla="*/ 299 w 1710"/>
                <a:gd name="T69" fmla="*/ 530 h 2655"/>
                <a:gd name="T70" fmla="*/ 314 w 1710"/>
                <a:gd name="T71" fmla="*/ 525 h 2655"/>
                <a:gd name="T72" fmla="*/ 330 w 1710"/>
                <a:gd name="T73" fmla="*/ 514 h 2655"/>
                <a:gd name="T74" fmla="*/ 343 w 1710"/>
                <a:gd name="T75" fmla="*/ 503 h 2655"/>
                <a:gd name="T76" fmla="*/ 350 w 1710"/>
                <a:gd name="T77" fmla="*/ 479 h 2655"/>
                <a:gd name="T78" fmla="*/ 343 w 1710"/>
                <a:gd name="T79" fmla="*/ 438 h 2655"/>
                <a:gd name="T80" fmla="*/ 337 w 1710"/>
                <a:gd name="T81" fmla="*/ 399 h 2655"/>
                <a:gd name="T82" fmla="*/ 334 w 1710"/>
                <a:gd name="T83" fmla="*/ 362 h 2655"/>
                <a:gd name="T84" fmla="*/ 334 w 1710"/>
                <a:gd name="T85" fmla="*/ 324 h 2655"/>
                <a:gd name="T86" fmla="*/ 334 w 1710"/>
                <a:gd name="T87" fmla="*/ 289 h 2655"/>
                <a:gd name="T88" fmla="*/ 340 w 1710"/>
                <a:gd name="T89" fmla="*/ 251 h 2655"/>
                <a:gd name="T90" fmla="*/ 343 w 1710"/>
                <a:gd name="T91" fmla="*/ 241 h 2655"/>
                <a:gd name="T92" fmla="*/ 350 w 1710"/>
                <a:gd name="T93" fmla="*/ 233 h 2655"/>
                <a:gd name="T94" fmla="*/ 355 w 1710"/>
                <a:gd name="T95" fmla="*/ 222 h 2655"/>
                <a:gd name="T96" fmla="*/ 365 w 1710"/>
                <a:gd name="T97" fmla="*/ 214 h 2655"/>
                <a:gd name="T98" fmla="*/ 375 w 1710"/>
                <a:gd name="T99" fmla="*/ 210 h 2655"/>
                <a:gd name="T100" fmla="*/ 384 w 1710"/>
                <a:gd name="T101" fmla="*/ 204 h 2655"/>
                <a:gd name="T102" fmla="*/ 350 w 1710"/>
                <a:gd name="T103" fmla="*/ 134 h 2655"/>
                <a:gd name="T104" fmla="*/ 350 w 1710"/>
                <a:gd name="T105" fmla="*/ 145 h 2655"/>
                <a:gd name="T106" fmla="*/ 346 w 1710"/>
                <a:gd name="T107" fmla="*/ 152 h 2655"/>
                <a:gd name="T108" fmla="*/ 340 w 1710"/>
                <a:gd name="T109" fmla="*/ 161 h 2655"/>
                <a:gd name="T110" fmla="*/ 334 w 1710"/>
                <a:gd name="T111" fmla="*/ 166 h 2655"/>
                <a:gd name="T112" fmla="*/ 324 w 1710"/>
                <a:gd name="T113" fmla="*/ 172 h 2655"/>
                <a:gd name="T114" fmla="*/ 314 w 1710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0" h="2655">
                  <a:moveTo>
                    <a:pt x="1376" y="771"/>
                  </a:moveTo>
                  <a:lnTo>
                    <a:pt x="1376" y="746"/>
                  </a:lnTo>
                  <a:lnTo>
                    <a:pt x="1376" y="721"/>
                  </a:lnTo>
                  <a:lnTo>
                    <a:pt x="1361" y="697"/>
                  </a:lnTo>
                  <a:lnTo>
                    <a:pt x="1347" y="684"/>
                  </a:lnTo>
                  <a:lnTo>
                    <a:pt x="1347" y="647"/>
                  </a:lnTo>
                  <a:lnTo>
                    <a:pt x="1332" y="641"/>
                  </a:lnTo>
                  <a:lnTo>
                    <a:pt x="1318" y="616"/>
                  </a:lnTo>
                  <a:lnTo>
                    <a:pt x="1303" y="591"/>
                  </a:lnTo>
                  <a:lnTo>
                    <a:pt x="1303" y="579"/>
                  </a:lnTo>
                  <a:lnTo>
                    <a:pt x="1292" y="554"/>
                  </a:lnTo>
                  <a:lnTo>
                    <a:pt x="1277" y="529"/>
                  </a:lnTo>
                  <a:lnTo>
                    <a:pt x="1277" y="516"/>
                  </a:lnTo>
                  <a:lnTo>
                    <a:pt x="1263" y="504"/>
                  </a:lnTo>
                  <a:lnTo>
                    <a:pt x="1248" y="485"/>
                  </a:lnTo>
                  <a:lnTo>
                    <a:pt x="1234" y="473"/>
                  </a:lnTo>
                  <a:lnTo>
                    <a:pt x="1219" y="461"/>
                  </a:lnTo>
                  <a:lnTo>
                    <a:pt x="1219" y="436"/>
                  </a:lnTo>
                  <a:lnTo>
                    <a:pt x="1212" y="423"/>
                  </a:lnTo>
                  <a:lnTo>
                    <a:pt x="1197" y="411"/>
                  </a:lnTo>
                  <a:lnTo>
                    <a:pt x="1183" y="398"/>
                  </a:lnTo>
                  <a:lnTo>
                    <a:pt x="1168" y="386"/>
                  </a:lnTo>
                  <a:lnTo>
                    <a:pt x="1154" y="361"/>
                  </a:lnTo>
                  <a:lnTo>
                    <a:pt x="1136" y="361"/>
                  </a:lnTo>
                  <a:lnTo>
                    <a:pt x="1122" y="355"/>
                  </a:lnTo>
                  <a:lnTo>
                    <a:pt x="1107" y="343"/>
                  </a:lnTo>
                  <a:lnTo>
                    <a:pt x="1093" y="331"/>
                  </a:lnTo>
                  <a:lnTo>
                    <a:pt x="1078" y="321"/>
                  </a:lnTo>
                  <a:lnTo>
                    <a:pt x="1065" y="308"/>
                  </a:lnTo>
                  <a:lnTo>
                    <a:pt x="1050" y="296"/>
                  </a:lnTo>
                  <a:lnTo>
                    <a:pt x="1043" y="284"/>
                  </a:lnTo>
                  <a:lnTo>
                    <a:pt x="1028" y="271"/>
                  </a:lnTo>
                  <a:lnTo>
                    <a:pt x="1014" y="271"/>
                  </a:lnTo>
                  <a:lnTo>
                    <a:pt x="970" y="296"/>
                  </a:lnTo>
                  <a:lnTo>
                    <a:pt x="927" y="321"/>
                  </a:lnTo>
                  <a:lnTo>
                    <a:pt x="883" y="343"/>
                  </a:lnTo>
                  <a:lnTo>
                    <a:pt x="846" y="361"/>
                  </a:lnTo>
                  <a:lnTo>
                    <a:pt x="803" y="398"/>
                  </a:lnTo>
                  <a:lnTo>
                    <a:pt x="759" y="423"/>
                  </a:lnTo>
                  <a:lnTo>
                    <a:pt x="730" y="448"/>
                  </a:lnTo>
                  <a:lnTo>
                    <a:pt x="694" y="485"/>
                  </a:lnTo>
                  <a:lnTo>
                    <a:pt x="665" y="516"/>
                  </a:lnTo>
                  <a:lnTo>
                    <a:pt x="622" y="541"/>
                  </a:lnTo>
                  <a:lnTo>
                    <a:pt x="593" y="579"/>
                  </a:lnTo>
                  <a:lnTo>
                    <a:pt x="548" y="603"/>
                  </a:lnTo>
                  <a:lnTo>
                    <a:pt x="526" y="641"/>
                  </a:lnTo>
                  <a:lnTo>
                    <a:pt x="497" y="672"/>
                  </a:lnTo>
                  <a:lnTo>
                    <a:pt x="468" y="709"/>
                  </a:lnTo>
                  <a:lnTo>
                    <a:pt x="439" y="746"/>
                  </a:lnTo>
                  <a:lnTo>
                    <a:pt x="413" y="783"/>
                  </a:lnTo>
                  <a:lnTo>
                    <a:pt x="384" y="812"/>
                  </a:lnTo>
                  <a:lnTo>
                    <a:pt x="362" y="850"/>
                  </a:lnTo>
                  <a:lnTo>
                    <a:pt x="333" y="899"/>
                  </a:lnTo>
                  <a:lnTo>
                    <a:pt x="318" y="930"/>
                  </a:lnTo>
                  <a:lnTo>
                    <a:pt x="289" y="968"/>
                  </a:lnTo>
                  <a:lnTo>
                    <a:pt x="275" y="1014"/>
                  </a:lnTo>
                  <a:lnTo>
                    <a:pt x="246" y="1052"/>
                  </a:lnTo>
                  <a:lnTo>
                    <a:pt x="231" y="1083"/>
                  </a:lnTo>
                  <a:lnTo>
                    <a:pt x="217" y="1132"/>
                  </a:lnTo>
                  <a:lnTo>
                    <a:pt x="196" y="1182"/>
                  </a:lnTo>
                  <a:lnTo>
                    <a:pt x="181" y="1213"/>
                  </a:lnTo>
                  <a:lnTo>
                    <a:pt x="167" y="1263"/>
                  </a:lnTo>
                  <a:lnTo>
                    <a:pt x="152" y="1312"/>
                  </a:lnTo>
                  <a:lnTo>
                    <a:pt x="138" y="1354"/>
                  </a:lnTo>
                  <a:lnTo>
                    <a:pt x="138" y="1404"/>
                  </a:lnTo>
                  <a:lnTo>
                    <a:pt x="123" y="1428"/>
                  </a:lnTo>
                  <a:lnTo>
                    <a:pt x="123" y="1466"/>
                  </a:lnTo>
                  <a:lnTo>
                    <a:pt x="123" y="1490"/>
                  </a:lnTo>
                  <a:lnTo>
                    <a:pt x="109" y="1521"/>
                  </a:lnTo>
                  <a:lnTo>
                    <a:pt x="109" y="1546"/>
                  </a:lnTo>
                  <a:lnTo>
                    <a:pt x="109" y="1584"/>
                  </a:lnTo>
                  <a:lnTo>
                    <a:pt x="94" y="1596"/>
                  </a:lnTo>
                  <a:lnTo>
                    <a:pt x="94" y="1633"/>
                  </a:lnTo>
                  <a:lnTo>
                    <a:pt x="94" y="1652"/>
                  </a:lnTo>
                  <a:lnTo>
                    <a:pt x="94" y="1686"/>
                  </a:lnTo>
                  <a:lnTo>
                    <a:pt x="80" y="1711"/>
                  </a:lnTo>
                  <a:lnTo>
                    <a:pt x="80" y="1736"/>
                  </a:lnTo>
                  <a:lnTo>
                    <a:pt x="80" y="1773"/>
                  </a:lnTo>
                  <a:lnTo>
                    <a:pt x="80" y="1792"/>
                  </a:lnTo>
                  <a:lnTo>
                    <a:pt x="65" y="1817"/>
                  </a:lnTo>
                  <a:lnTo>
                    <a:pt x="65" y="1841"/>
                  </a:lnTo>
                  <a:lnTo>
                    <a:pt x="65" y="1877"/>
                  </a:lnTo>
                  <a:lnTo>
                    <a:pt x="65" y="1901"/>
                  </a:lnTo>
                  <a:lnTo>
                    <a:pt x="51" y="1920"/>
                  </a:lnTo>
                  <a:lnTo>
                    <a:pt x="51" y="1957"/>
                  </a:lnTo>
                  <a:lnTo>
                    <a:pt x="51" y="1982"/>
                  </a:lnTo>
                  <a:lnTo>
                    <a:pt x="51" y="2007"/>
                  </a:lnTo>
                  <a:lnTo>
                    <a:pt x="51" y="2032"/>
                  </a:lnTo>
                  <a:lnTo>
                    <a:pt x="44" y="2063"/>
                  </a:lnTo>
                  <a:lnTo>
                    <a:pt x="44" y="2088"/>
                  </a:lnTo>
                  <a:lnTo>
                    <a:pt x="44" y="2113"/>
                  </a:lnTo>
                  <a:lnTo>
                    <a:pt x="44" y="2137"/>
                  </a:lnTo>
                  <a:lnTo>
                    <a:pt x="44" y="2162"/>
                  </a:lnTo>
                  <a:lnTo>
                    <a:pt x="44" y="2199"/>
                  </a:lnTo>
                  <a:lnTo>
                    <a:pt x="44" y="2218"/>
                  </a:lnTo>
                  <a:lnTo>
                    <a:pt x="44" y="2243"/>
                  </a:lnTo>
                  <a:lnTo>
                    <a:pt x="44" y="2268"/>
                  </a:lnTo>
                  <a:lnTo>
                    <a:pt x="29" y="2293"/>
                  </a:lnTo>
                  <a:lnTo>
                    <a:pt x="29" y="2305"/>
                  </a:lnTo>
                  <a:lnTo>
                    <a:pt x="29" y="2327"/>
                  </a:lnTo>
                  <a:lnTo>
                    <a:pt x="29" y="2339"/>
                  </a:lnTo>
                  <a:lnTo>
                    <a:pt x="29" y="2358"/>
                  </a:lnTo>
                  <a:lnTo>
                    <a:pt x="14" y="2370"/>
                  </a:lnTo>
                  <a:lnTo>
                    <a:pt x="14" y="2383"/>
                  </a:lnTo>
                  <a:lnTo>
                    <a:pt x="14" y="2393"/>
                  </a:lnTo>
                  <a:lnTo>
                    <a:pt x="0" y="2418"/>
                  </a:lnTo>
                  <a:lnTo>
                    <a:pt x="0" y="2430"/>
                  </a:lnTo>
                  <a:lnTo>
                    <a:pt x="0" y="2443"/>
                  </a:lnTo>
                  <a:lnTo>
                    <a:pt x="0" y="2455"/>
                  </a:lnTo>
                  <a:lnTo>
                    <a:pt x="0" y="2468"/>
                  </a:lnTo>
                  <a:lnTo>
                    <a:pt x="0" y="2486"/>
                  </a:lnTo>
                  <a:lnTo>
                    <a:pt x="0" y="2511"/>
                  </a:lnTo>
                  <a:lnTo>
                    <a:pt x="0" y="2524"/>
                  </a:lnTo>
                  <a:lnTo>
                    <a:pt x="0" y="2536"/>
                  </a:lnTo>
                  <a:lnTo>
                    <a:pt x="0" y="2548"/>
                  </a:lnTo>
                  <a:lnTo>
                    <a:pt x="0" y="2561"/>
                  </a:lnTo>
                  <a:lnTo>
                    <a:pt x="0" y="2573"/>
                  </a:lnTo>
                  <a:lnTo>
                    <a:pt x="0" y="2586"/>
                  </a:lnTo>
                  <a:lnTo>
                    <a:pt x="0" y="2598"/>
                  </a:lnTo>
                  <a:lnTo>
                    <a:pt x="0" y="2610"/>
                  </a:lnTo>
                  <a:lnTo>
                    <a:pt x="14" y="2623"/>
                  </a:lnTo>
                  <a:lnTo>
                    <a:pt x="14" y="2629"/>
                  </a:lnTo>
                  <a:lnTo>
                    <a:pt x="14" y="2642"/>
                  </a:lnTo>
                  <a:lnTo>
                    <a:pt x="29" y="2642"/>
                  </a:lnTo>
                  <a:lnTo>
                    <a:pt x="29" y="2654"/>
                  </a:lnTo>
                  <a:lnTo>
                    <a:pt x="44" y="2629"/>
                  </a:lnTo>
                  <a:lnTo>
                    <a:pt x="65" y="2598"/>
                  </a:lnTo>
                  <a:lnTo>
                    <a:pt x="94" y="2573"/>
                  </a:lnTo>
                  <a:lnTo>
                    <a:pt x="123" y="2536"/>
                  </a:lnTo>
                  <a:lnTo>
                    <a:pt x="152" y="2511"/>
                  </a:lnTo>
                  <a:lnTo>
                    <a:pt x="181" y="2486"/>
                  </a:lnTo>
                  <a:lnTo>
                    <a:pt x="210" y="2468"/>
                  </a:lnTo>
                  <a:lnTo>
                    <a:pt x="231" y="2443"/>
                  </a:lnTo>
                  <a:lnTo>
                    <a:pt x="275" y="2430"/>
                  </a:lnTo>
                  <a:lnTo>
                    <a:pt x="304" y="2406"/>
                  </a:lnTo>
                  <a:lnTo>
                    <a:pt x="333" y="2393"/>
                  </a:lnTo>
                  <a:lnTo>
                    <a:pt x="362" y="2370"/>
                  </a:lnTo>
                  <a:lnTo>
                    <a:pt x="398" y="2358"/>
                  </a:lnTo>
                  <a:lnTo>
                    <a:pt x="427" y="2345"/>
                  </a:lnTo>
                  <a:lnTo>
                    <a:pt x="453" y="2339"/>
                  </a:lnTo>
                  <a:lnTo>
                    <a:pt x="497" y="2339"/>
                  </a:lnTo>
                  <a:lnTo>
                    <a:pt x="540" y="2327"/>
                  </a:lnTo>
                  <a:lnTo>
                    <a:pt x="562" y="2317"/>
                  </a:lnTo>
                  <a:lnTo>
                    <a:pt x="593" y="2317"/>
                  </a:lnTo>
                  <a:lnTo>
                    <a:pt x="637" y="2305"/>
                  </a:lnTo>
                  <a:lnTo>
                    <a:pt x="679" y="2305"/>
                  </a:lnTo>
                  <a:lnTo>
                    <a:pt x="715" y="2305"/>
                  </a:lnTo>
                  <a:lnTo>
                    <a:pt x="744" y="2305"/>
                  </a:lnTo>
                  <a:lnTo>
                    <a:pt x="788" y="2305"/>
                  </a:lnTo>
                  <a:lnTo>
                    <a:pt x="817" y="2305"/>
                  </a:lnTo>
                  <a:lnTo>
                    <a:pt x="862" y="2305"/>
                  </a:lnTo>
                  <a:lnTo>
                    <a:pt x="883" y="2305"/>
                  </a:lnTo>
                  <a:lnTo>
                    <a:pt x="927" y="2317"/>
                  </a:lnTo>
                  <a:lnTo>
                    <a:pt x="970" y="2317"/>
                  </a:lnTo>
                  <a:lnTo>
                    <a:pt x="999" y="2327"/>
                  </a:lnTo>
                  <a:lnTo>
                    <a:pt x="1043" y="2339"/>
                  </a:lnTo>
                  <a:lnTo>
                    <a:pt x="1078" y="2345"/>
                  </a:lnTo>
                  <a:lnTo>
                    <a:pt x="1093" y="2345"/>
                  </a:lnTo>
                  <a:lnTo>
                    <a:pt x="1107" y="2345"/>
                  </a:lnTo>
                  <a:lnTo>
                    <a:pt x="1136" y="2345"/>
                  </a:lnTo>
                  <a:lnTo>
                    <a:pt x="1154" y="2345"/>
                  </a:lnTo>
                  <a:lnTo>
                    <a:pt x="1183" y="2345"/>
                  </a:lnTo>
                  <a:lnTo>
                    <a:pt x="1197" y="2345"/>
                  </a:lnTo>
                  <a:lnTo>
                    <a:pt x="1212" y="2345"/>
                  </a:lnTo>
                  <a:lnTo>
                    <a:pt x="1219" y="2345"/>
                  </a:lnTo>
                  <a:lnTo>
                    <a:pt x="1234" y="2345"/>
                  </a:lnTo>
                  <a:lnTo>
                    <a:pt x="1263" y="2345"/>
                  </a:lnTo>
                  <a:lnTo>
                    <a:pt x="1277" y="2345"/>
                  </a:lnTo>
                  <a:lnTo>
                    <a:pt x="1292" y="2345"/>
                  </a:lnTo>
                  <a:lnTo>
                    <a:pt x="1303" y="2339"/>
                  </a:lnTo>
                  <a:lnTo>
                    <a:pt x="1318" y="2339"/>
                  </a:lnTo>
                  <a:lnTo>
                    <a:pt x="1347" y="2339"/>
                  </a:lnTo>
                  <a:lnTo>
                    <a:pt x="1361" y="2327"/>
                  </a:lnTo>
                  <a:lnTo>
                    <a:pt x="1376" y="2327"/>
                  </a:lnTo>
                  <a:lnTo>
                    <a:pt x="1376" y="2317"/>
                  </a:lnTo>
                  <a:lnTo>
                    <a:pt x="1383" y="2317"/>
                  </a:lnTo>
                  <a:lnTo>
                    <a:pt x="1398" y="2305"/>
                  </a:lnTo>
                  <a:lnTo>
                    <a:pt x="1412" y="2293"/>
                  </a:lnTo>
                  <a:lnTo>
                    <a:pt x="1427" y="2293"/>
                  </a:lnTo>
                  <a:lnTo>
                    <a:pt x="1441" y="2280"/>
                  </a:lnTo>
                  <a:lnTo>
                    <a:pt x="1456" y="2268"/>
                  </a:lnTo>
                  <a:lnTo>
                    <a:pt x="1470" y="2255"/>
                  </a:lnTo>
                  <a:lnTo>
                    <a:pt x="1485" y="2255"/>
                  </a:lnTo>
                  <a:lnTo>
                    <a:pt x="1499" y="2243"/>
                  </a:lnTo>
                  <a:lnTo>
                    <a:pt x="1513" y="2231"/>
                  </a:lnTo>
                  <a:lnTo>
                    <a:pt x="1513" y="2218"/>
                  </a:lnTo>
                  <a:lnTo>
                    <a:pt x="1527" y="2206"/>
                  </a:lnTo>
                  <a:lnTo>
                    <a:pt x="1542" y="2199"/>
                  </a:lnTo>
                  <a:lnTo>
                    <a:pt x="1549" y="2187"/>
                  </a:lnTo>
                  <a:lnTo>
                    <a:pt x="1542" y="2150"/>
                  </a:lnTo>
                  <a:lnTo>
                    <a:pt x="1542" y="2113"/>
                  </a:lnTo>
                  <a:lnTo>
                    <a:pt x="1527" y="2075"/>
                  </a:lnTo>
                  <a:lnTo>
                    <a:pt x="1527" y="2044"/>
                  </a:lnTo>
                  <a:lnTo>
                    <a:pt x="1513" y="2007"/>
                  </a:lnTo>
                  <a:lnTo>
                    <a:pt x="1513" y="1970"/>
                  </a:lnTo>
                  <a:lnTo>
                    <a:pt x="1513" y="1932"/>
                  </a:lnTo>
                  <a:lnTo>
                    <a:pt x="1513" y="1901"/>
                  </a:lnTo>
                  <a:lnTo>
                    <a:pt x="1499" y="1864"/>
                  </a:lnTo>
                  <a:lnTo>
                    <a:pt x="1499" y="1829"/>
                  </a:lnTo>
                  <a:lnTo>
                    <a:pt x="1499" y="1804"/>
                  </a:lnTo>
                  <a:lnTo>
                    <a:pt x="1485" y="1761"/>
                  </a:lnTo>
                  <a:lnTo>
                    <a:pt x="1485" y="1723"/>
                  </a:lnTo>
                  <a:lnTo>
                    <a:pt x="1485" y="1699"/>
                  </a:lnTo>
                  <a:lnTo>
                    <a:pt x="1470" y="1661"/>
                  </a:lnTo>
                  <a:lnTo>
                    <a:pt x="1470" y="1633"/>
                  </a:lnTo>
                  <a:lnTo>
                    <a:pt x="1470" y="1596"/>
                  </a:lnTo>
                  <a:lnTo>
                    <a:pt x="1470" y="1559"/>
                  </a:lnTo>
                  <a:lnTo>
                    <a:pt x="1470" y="1534"/>
                  </a:lnTo>
                  <a:lnTo>
                    <a:pt x="1470" y="1497"/>
                  </a:lnTo>
                  <a:lnTo>
                    <a:pt x="1470" y="1466"/>
                  </a:lnTo>
                  <a:lnTo>
                    <a:pt x="1470" y="1428"/>
                  </a:lnTo>
                  <a:lnTo>
                    <a:pt x="1470" y="1391"/>
                  </a:lnTo>
                  <a:lnTo>
                    <a:pt x="1470" y="1366"/>
                  </a:lnTo>
                  <a:lnTo>
                    <a:pt x="1470" y="1335"/>
                  </a:lnTo>
                  <a:lnTo>
                    <a:pt x="1470" y="1300"/>
                  </a:lnTo>
                  <a:lnTo>
                    <a:pt x="1470" y="1275"/>
                  </a:lnTo>
                  <a:lnTo>
                    <a:pt x="1470" y="1238"/>
                  </a:lnTo>
                  <a:lnTo>
                    <a:pt x="1485" y="1207"/>
                  </a:lnTo>
                  <a:lnTo>
                    <a:pt x="1485" y="1182"/>
                  </a:lnTo>
                  <a:lnTo>
                    <a:pt x="1485" y="1145"/>
                  </a:lnTo>
                  <a:lnTo>
                    <a:pt x="1499" y="1108"/>
                  </a:lnTo>
                  <a:lnTo>
                    <a:pt x="1499" y="1095"/>
                  </a:lnTo>
                  <a:lnTo>
                    <a:pt x="1513" y="1083"/>
                  </a:lnTo>
                  <a:lnTo>
                    <a:pt x="1513" y="1070"/>
                  </a:lnTo>
                  <a:lnTo>
                    <a:pt x="1513" y="1064"/>
                  </a:lnTo>
                  <a:lnTo>
                    <a:pt x="1513" y="1052"/>
                  </a:lnTo>
                  <a:lnTo>
                    <a:pt x="1527" y="1052"/>
                  </a:lnTo>
                  <a:lnTo>
                    <a:pt x="1527" y="1039"/>
                  </a:lnTo>
                  <a:lnTo>
                    <a:pt x="1542" y="1027"/>
                  </a:lnTo>
                  <a:lnTo>
                    <a:pt x="1542" y="1014"/>
                  </a:lnTo>
                  <a:lnTo>
                    <a:pt x="1549" y="1002"/>
                  </a:lnTo>
                  <a:lnTo>
                    <a:pt x="1564" y="993"/>
                  </a:lnTo>
                  <a:lnTo>
                    <a:pt x="1564" y="980"/>
                  </a:lnTo>
                  <a:lnTo>
                    <a:pt x="1578" y="980"/>
                  </a:lnTo>
                  <a:lnTo>
                    <a:pt x="1578" y="968"/>
                  </a:lnTo>
                  <a:lnTo>
                    <a:pt x="1593" y="968"/>
                  </a:lnTo>
                  <a:lnTo>
                    <a:pt x="1593" y="955"/>
                  </a:lnTo>
                  <a:lnTo>
                    <a:pt x="1607" y="943"/>
                  </a:lnTo>
                  <a:lnTo>
                    <a:pt x="1622" y="930"/>
                  </a:lnTo>
                  <a:lnTo>
                    <a:pt x="1636" y="930"/>
                  </a:lnTo>
                  <a:lnTo>
                    <a:pt x="1651" y="924"/>
                  </a:lnTo>
                  <a:lnTo>
                    <a:pt x="1665" y="912"/>
                  </a:lnTo>
                  <a:lnTo>
                    <a:pt x="1665" y="899"/>
                  </a:lnTo>
                  <a:lnTo>
                    <a:pt x="1680" y="899"/>
                  </a:lnTo>
                  <a:lnTo>
                    <a:pt x="1694" y="899"/>
                  </a:lnTo>
                  <a:lnTo>
                    <a:pt x="1694" y="887"/>
                  </a:lnTo>
                  <a:lnTo>
                    <a:pt x="1709" y="887"/>
                  </a:lnTo>
                  <a:lnTo>
                    <a:pt x="1709" y="37"/>
                  </a:lnTo>
                  <a:lnTo>
                    <a:pt x="1542" y="0"/>
                  </a:lnTo>
                  <a:lnTo>
                    <a:pt x="1542" y="591"/>
                  </a:lnTo>
                  <a:lnTo>
                    <a:pt x="1542" y="603"/>
                  </a:lnTo>
                  <a:lnTo>
                    <a:pt x="1542" y="616"/>
                  </a:lnTo>
                  <a:lnTo>
                    <a:pt x="1542" y="628"/>
                  </a:lnTo>
                  <a:lnTo>
                    <a:pt x="1542" y="641"/>
                  </a:lnTo>
                  <a:lnTo>
                    <a:pt x="1527" y="647"/>
                  </a:lnTo>
                  <a:lnTo>
                    <a:pt x="1527" y="659"/>
                  </a:lnTo>
                  <a:lnTo>
                    <a:pt x="1527" y="672"/>
                  </a:lnTo>
                  <a:lnTo>
                    <a:pt x="1513" y="684"/>
                  </a:lnTo>
                  <a:lnTo>
                    <a:pt x="1513" y="697"/>
                  </a:lnTo>
                  <a:lnTo>
                    <a:pt x="1499" y="709"/>
                  </a:lnTo>
                  <a:lnTo>
                    <a:pt x="1485" y="721"/>
                  </a:lnTo>
                  <a:lnTo>
                    <a:pt x="1470" y="734"/>
                  </a:lnTo>
                  <a:lnTo>
                    <a:pt x="1456" y="746"/>
                  </a:lnTo>
                  <a:lnTo>
                    <a:pt x="1441" y="746"/>
                  </a:lnTo>
                  <a:lnTo>
                    <a:pt x="1441" y="759"/>
                  </a:lnTo>
                  <a:lnTo>
                    <a:pt x="1427" y="759"/>
                  </a:lnTo>
                  <a:lnTo>
                    <a:pt x="1412" y="771"/>
                  </a:lnTo>
                  <a:lnTo>
                    <a:pt x="1398" y="771"/>
                  </a:lnTo>
                  <a:lnTo>
                    <a:pt x="1383" y="771"/>
                  </a:lnTo>
                  <a:lnTo>
                    <a:pt x="1376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445" name="Freeform 22"/>
            <p:cNvSpPr>
              <a:spLocks noChangeArrowheads="1"/>
            </p:cNvSpPr>
            <p:nvPr/>
          </p:nvSpPr>
          <p:spPr bwMode="auto">
            <a:xfrm>
              <a:off x="5987" y="119"/>
              <a:ext cx="389" cy="602"/>
            </a:xfrm>
            <a:custGeom>
              <a:avLst/>
              <a:gdLst>
                <a:gd name="T0" fmla="*/ 80 w 1714"/>
                <a:gd name="T1" fmla="*/ 155 h 2655"/>
                <a:gd name="T2" fmla="*/ 94 w 1714"/>
                <a:gd name="T3" fmla="*/ 131 h 2655"/>
                <a:gd name="T4" fmla="*/ 106 w 1714"/>
                <a:gd name="T5" fmla="*/ 110 h 2655"/>
                <a:gd name="T6" fmla="*/ 118 w 1714"/>
                <a:gd name="T7" fmla="*/ 93 h 2655"/>
                <a:gd name="T8" fmla="*/ 134 w 1714"/>
                <a:gd name="T9" fmla="*/ 80 h 2655"/>
                <a:gd name="T10" fmla="*/ 147 w 1714"/>
                <a:gd name="T11" fmla="*/ 67 h 2655"/>
                <a:gd name="T12" fmla="*/ 175 w 1714"/>
                <a:gd name="T13" fmla="*/ 73 h 2655"/>
                <a:gd name="T14" fmla="*/ 224 w 1714"/>
                <a:gd name="T15" fmla="*/ 102 h 2655"/>
                <a:gd name="T16" fmla="*/ 261 w 1714"/>
                <a:gd name="T17" fmla="*/ 137 h 2655"/>
                <a:gd name="T18" fmla="*/ 295 w 1714"/>
                <a:gd name="T19" fmla="*/ 178 h 2655"/>
                <a:gd name="T20" fmla="*/ 320 w 1714"/>
                <a:gd name="T21" fmla="*/ 219 h 2655"/>
                <a:gd name="T22" fmla="*/ 341 w 1714"/>
                <a:gd name="T23" fmla="*/ 268 h 2655"/>
                <a:gd name="T24" fmla="*/ 357 w 1714"/>
                <a:gd name="T25" fmla="*/ 318 h 2655"/>
                <a:gd name="T26" fmla="*/ 361 w 1714"/>
                <a:gd name="T27" fmla="*/ 351 h 2655"/>
                <a:gd name="T28" fmla="*/ 367 w 1714"/>
                <a:gd name="T29" fmla="*/ 382 h 2655"/>
                <a:gd name="T30" fmla="*/ 371 w 1714"/>
                <a:gd name="T31" fmla="*/ 412 h 2655"/>
                <a:gd name="T32" fmla="*/ 374 w 1714"/>
                <a:gd name="T33" fmla="*/ 444 h 2655"/>
                <a:gd name="T34" fmla="*/ 376 w 1714"/>
                <a:gd name="T35" fmla="*/ 473 h 2655"/>
                <a:gd name="T36" fmla="*/ 379 w 1714"/>
                <a:gd name="T37" fmla="*/ 503 h 2655"/>
                <a:gd name="T38" fmla="*/ 382 w 1714"/>
                <a:gd name="T39" fmla="*/ 528 h 2655"/>
                <a:gd name="T40" fmla="*/ 382 w 1714"/>
                <a:gd name="T41" fmla="*/ 543 h 2655"/>
                <a:gd name="T42" fmla="*/ 385 w 1714"/>
                <a:gd name="T43" fmla="*/ 560 h 2655"/>
                <a:gd name="T44" fmla="*/ 385 w 1714"/>
                <a:gd name="T45" fmla="*/ 572 h 2655"/>
                <a:gd name="T46" fmla="*/ 385 w 1714"/>
                <a:gd name="T47" fmla="*/ 586 h 2655"/>
                <a:gd name="T48" fmla="*/ 382 w 1714"/>
                <a:gd name="T49" fmla="*/ 596 h 2655"/>
                <a:gd name="T50" fmla="*/ 376 w 1714"/>
                <a:gd name="T51" fmla="*/ 596 h 2655"/>
                <a:gd name="T52" fmla="*/ 347 w 1714"/>
                <a:gd name="T53" fmla="*/ 564 h 2655"/>
                <a:gd name="T54" fmla="*/ 313 w 1714"/>
                <a:gd name="T55" fmla="*/ 543 h 2655"/>
                <a:gd name="T56" fmla="*/ 273 w 1714"/>
                <a:gd name="T57" fmla="*/ 530 h 2655"/>
                <a:gd name="T58" fmla="*/ 235 w 1714"/>
                <a:gd name="T59" fmla="*/ 523 h 2655"/>
                <a:gd name="T60" fmla="*/ 193 w 1714"/>
                <a:gd name="T61" fmla="*/ 523 h 2655"/>
                <a:gd name="T62" fmla="*/ 149 w 1714"/>
                <a:gd name="T63" fmla="*/ 530 h 2655"/>
                <a:gd name="T64" fmla="*/ 124 w 1714"/>
                <a:gd name="T65" fmla="*/ 532 h 2655"/>
                <a:gd name="T66" fmla="*/ 106 w 1714"/>
                <a:gd name="T67" fmla="*/ 532 h 2655"/>
                <a:gd name="T68" fmla="*/ 87 w 1714"/>
                <a:gd name="T69" fmla="*/ 530 h 2655"/>
                <a:gd name="T70" fmla="*/ 72 w 1714"/>
                <a:gd name="T71" fmla="*/ 525 h 2655"/>
                <a:gd name="T72" fmla="*/ 56 w 1714"/>
                <a:gd name="T73" fmla="*/ 514 h 2655"/>
                <a:gd name="T74" fmla="*/ 43 w 1714"/>
                <a:gd name="T75" fmla="*/ 503 h 2655"/>
                <a:gd name="T76" fmla="*/ 39 w 1714"/>
                <a:gd name="T77" fmla="*/ 479 h 2655"/>
                <a:gd name="T78" fmla="*/ 46 w 1714"/>
                <a:gd name="T79" fmla="*/ 438 h 2655"/>
                <a:gd name="T80" fmla="*/ 49 w 1714"/>
                <a:gd name="T81" fmla="*/ 399 h 2655"/>
                <a:gd name="T82" fmla="*/ 52 w 1714"/>
                <a:gd name="T83" fmla="*/ 362 h 2655"/>
                <a:gd name="T84" fmla="*/ 56 w 1714"/>
                <a:gd name="T85" fmla="*/ 324 h 2655"/>
                <a:gd name="T86" fmla="*/ 52 w 1714"/>
                <a:gd name="T87" fmla="*/ 289 h 2655"/>
                <a:gd name="T88" fmla="*/ 49 w 1714"/>
                <a:gd name="T89" fmla="*/ 251 h 2655"/>
                <a:gd name="T90" fmla="*/ 46 w 1714"/>
                <a:gd name="T91" fmla="*/ 241 h 2655"/>
                <a:gd name="T92" fmla="*/ 39 w 1714"/>
                <a:gd name="T93" fmla="*/ 233 h 2655"/>
                <a:gd name="T94" fmla="*/ 31 w 1714"/>
                <a:gd name="T95" fmla="*/ 222 h 2655"/>
                <a:gd name="T96" fmla="*/ 25 w 1714"/>
                <a:gd name="T97" fmla="*/ 214 h 2655"/>
                <a:gd name="T98" fmla="*/ 15 w 1714"/>
                <a:gd name="T99" fmla="*/ 210 h 2655"/>
                <a:gd name="T100" fmla="*/ 5 w 1714"/>
                <a:gd name="T101" fmla="*/ 204 h 2655"/>
                <a:gd name="T102" fmla="*/ 39 w 1714"/>
                <a:gd name="T103" fmla="*/ 134 h 2655"/>
                <a:gd name="T104" fmla="*/ 39 w 1714"/>
                <a:gd name="T105" fmla="*/ 145 h 2655"/>
                <a:gd name="T106" fmla="*/ 43 w 1714"/>
                <a:gd name="T107" fmla="*/ 152 h 2655"/>
                <a:gd name="T108" fmla="*/ 49 w 1714"/>
                <a:gd name="T109" fmla="*/ 161 h 2655"/>
                <a:gd name="T110" fmla="*/ 56 w 1714"/>
                <a:gd name="T111" fmla="*/ 166 h 2655"/>
                <a:gd name="T112" fmla="*/ 62 w 1714"/>
                <a:gd name="T113" fmla="*/ 172 h 2655"/>
                <a:gd name="T114" fmla="*/ 72 w 1714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4" h="2655">
                  <a:moveTo>
                    <a:pt x="325" y="771"/>
                  </a:moveTo>
                  <a:lnTo>
                    <a:pt x="340" y="746"/>
                  </a:lnTo>
                  <a:lnTo>
                    <a:pt x="340" y="721"/>
                  </a:lnTo>
                  <a:lnTo>
                    <a:pt x="354" y="697"/>
                  </a:lnTo>
                  <a:lnTo>
                    <a:pt x="354" y="684"/>
                  </a:lnTo>
                  <a:lnTo>
                    <a:pt x="369" y="647"/>
                  </a:lnTo>
                  <a:lnTo>
                    <a:pt x="383" y="641"/>
                  </a:lnTo>
                  <a:lnTo>
                    <a:pt x="383" y="616"/>
                  </a:lnTo>
                  <a:lnTo>
                    <a:pt x="398" y="591"/>
                  </a:lnTo>
                  <a:lnTo>
                    <a:pt x="412" y="579"/>
                  </a:lnTo>
                  <a:lnTo>
                    <a:pt x="424" y="554"/>
                  </a:lnTo>
                  <a:lnTo>
                    <a:pt x="424" y="529"/>
                  </a:lnTo>
                  <a:lnTo>
                    <a:pt x="438" y="516"/>
                  </a:lnTo>
                  <a:lnTo>
                    <a:pt x="453" y="504"/>
                  </a:lnTo>
                  <a:lnTo>
                    <a:pt x="467" y="485"/>
                  </a:lnTo>
                  <a:lnTo>
                    <a:pt x="482" y="473"/>
                  </a:lnTo>
                  <a:lnTo>
                    <a:pt x="482" y="461"/>
                  </a:lnTo>
                  <a:lnTo>
                    <a:pt x="489" y="436"/>
                  </a:lnTo>
                  <a:lnTo>
                    <a:pt x="504" y="423"/>
                  </a:lnTo>
                  <a:lnTo>
                    <a:pt x="518" y="411"/>
                  </a:lnTo>
                  <a:lnTo>
                    <a:pt x="533" y="398"/>
                  </a:lnTo>
                  <a:lnTo>
                    <a:pt x="547" y="386"/>
                  </a:lnTo>
                  <a:lnTo>
                    <a:pt x="562" y="361"/>
                  </a:lnTo>
                  <a:lnTo>
                    <a:pt x="577" y="361"/>
                  </a:lnTo>
                  <a:lnTo>
                    <a:pt x="592" y="355"/>
                  </a:lnTo>
                  <a:lnTo>
                    <a:pt x="592" y="343"/>
                  </a:lnTo>
                  <a:lnTo>
                    <a:pt x="606" y="331"/>
                  </a:lnTo>
                  <a:lnTo>
                    <a:pt x="621" y="321"/>
                  </a:lnTo>
                  <a:lnTo>
                    <a:pt x="635" y="308"/>
                  </a:lnTo>
                  <a:lnTo>
                    <a:pt x="649" y="296"/>
                  </a:lnTo>
                  <a:lnTo>
                    <a:pt x="656" y="284"/>
                  </a:lnTo>
                  <a:lnTo>
                    <a:pt x="671" y="271"/>
                  </a:lnTo>
                  <a:lnTo>
                    <a:pt x="685" y="271"/>
                  </a:lnTo>
                  <a:lnTo>
                    <a:pt x="743" y="296"/>
                  </a:lnTo>
                  <a:lnTo>
                    <a:pt x="772" y="321"/>
                  </a:lnTo>
                  <a:lnTo>
                    <a:pt x="816" y="343"/>
                  </a:lnTo>
                  <a:lnTo>
                    <a:pt x="869" y="361"/>
                  </a:lnTo>
                  <a:lnTo>
                    <a:pt x="898" y="398"/>
                  </a:lnTo>
                  <a:lnTo>
                    <a:pt x="941" y="423"/>
                  </a:lnTo>
                  <a:lnTo>
                    <a:pt x="985" y="448"/>
                  </a:lnTo>
                  <a:lnTo>
                    <a:pt x="1021" y="485"/>
                  </a:lnTo>
                  <a:lnTo>
                    <a:pt x="1050" y="516"/>
                  </a:lnTo>
                  <a:lnTo>
                    <a:pt x="1078" y="541"/>
                  </a:lnTo>
                  <a:lnTo>
                    <a:pt x="1122" y="579"/>
                  </a:lnTo>
                  <a:lnTo>
                    <a:pt x="1151" y="603"/>
                  </a:lnTo>
                  <a:lnTo>
                    <a:pt x="1173" y="641"/>
                  </a:lnTo>
                  <a:lnTo>
                    <a:pt x="1216" y="672"/>
                  </a:lnTo>
                  <a:lnTo>
                    <a:pt x="1245" y="709"/>
                  </a:lnTo>
                  <a:lnTo>
                    <a:pt x="1274" y="746"/>
                  </a:lnTo>
                  <a:lnTo>
                    <a:pt x="1300" y="783"/>
                  </a:lnTo>
                  <a:lnTo>
                    <a:pt x="1315" y="812"/>
                  </a:lnTo>
                  <a:lnTo>
                    <a:pt x="1336" y="850"/>
                  </a:lnTo>
                  <a:lnTo>
                    <a:pt x="1366" y="899"/>
                  </a:lnTo>
                  <a:lnTo>
                    <a:pt x="1394" y="930"/>
                  </a:lnTo>
                  <a:lnTo>
                    <a:pt x="1409" y="968"/>
                  </a:lnTo>
                  <a:lnTo>
                    <a:pt x="1438" y="1014"/>
                  </a:lnTo>
                  <a:lnTo>
                    <a:pt x="1453" y="1052"/>
                  </a:lnTo>
                  <a:lnTo>
                    <a:pt x="1482" y="1083"/>
                  </a:lnTo>
                  <a:lnTo>
                    <a:pt x="1489" y="1132"/>
                  </a:lnTo>
                  <a:lnTo>
                    <a:pt x="1502" y="1182"/>
                  </a:lnTo>
                  <a:lnTo>
                    <a:pt x="1517" y="1213"/>
                  </a:lnTo>
                  <a:lnTo>
                    <a:pt x="1531" y="1263"/>
                  </a:lnTo>
                  <a:lnTo>
                    <a:pt x="1546" y="1312"/>
                  </a:lnTo>
                  <a:lnTo>
                    <a:pt x="1561" y="1354"/>
                  </a:lnTo>
                  <a:lnTo>
                    <a:pt x="1575" y="1404"/>
                  </a:lnTo>
                  <a:lnTo>
                    <a:pt x="1575" y="1428"/>
                  </a:lnTo>
                  <a:lnTo>
                    <a:pt x="1589" y="1466"/>
                  </a:lnTo>
                  <a:lnTo>
                    <a:pt x="1589" y="1490"/>
                  </a:lnTo>
                  <a:lnTo>
                    <a:pt x="1589" y="1521"/>
                  </a:lnTo>
                  <a:lnTo>
                    <a:pt x="1589" y="1546"/>
                  </a:lnTo>
                  <a:lnTo>
                    <a:pt x="1604" y="1584"/>
                  </a:lnTo>
                  <a:lnTo>
                    <a:pt x="1604" y="1596"/>
                  </a:lnTo>
                  <a:lnTo>
                    <a:pt x="1604" y="1633"/>
                  </a:lnTo>
                  <a:lnTo>
                    <a:pt x="1619" y="1652"/>
                  </a:lnTo>
                  <a:lnTo>
                    <a:pt x="1619" y="1686"/>
                  </a:lnTo>
                  <a:lnTo>
                    <a:pt x="1619" y="1711"/>
                  </a:lnTo>
                  <a:lnTo>
                    <a:pt x="1619" y="1736"/>
                  </a:lnTo>
                  <a:lnTo>
                    <a:pt x="1633" y="1773"/>
                  </a:lnTo>
                  <a:lnTo>
                    <a:pt x="1633" y="1792"/>
                  </a:lnTo>
                  <a:lnTo>
                    <a:pt x="1633" y="1817"/>
                  </a:lnTo>
                  <a:lnTo>
                    <a:pt x="1633" y="1841"/>
                  </a:lnTo>
                  <a:lnTo>
                    <a:pt x="1648" y="1877"/>
                  </a:lnTo>
                  <a:lnTo>
                    <a:pt x="1648" y="1901"/>
                  </a:lnTo>
                  <a:lnTo>
                    <a:pt x="1648" y="1920"/>
                  </a:lnTo>
                  <a:lnTo>
                    <a:pt x="1648" y="1957"/>
                  </a:lnTo>
                  <a:lnTo>
                    <a:pt x="1655" y="1982"/>
                  </a:lnTo>
                  <a:lnTo>
                    <a:pt x="1655" y="2007"/>
                  </a:lnTo>
                  <a:lnTo>
                    <a:pt x="1655" y="2032"/>
                  </a:lnTo>
                  <a:lnTo>
                    <a:pt x="1655" y="2063"/>
                  </a:lnTo>
                  <a:lnTo>
                    <a:pt x="1655" y="2088"/>
                  </a:lnTo>
                  <a:lnTo>
                    <a:pt x="1655" y="2113"/>
                  </a:lnTo>
                  <a:lnTo>
                    <a:pt x="1669" y="2137"/>
                  </a:lnTo>
                  <a:lnTo>
                    <a:pt x="1669" y="2162"/>
                  </a:lnTo>
                  <a:lnTo>
                    <a:pt x="1669" y="2199"/>
                  </a:lnTo>
                  <a:lnTo>
                    <a:pt x="1669" y="2218"/>
                  </a:lnTo>
                  <a:lnTo>
                    <a:pt x="1669" y="2243"/>
                  </a:lnTo>
                  <a:lnTo>
                    <a:pt x="1669" y="2268"/>
                  </a:lnTo>
                  <a:lnTo>
                    <a:pt x="1684" y="2293"/>
                  </a:lnTo>
                  <a:lnTo>
                    <a:pt x="1684" y="2305"/>
                  </a:lnTo>
                  <a:lnTo>
                    <a:pt x="1684" y="2327"/>
                  </a:lnTo>
                  <a:lnTo>
                    <a:pt x="1684" y="2339"/>
                  </a:lnTo>
                  <a:lnTo>
                    <a:pt x="1684" y="2358"/>
                  </a:lnTo>
                  <a:lnTo>
                    <a:pt x="1684" y="2370"/>
                  </a:lnTo>
                  <a:lnTo>
                    <a:pt x="1684" y="2383"/>
                  </a:lnTo>
                  <a:lnTo>
                    <a:pt x="1684" y="2393"/>
                  </a:lnTo>
                  <a:lnTo>
                    <a:pt x="1698" y="2418"/>
                  </a:lnTo>
                  <a:lnTo>
                    <a:pt x="1698" y="2430"/>
                  </a:lnTo>
                  <a:lnTo>
                    <a:pt x="1698" y="2443"/>
                  </a:lnTo>
                  <a:lnTo>
                    <a:pt x="1698" y="2455"/>
                  </a:lnTo>
                  <a:lnTo>
                    <a:pt x="1698" y="2468"/>
                  </a:lnTo>
                  <a:lnTo>
                    <a:pt x="1698" y="2486"/>
                  </a:lnTo>
                  <a:lnTo>
                    <a:pt x="1713" y="2511"/>
                  </a:lnTo>
                  <a:lnTo>
                    <a:pt x="1698" y="2524"/>
                  </a:lnTo>
                  <a:lnTo>
                    <a:pt x="1698" y="2536"/>
                  </a:lnTo>
                  <a:lnTo>
                    <a:pt x="1698" y="2548"/>
                  </a:lnTo>
                  <a:lnTo>
                    <a:pt x="1698" y="2561"/>
                  </a:lnTo>
                  <a:lnTo>
                    <a:pt x="1698" y="2573"/>
                  </a:lnTo>
                  <a:lnTo>
                    <a:pt x="1698" y="2586"/>
                  </a:lnTo>
                  <a:lnTo>
                    <a:pt x="1698" y="2598"/>
                  </a:lnTo>
                  <a:lnTo>
                    <a:pt x="1698" y="2610"/>
                  </a:lnTo>
                  <a:lnTo>
                    <a:pt x="1684" y="2623"/>
                  </a:lnTo>
                  <a:lnTo>
                    <a:pt x="1684" y="2629"/>
                  </a:lnTo>
                  <a:lnTo>
                    <a:pt x="1684" y="2642"/>
                  </a:lnTo>
                  <a:lnTo>
                    <a:pt x="1684" y="2654"/>
                  </a:lnTo>
                  <a:lnTo>
                    <a:pt x="1655" y="2629"/>
                  </a:lnTo>
                  <a:lnTo>
                    <a:pt x="1633" y="2598"/>
                  </a:lnTo>
                  <a:lnTo>
                    <a:pt x="1604" y="2573"/>
                  </a:lnTo>
                  <a:lnTo>
                    <a:pt x="1575" y="2536"/>
                  </a:lnTo>
                  <a:lnTo>
                    <a:pt x="1546" y="2511"/>
                  </a:lnTo>
                  <a:lnTo>
                    <a:pt x="1531" y="2486"/>
                  </a:lnTo>
                  <a:lnTo>
                    <a:pt x="1489" y="2468"/>
                  </a:lnTo>
                  <a:lnTo>
                    <a:pt x="1467" y="2443"/>
                  </a:lnTo>
                  <a:lnTo>
                    <a:pt x="1438" y="2430"/>
                  </a:lnTo>
                  <a:lnTo>
                    <a:pt x="1409" y="2406"/>
                  </a:lnTo>
                  <a:lnTo>
                    <a:pt x="1380" y="2393"/>
                  </a:lnTo>
                  <a:lnTo>
                    <a:pt x="1336" y="2370"/>
                  </a:lnTo>
                  <a:lnTo>
                    <a:pt x="1315" y="2358"/>
                  </a:lnTo>
                  <a:lnTo>
                    <a:pt x="1274" y="2345"/>
                  </a:lnTo>
                  <a:lnTo>
                    <a:pt x="1245" y="2339"/>
                  </a:lnTo>
                  <a:lnTo>
                    <a:pt x="1201" y="2339"/>
                  </a:lnTo>
                  <a:lnTo>
                    <a:pt x="1173" y="2327"/>
                  </a:lnTo>
                  <a:lnTo>
                    <a:pt x="1151" y="2317"/>
                  </a:lnTo>
                  <a:lnTo>
                    <a:pt x="1107" y="2317"/>
                  </a:lnTo>
                  <a:lnTo>
                    <a:pt x="1065" y="2305"/>
                  </a:lnTo>
                  <a:lnTo>
                    <a:pt x="1036" y="2305"/>
                  </a:lnTo>
                  <a:lnTo>
                    <a:pt x="992" y="2305"/>
                  </a:lnTo>
                  <a:lnTo>
                    <a:pt x="970" y="2305"/>
                  </a:lnTo>
                  <a:lnTo>
                    <a:pt x="927" y="2305"/>
                  </a:lnTo>
                  <a:lnTo>
                    <a:pt x="898" y="2305"/>
                  </a:lnTo>
                  <a:lnTo>
                    <a:pt x="852" y="2305"/>
                  </a:lnTo>
                  <a:lnTo>
                    <a:pt x="816" y="2305"/>
                  </a:lnTo>
                  <a:lnTo>
                    <a:pt x="772" y="2317"/>
                  </a:lnTo>
                  <a:lnTo>
                    <a:pt x="743" y="2317"/>
                  </a:lnTo>
                  <a:lnTo>
                    <a:pt x="700" y="2327"/>
                  </a:lnTo>
                  <a:lnTo>
                    <a:pt x="656" y="2339"/>
                  </a:lnTo>
                  <a:lnTo>
                    <a:pt x="635" y="2345"/>
                  </a:lnTo>
                  <a:lnTo>
                    <a:pt x="621" y="2345"/>
                  </a:lnTo>
                  <a:lnTo>
                    <a:pt x="592" y="2345"/>
                  </a:lnTo>
                  <a:lnTo>
                    <a:pt x="577" y="2345"/>
                  </a:lnTo>
                  <a:lnTo>
                    <a:pt x="547" y="2345"/>
                  </a:lnTo>
                  <a:lnTo>
                    <a:pt x="533" y="2345"/>
                  </a:lnTo>
                  <a:lnTo>
                    <a:pt x="518" y="2345"/>
                  </a:lnTo>
                  <a:lnTo>
                    <a:pt x="489" y="2345"/>
                  </a:lnTo>
                  <a:lnTo>
                    <a:pt x="482" y="2345"/>
                  </a:lnTo>
                  <a:lnTo>
                    <a:pt x="467" y="2345"/>
                  </a:lnTo>
                  <a:lnTo>
                    <a:pt x="453" y="2345"/>
                  </a:lnTo>
                  <a:lnTo>
                    <a:pt x="438" y="2345"/>
                  </a:lnTo>
                  <a:lnTo>
                    <a:pt x="424" y="2345"/>
                  </a:lnTo>
                  <a:lnTo>
                    <a:pt x="398" y="2339"/>
                  </a:lnTo>
                  <a:lnTo>
                    <a:pt x="383" y="2339"/>
                  </a:lnTo>
                  <a:lnTo>
                    <a:pt x="369" y="2339"/>
                  </a:lnTo>
                  <a:lnTo>
                    <a:pt x="354" y="2327"/>
                  </a:lnTo>
                  <a:lnTo>
                    <a:pt x="340" y="2327"/>
                  </a:lnTo>
                  <a:lnTo>
                    <a:pt x="325" y="2317"/>
                  </a:lnTo>
                  <a:lnTo>
                    <a:pt x="318" y="2317"/>
                  </a:lnTo>
                  <a:lnTo>
                    <a:pt x="303" y="2305"/>
                  </a:lnTo>
                  <a:lnTo>
                    <a:pt x="289" y="2293"/>
                  </a:lnTo>
                  <a:lnTo>
                    <a:pt x="274" y="2293"/>
                  </a:lnTo>
                  <a:lnTo>
                    <a:pt x="260" y="2280"/>
                  </a:lnTo>
                  <a:lnTo>
                    <a:pt x="245" y="2268"/>
                  </a:lnTo>
                  <a:lnTo>
                    <a:pt x="231" y="2255"/>
                  </a:lnTo>
                  <a:lnTo>
                    <a:pt x="216" y="2255"/>
                  </a:lnTo>
                  <a:lnTo>
                    <a:pt x="216" y="2243"/>
                  </a:lnTo>
                  <a:lnTo>
                    <a:pt x="203" y="2231"/>
                  </a:lnTo>
                  <a:lnTo>
                    <a:pt x="188" y="2218"/>
                  </a:lnTo>
                  <a:lnTo>
                    <a:pt x="174" y="2206"/>
                  </a:lnTo>
                  <a:lnTo>
                    <a:pt x="174" y="2199"/>
                  </a:lnTo>
                  <a:lnTo>
                    <a:pt x="159" y="2187"/>
                  </a:lnTo>
                  <a:lnTo>
                    <a:pt x="159" y="2150"/>
                  </a:lnTo>
                  <a:lnTo>
                    <a:pt x="174" y="2113"/>
                  </a:lnTo>
                  <a:lnTo>
                    <a:pt x="174" y="2075"/>
                  </a:lnTo>
                  <a:lnTo>
                    <a:pt x="188" y="2044"/>
                  </a:lnTo>
                  <a:lnTo>
                    <a:pt x="188" y="2007"/>
                  </a:lnTo>
                  <a:lnTo>
                    <a:pt x="203" y="1970"/>
                  </a:lnTo>
                  <a:lnTo>
                    <a:pt x="203" y="1932"/>
                  </a:lnTo>
                  <a:lnTo>
                    <a:pt x="203" y="1901"/>
                  </a:lnTo>
                  <a:lnTo>
                    <a:pt x="216" y="1864"/>
                  </a:lnTo>
                  <a:lnTo>
                    <a:pt x="216" y="1829"/>
                  </a:lnTo>
                  <a:lnTo>
                    <a:pt x="216" y="1804"/>
                  </a:lnTo>
                  <a:lnTo>
                    <a:pt x="216" y="1761"/>
                  </a:lnTo>
                  <a:lnTo>
                    <a:pt x="231" y="1723"/>
                  </a:lnTo>
                  <a:lnTo>
                    <a:pt x="231" y="1699"/>
                  </a:lnTo>
                  <a:lnTo>
                    <a:pt x="231" y="1661"/>
                  </a:lnTo>
                  <a:lnTo>
                    <a:pt x="231" y="1633"/>
                  </a:lnTo>
                  <a:lnTo>
                    <a:pt x="231" y="1596"/>
                  </a:lnTo>
                  <a:lnTo>
                    <a:pt x="231" y="1559"/>
                  </a:lnTo>
                  <a:lnTo>
                    <a:pt x="245" y="1534"/>
                  </a:lnTo>
                  <a:lnTo>
                    <a:pt x="245" y="1497"/>
                  </a:lnTo>
                  <a:lnTo>
                    <a:pt x="245" y="1466"/>
                  </a:lnTo>
                  <a:lnTo>
                    <a:pt x="245" y="1428"/>
                  </a:lnTo>
                  <a:lnTo>
                    <a:pt x="245" y="1391"/>
                  </a:lnTo>
                  <a:lnTo>
                    <a:pt x="245" y="1366"/>
                  </a:lnTo>
                  <a:lnTo>
                    <a:pt x="245" y="1335"/>
                  </a:lnTo>
                  <a:lnTo>
                    <a:pt x="231" y="1300"/>
                  </a:lnTo>
                  <a:lnTo>
                    <a:pt x="231" y="1275"/>
                  </a:lnTo>
                  <a:lnTo>
                    <a:pt x="231" y="1238"/>
                  </a:lnTo>
                  <a:lnTo>
                    <a:pt x="231" y="1207"/>
                  </a:lnTo>
                  <a:lnTo>
                    <a:pt x="216" y="1182"/>
                  </a:lnTo>
                  <a:lnTo>
                    <a:pt x="216" y="1145"/>
                  </a:lnTo>
                  <a:lnTo>
                    <a:pt x="216" y="1108"/>
                  </a:lnTo>
                  <a:lnTo>
                    <a:pt x="216" y="1095"/>
                  </a:lnTo>
                  <a:lnTo>
                    <a:pt x="203" y="1083"/>
                  </a:lnTo>
                  <a:lnTo>
                    <a:pt x="203" y="1070"/>
                  </a:lnTo>
                  <a:lnTo>
                    <a:pt x="203" y="1064"/>
                  </a:lnTo>
                  <a:lnTo>
                    <a:pt x="188" y="1052"/>
                  </a:lnTo>
                  <a:lnTo>
                    <a:pt x="188" y="1039"/>
                  </a:lnTo>
                  <a:lnTo>
                    <a:pt x="174" y="1039"/>
                  </a:lnTo>
                  <a:lnTo>
                    <a:pt x="174" y="1027"/>
                  </a:lnTo>
                  <a:lnTo>
                    <a:pt x="159" y="1014"/>
                  </a:lnTo>
                  <a:lnTo>
                    <a:pt x="159" y="1002"/>
                  </a:lnTo>
                  <a:lnTo>
                    <a:pt x="152" y="1002"/>
                  </a:lnTo>
                  <a:lnTo>
                    <a:pt x="152" y="993"/>
                  </a:lnTo>
                  <a:lnTo>
                    <a:pt x="137" y="980"/>
                  </a:lnTo>
                  <a:lnTo>
                    <a:pt x="123" y="968"/>
                  </a:lnTo>
                  <a:lnTo>
                    <a:pt x="108" y="955"/>
                  </a:lnTo>
                  <a:lnTo>
                    <a:pt x="108" y="943"/>
                  </a:lnTo>
                  <a:lnTo>
                    <a:pt x="94" y="943"/>
                  </a:lnTo>
                  <a:lnTo>
                    <a:pt x="94" y="930"/>
                  </a:lnTo>
                  <a:lnTo>
                    <a:pt x="79" y="930"/>
                  </a:lnTo>
                  <a:lnTo>
                    <a:pt x="65" y="924"/>
                  </a:lnTo>
                  <a:lnTo>
                    <a:pt x="50" y="924"/>
                  </a:lnTo>
                  <a:lnTo>
                    <a:pt x="50" y="912"/>
                  </a:lnTo>
                  <a:lnTo>
                    <a:pt x="36" y="899"/>
                  </a:lnTo>
                  <a:lnTo>
                    <a:pt x="21" y="899"/>
                  </a:lnTo>
                  <a:lnTo>
                    <a:pt x="7" y="887"/>
                  </a:lnTo>
                  <a:lnTo>
                    <a:pt x="0" y="887"/>
                  </a:lnTo>
                  <a:lnTo>
                    <a:pt x="0" y="37"/>
                  </a:lnTo>
                  <a:lnTo>
                    <a:pt x="174" y="0"/>
                  </a:lnTo>
                  <a:lnTo>
                    <a:pt x="174" y="591"/>
                  </a:lnTo>
                  <a:lnTo>
                    <a:pt x="174" y="603"/>
                  </a:lnTo>
                  <a:lnTo>
                    <a:pt x="174" y="616"/>
                  </a:lnTo>
                  <a:lnTo>
                    <a:pt x="174" y="628"/>
                  </a:lnTo>
                  <a:lnTo>
                    <a:pt x="174" y="641"/>
                  </a:lnTo>
                  <a:lnTo>
                    <a:pt x="174" y="647"/>
                  </a:lnTo>
                  <a:lnTo>
                    <a:pt x="174" y="659"/>
                  </a:lnTo>
                  <a:lnTo>
                    <a:pt x="188" y="659"/>
                  </a:lnTo>
                  <a:lnTo>
                    <a:pt x="188" y="672"/>
                  </a:lnTo>
                  <a:lnTo>
                    <a:pt x="188" y="684"/>
                  </a:lnTo>
                  <a:lnTo>
                    <a:pt x="203" y="684"/>
                  </a:lnTo>
                  <a:lnTo>
                    <a:pt x="203" y="697"/>
                  </a:lnTo>
                  <a:lnTo>
                    <a:pt x="216" y="709"/>
                  </a:lnTo>
                  <a:lnTo>
                    <a:pt x="216" y="721"/>
                  </a:lnTo>
                  <a:lnTo>
                    <a:pt x="231" y="721"/>
                  </a:lnTo>
                  <a:lnTo>
                    <a:pt x="231" y="734"/>
                  </a:lnTo>
                  <a:lnTo>
                    <a:pt x="245" y="734"/>
                  </a:lnTo>
                  <a:lnTo>
                    <a:pt x="245" y="746"/>
                  </a:lnTo>
                  <a:lnTo>
                    <a:pt x="260" y="746"/>
                  </a:lnTo>
                  <a:lnTo>
                    <a:pt x="274" y="759"/>
                  </a:lnTo>
                  <a:lnTo>
                    <a:pt x="289" y="759"/>
                  </a:lnTo>
                  <a:lnTo>
                    <a:pt x="289" y="771"/>
                  </a:lnTo>
                  <a:lnTo>
                    <a:pt x="303" y="771"/>
                  </a:lnTo>
                  <a:lnTo>
                    <a:pt x="318" y="771"/>
                  </a:lnTo>
                  <a:lnTo>
                    <a:pt x="325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8440" name="AutoShape 23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8441" name="Group 24"/>
          <p:cNvGrpSpPr>
            <a:grpSpLocks/>
          </p:cNvGrpSpPr>
          <p:nvPr/>
        </p:nvGrpSpPr>
        <p:grpSpPr bwMode="auto">
          <a:xfrm>
            <a:off x="1524000" y="0"/>
            <a:ext cx="6778625" cy="1370013"/>
            <a:chOff x="960" y="0"/>
            <a:chExt cx="4271" cy="863"/>
          </a:xfrm>
        </p:grpSpPr>
        <p:sp>
          <p:nvSpPr>
            <p:cNvPr id="18442" name="AutoShape 25"/>
            <p:cNvSpPr>
              <a:spLocks noChangeArrowheads="1"/>
            </p:cNvSpPr>
            <p:nvPr/>
          </p:nvSpPr>
          <p:spPr bwMode="auto">
            <a:xfrm>
              <a:off x="960" y="0"/>
              <a:ext cx="4271" cy="863"/>
            </a:xfrm>
            <a:prstGeom prst="roundRect">
              <a:avLst>
                <a:gd name="adj" fmla="val 11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4362" name="Text Box 26"/>
            <p:cNvSpPr txBox="1">
              <a:spLocks noChangeArrowheads="1"/>
            </p:cNvSpPr>
            <p:nvPr/>
          </p:nvSpPr>
          <p:spPr bwMode="auto">
            <a:xfrm>
              <a:off x="960" y="86"/>
              <a:ext cx="4271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ts val="4037"/>
                </a:lnSpc>
                <a:buClr>
                  <a:srgbClr val="333333"/>
                </a:buClr>
                <a:buSzPct val="100000"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Equipamento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rígido</a:t>
              </a:r>
              <a:endParaRPr lang="en-GB" altLang="pt-BR" sz="3599" b="1" dirty="0"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1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Broncoscópios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e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Pinças</a:t>
              </a:r>
              <a:endParaRPr lang="en-GB" altLang="pt-BR" sz="3599" b="1" dirty="0"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</p:grp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762000" y="1143000"/>
            <a:ext cx="9294813" cy="5427663"/>
          </a:xfrm>
        </p:spPr>
        <p:txBody>
          <a:bodyPr lIns="89986" tIns="46793" rIns="89986" bIns="46793" anchor="t"/>
          <a:lstStyle/>
          <a:p>
            <a:pPr marL="326960" indent="-326960" eaLnBrk="1" hangingPunct="1">
              <a:lnSpc>
                <a:spcPct val="93000"/>
              </a:lnSpc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  <a:p>
            <a:pPr marL="326960" indent="-326960" eaLnBrk="1" hangingPunct="1">
              <a:spcBef>
                <a:spcPts val="600"/>
              </a:spcBef>
              <a:buSzPct val="110000"/>
              <a:tabLst>
                <a:tab pos="439650" algn="l"/>
                <a:tab pos="888822" algn="l"/>
                <a:tab pos="1337995" algn="l"/>
                <a:tab pos="1787167" algn="l"/>
                <a:tab pos="2236341" algn="l"/>
                <a:tab pos="2685513" algn="l"/>
                <a:tab pos="3134686" algn="l"/>
                <a:tab pos="3583858" algn="l"/>
                <a:tab pos="4033031" algn="l"/>
                <a:tab pos="4482203" algn="l"/>
                <a:tab pos="4931377" algn="l"/>
                <a:tab pos="5380549" algn="l"/>
                <a:tab pos="5829722" algn="l"/>
                <a:tab pos="6278894" algn="l"/>
                <a:tab pos="6728067" algn="l"/>
                <a:tab pos="7177239" algn="l"/>
                <a:tab pos="7626412" algn="l"/>
                <a:tab pos="8075585" algn="l"/>
                <a:tab pos="8524758" algn="l"/>
                <a:tab pos="8973930" algn="l"/>
              </a:tabLst>
              <a:defRPr/>
            </a:pPr>
            <a:endParaRPr lang="en-GB" altLang="pt-BR" sz="2400" b="1">
              <a:solidFill>
                <a:srgbClr val="FFFFFF"/>
              </a:solidFill>
            </a:endParaRP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5589588" y="1981200"/>
            <a:ext cx="4071937" cy="3182938"/>
            <a:chOff x="3522" y="1248"/>
            <a:chExt cx="2565" cy="2005"/>
          </a:xfrm>
        </p:grpSpPr>
        <p:pic>
          <p:nvPicPr>
            <p:cNvPr id="205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" y="1248"/>
              <a:ext cx="2566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7" name="AutoShape 4"/>
            <p:cNvSpPr>
              <a:spLocks noChangeArrowheads="1"/>
            </p:cNvSpPr>
            <p:nvPr/>
          </p:nvSpPr>
          <p:spPr bwMode="auto">
            <a:xfrm>
              <a:off x="3522" y="1248"/>
              <a:ext cx="2566" cy="2006"/>
            </a:xfrm>
            <a:prstGeom prst="roundRect">
              <a:avLst>
                <a:gd name="adj" fmla="val 46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20484" name="Group 5"/>
          <p:cNvGrpSpPr>
            <a:grpSpLocks/>
          </p:cNvGrpSpPr>
          <p:nvPr/>
        </p:nvGrpSpPr>
        <p:grpSpPr bwMode="auto">
          <a:xfrm>
            <a:off x="1308100" y="1960563"/>
            <a:ext cx="3897313" cy="3141662"/>
            <a:chOff x="824" y="1235"/>
            <a:chExt cx="2456" cy="1979"/>
          </a:xfrm>
        </p:grpSpPr>
        <p:pic>
          <p:nvPicPr>
            <p:cNvPr id="2050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" y="1235"/>
              <a:ext cx="2457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5" name="AutoShape 7"/>
            <p:cNvSpPr>
              <a:spLocks noChangeArrowheads="1"/>
            </p:cNvSpPr>
            <p:nvPr/>
          </p:nvSpPr>
          <p:spPr bwMode="auto">
            <a:xfrm>
              <a:off x="824" y="1235"/>
              <a:ext cx="2457" cy="1980"/>
            </a:xfrm>
            <a:prstGeom prst="roundRect">
              <a:avLst>
                <a:gd name="adj" fmla="val 46"/>
              </a:avLst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5124450" y="6496050"/>
            <a:ext cx="5130800" cy="360363"/>
            <a:chOff x="3228" y="4092"/>
            <a:chExt cx="3233" cy="227"/>
          </a:xfrm>
        </p:grpSpPr>
        <p:sp>
          <p:nvSpPr>
            <p:cNvPr id="20494" name="AutoShape 9"/>
            <p:cNvSpPr>
              <a:spLocks noChangeArrowheads="1"/>
            </p:cNvSpPr>
            <p:nvPr/>
          </p:nvSpPr>
          <p:spPr bwMode="auto">
            <a:xfrm>
              <a:off x="3228" y="4092"/>
              <a:ext cx="3200" cy="227"/>
            </a:xfrm>
            <a:prstGeom prst="roundRect">
              <a:avLst>
                <a:gd name="adj" fmla="val 44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20495" name="Group 10"/>
            <p:cNvGrpSpPr>
              <a:grpSpLocks/>
            </p:cNvGrpSpPr>
            <p:nvPr/>
          </p:nvGrpSpPr>
          <p:grpSpPr bwMode="auto">
            <a:xfrm>
              <a:off x="3228" y="4092"/>
              <a:ext cx="3233" cy="224"/>
              <a:chOff x="3228" y="4092"/>
              <a:chExt cx="3233" cy="224"/>
            </a:xfrm>
          </p:grpSpPr>
          <p:sp>
            <p:nvSpPr>
              <p:cNvPr id="20496" name="AutoShape 11"/>
              <p:cNvSpPr>
                <a:spLocks noChangeArrowheads="1"/>
              </p:cNvSpPr>
              <p:nvPr/>
            </p:nvSpPr>
            <p:spPr bwMode="auto">
              <a:xfrm>
                <a:off x="3228" y="4092"/>
                <a:ext cx="3197" cy="224"/>
              </a:xfrm>
              <a:prstGeom prst="roundRect">
                <a:avLst>
                  <a:gd name="adj" fmla="val 444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20497" name="Group 12"/>
              <p:cNvGrpSpPr>
                <a:grpSpLocks/>
              </p:cNvGrpSpPr>
              <p:nvPr/>
            </p:nvGrpSpPr>
            <p:grpSpPr bwMode="auto">
              <a:xfrm>
                <a:off x="3228" y="4092"/>
                <a:ext cx="3233" cy="222"/>
                <a:chOff x="3228" y="4092"/>
                <a:chExt cx="3233" cy="222"/>
              </a:xfrm>
            </p:grpSpPr>
            <p:sp>
              <p:nvSpPr>
                <p:cNvPr id="20498" name="AutoShape 13"/>
                <p:cNvSpPr>
                  <a:spLocks noChangeArrowheads="1"/>
                </p:cNvSpPr>
                <p:nvPr/>
              </p:nvSpPr>
              <p:spPr bwMode="auto">
                <a:xfrm>
                  <a:off x="3228" y="4092"/>
                  <a:ext cx="3195" cy="222"/>
                </a:xfrm>
                <a:prstGeom prst="roundRect">
                  <a:avLst>
                    <a:gd name="adj" fmla="val 449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20499" name="Group 14"/>
                <p:cNvGrpSpPr>
                  <a:grpSpLocks/>
                </p:cNvGrpSpPr>
                <p:nvPr/>
              </p:nvGrpSpPr>
              <p:grpSpPr bwMode="auto">
                <a:xfrm>
                  <a:off x="3228" y="4092"/>
                  <a:ext cx="3233" cy="222"/>
                  <a:chOff x="3228" y="4092"/>
                  <a:chExt cx="3233" cy="222"/>
                </a:xfrm>
              </p:grpSpPr>
              <p:sp>
                <p:nvSpPr>
                  <p:cNvPr id="20500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4092"/>
                    <a:ext cx="3194" cy="221"/>
                  </a:xfrm>
                  <a:prstGeom prst="roundRect">
                    <a:avLst>
                      <a:gd name="adj" fmla="val 454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grpSp>
                <p:nvGrpSpPr>
                  <p:cNvPr id="20501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228" y="4092"/>
                    <a:ext cx="3233" cy="222"/>
                    <a:chOff x="3228" y="4092"/>
                    <a:chExt cx="3233" cy="222"/>
                  </a:xfrm>
                </p:grpSpPr>
                <p:sp>
                  <p:nvSpPr>
                    <p:cNvPr id="20502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8" y="4092"/>
                      <a:ext cx="3194" cy="221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pt-BR" altLang="pt-BR"/>
                    </a:p>
                  </p:txBody>
                </p:sp>
                <p:sp>
                  <p:nvSpPr>
                    <p:cNvPr id="20503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8" y="4092"/>
                      <a:ext cx="3233" cy="222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89986" tIns="46793" rIns="89986" bIns="46793">
                      <a:spAutoFit/>
                    </a:bodyPr>
                    <a:lstStyle>
                      <a:lvl1pPr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lnSpc>
                          <a:spcPct val="93000"/>
                        </a:lnSpc>
                        <a:spcBef>
                          <a:spcPts val="1125"/>
                        </a:spcBef>
                        <a:buClr>
                          <a:srgbClr val="CCECFF"/>
                        </a:buClr>
                        <a:buSzPct val="100000"/>
                      </a:pPr>
                      <a:r>
                        <a:rPr lang="en-GB" altLang="pt-BR">
                          <a:solidFill>
                            <a:srgbClr val="CCECFF"/>
                          </a:solidFill>
                        </a:rPr>
                        <a:t>Serviço de Endoscopia Respiratória -HCFMUSP</a:t>
                      </a:r>
                    </a:p>
                  </p:txBody>
                </p:sp>
              </p:grpSp>
            </p:grpSp>
          </p:grpSp>
        </p:grpSp>
      </p:grpSp>
      <p:pic>
        <p:nvPicPr>
          <p:cNvPr id="204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88913"/>
            <a:ext cx="1195387" cy="1146175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oup 20"/>
          <p:cNvGrpSpPr>
            <a:grpSpLocks/>
          </p:cNvGrpSpPr>
          <p:nvPr/>
        </p:nvGrpSpPr>
        <p:grpSpPr bwMode="auto">
          <a:xfrm>
            <a:off x="8880475" y="188913"/>
            <a:ext cx="1236663" cy="954087"/>
            <a:chOff x="5595" y="119"/>
            <a:chExt cx="779" cy="601"/>
          </a:xfrm>
        </p:grpSpPr>
        <p:sp>
          <p:nvSpPr>
            <p:cNvPr id="20492" name="Freeform 21"/>
            <p:cNvSpPr>
              <a:spLocks noChangeArrowheads="1"/>
            </p:cNvSpPr>
            <p:nvPr/>
          </p:nvSpPr>
          <p:spPr bwMode="auto">
            <a:xfrm>
              <a:off x="5595" y="119"/>
              <a:ext cx="388" cy="602"/>
            </a:xfrm>
            <a:custGeom>
              <a:avLst/>
              <a:gdLst>
                <a:gd name="T0" fmla="*/ 306 w 1710"/>
                <a:gd name="T1" fmla="*/ 155 h 2655"/>
                <a:gd name="T2" fmla="*/ 296 w 1710"/>
                <a:gd name="T3" fmla="*/ 131 h 2655"/>
                <a:gd name="T4" fmla="*/ 283 w 1710"/>
                <a:gd name="T5" fmla="*/ 110 h 2655"/>
                <a:gd name="T6" fmla="*/ 272 w 1710"/>
                <a:gd name="T7" fmla="*/ 93 h 2655"/>
                <a:gd name="T8" fmla="*/ 255 w 1710"/>
                <a:gd name="T9" fmla="*/ 80 h 2655"/>
                <a:gd name="T10" fmla="*/ 238 w 1710"/>
                <a:gd name="T11" fmla="*/ 67 h 2655"/>
                <a:gd name="T12" fmla="*/ 210 w 1710"/>
                <a:gd name="T13" fmla="*/ 73 h 2655"/>
                <a:gd name="T14" fmla="*/ 166 w 1710"/>
                <a:gd name="T15" fmla="*/ 102 h 2655"/>
                <a:gd name="T16" fmla="*/ 124 w 1710"/>
                <a:gd name="T17" fmla="*/ 137 h 2655"/>
                <a:gd name="T18" fmla="*/ 94 w 1710"/>
                <a:gd name="T19" fmla="*/ 178 h 2655"/>
                <a:gd name="T20" fmla="*/ 66 w 1710"/>
                <a:gd name="T21" fmla="*/ 219 h 2655"/>
                <a:gd name="T22" fmla="*/ 44 w 1710"/>
                <a:gd name="T23" fmla="*/ 268 h 2655"/>
                <a:gd name="T24" fmla="*/ 31 w 1710"/>
                <a:gd name="T25" fmla="*/ 318 h 2655"/>
                <a:gd name="T26" fmla="*/ 25 w 1710"/>
                <a:gd name="T27" fmla="*/ 351 h 2655"/>
                <a:gd name="T28" fmla="*/ 21 w 1710"/>
                <a:gd name="T29" fmla="*/ 382 h 2655"/>
                <a:gd name="T30" fmla="*/ 15 w 1710"/>
                <a:gd name="T31" fmla="*/ 412 h 2655"/>
                <a:gd name="T32" fmla="*/ 12 w 1710"/>
                <a:gd name="T33" fmla="*/ 444 h 2655"/>
                <a:gd name="T34" fmla="*/ 10 w 1710"/>
                <a:gd name="T35" fmla="*/ 473 h 2655"/>
                <a:gd name="T36" fmla="*/ 10 w 1710"/>
                <a:gd name="T37" fmla="*/ 503 h 2655"/>
                <a:gd name="T38" fmla="*/ 7 w 1710"/>
                <a:gd name="T39" fmla="*/ 528 h 2655"/>
                <a:gd name="T40" fmla="*/ 3 w 1710"/>
                <a:gd name="T41" fmla="*/ 543 h 2655"/>
                <a:gd name="T42" fmla="*/ 0 w 1710"/>
                <a:gd name="T43" fmla="*/ 560 h 2655"/>
                <a:gd name="T44" fmla="*/ 0 w 1710"/>
                <a:gd name="T45" fmla="*/ 572 h 2655"/>
                <a:gd name="T46" fmla="*/ 0 w 1710"/>
                <a:gd name="T47" fmla="*/ 586 h 2655"/>
                <a:gd name="T48" fmla="*/ 3 w 1710"/>
                <a:gd name="T49" fmla="*/ 596 h 2655"/>
                <a:gd name="T50" fmla="*/ 10 w 1710"/>
                <a:gd name="T51" fmla="*/ 596 h 2655"/>
                <a:gd name="T52" fmla="*/ 41 w 1710"/>
                <a:gd name="T53" fmla="*/ 564 h 2655"/>
                <a:gd name="T54" fmla="*/ 76 w 1710"/>
                <a:gd name="T55" fmla="*/ 543 h 2655"/>
                <a:gd name="T56" fmla="*/ 113 w 1710"/>
                <a:gd name="T57" fmla="*/ 530 h 2655"/>
                <a:gd name="T58" fmla="*/ 154 w 1710"/>
                <a:gd name="T59" fmla="*/ 523 h 2655"/>
                <a:gd name="T60" fmla="*/ 196 w 1710"/>
                <a:gd name="T61" fmla="*/ 523 h 2655"/>
                <a:gd name="T62" fmla="*/ 237 w 1710"/>
                <a:gd name="T63" fmla="*/ 530 h 2655"/>
                <a:gd name="T64" fmla="*/ 262 w 1710"/>
                <a:gd name="T65" fmla="*/ 532 h 2655"/>
                <a:gd name="T66" fmla="*/ 280 w 1710"/>
                <a:gd name="T67" fmla="*/ 532 h 2655"/>
                <a:gd name="T68" fmla="*/ 299 w 1710"/>
                <a:gd name="T69" fmla="*/ 530 h 2655"/>
                <a:gd name="T70" fmla="*/ 314 w 1710"/>
                <a:gd name="T71" fmla="*/ 525 h 2655"/>
                <a:gd name="T72" fmla="*/ 330 w 1710"/>
                <a:gd name="T73" fmla="*/ 514 h 2655"/>
                <a:gd name="T74" fmla="*/ 343 w 1710"/>
                <a:gd name="T75" fmla="*/ 503 h 2655"/>
                <a:gd name="T76" fmla="*/ 350 w 1710"/>
                <a:gd name="T77" fmla="*/ 479 h 2655"/>
                <a:gd name="T78" fmla="*/ 343 w 1710"/>
                <a:gd name="T79" fmla="*/ 438 h 2655"/>
                <a:gd name="T80" fmla="*/ 337 w 1710"/>
                <a:gd name="T81" fmla="*/ 399 h 2655"/>
                <a:gd name="T82" fmla="*/ 334 w 1710"/>
                <a:gd name="T83" fmla="*/ 362 h 2655"/>
                <a:gd name="T84" fmla="*/ 334 w 1710"/>
                <a:gd name="T85" fmla="*/ 324 h 2655"/>
                <a:gd name="T86" fmla="*/ 334 w 1710"/>
                <a:gd name="T87" fmla="*/ 289 h 2655"/>
                <a:gd name="T88" fmla="*/ 340 w 1710"/>
                <a:gd name="T89" fmla="*/ 251 h 2655"/>
                <a:gd name="T90" fmla="*/ 343 w 1710"/>
                <a:gd name="T91" fmla="*/ 241 h 2655"/>
                <a:gd name="T92" fmla="*/ 350 w 1710"/>
                <a:gd name="T93" fmla="*/ 233 h 2655"/>
                <a:gd name="T94" fmla="*/ 355 w 1710"/>
                <a:gd name="T95" fmla="*/ 222 h 2655"/>
                <a:gd name="T96" fmla="*/ 365 w 1710"/>
                <a:gd name="T97" fmla="*/ 214 h 2655"/>
                <a:gd name="T98" fmla="*/ 375 w 1710"/>
                <a:gd name="T99" fmla="*/ 210 h 2655"/>
                <a:gd name="T100" fmla="*/ 384 w 1710"/>
                <a:gd name="T101" fmla="*/ 204 h 2655"/>
                <a:gd name="T102" fmla="*/ 350 w 1710"/>
                <a:gd name="T103" fmla="*/ 134 h 2655"/>
                <a:gd name="T104" fmla="*/ 350 w 1710"/>
                <a:gd name="T105" fmla="*/ 145 h 2655"/>
                <a:gd name="T106" fmla="*/ 346 w 1710"/>
                <a:gd name="T107" fmla="*/ 152 h 2655"/>
                <a:gd name="T108" fmla="*/ 340 w 1710"/>
                <a:gd name="T109" fmla="*/ 161 h 2655"/>
                <a:gd name="T110" fmla="*/ 334 w 1710"/>
                <a:gd name="T111" fmla="*/ 166 h 2655"/>
                <a:gd name="T112" fmla="*/ 324 w 1710"/>
                <a:gd name="T113" fmla="*/ 172 h 2655"/>
                <a:gd name="T114" fmla="*/ 314 w 1710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0" h="2655">
                  <a:moveTo>
                    <a:pt x="1376" y="771"/>
                  </a:moveTo>
                  <a:lnTo>
                    <a:pt x="1376" y="746"/>
                  </a:lnTo>
                  <a:lnTo>
                    <a:pt x="1376" y="721"/>
                  </a:lnTo>
                  <a:lnTo>
                    <a:pt x="1361" y="697"/>
                  </a:lnTo>
                  <a:lnTo>
                    <a:pt x="1347" y="684"/>
                  </a:lnTo>
                  <a:lnTo>
                    <a:pt x="1347" y="647"/>
                  </a:lnTo>
                  <a:lnTo>
                    <a:pt x="1332" y="641"/>
                  </a:lnTo>
                  <a:lnTo>
                    <a:pt x="1318" y="616"/>
                  </a:lnTo>
                  <a:lnTo>
                    <a:pt x="1303" y="591"/>
                  </a:lnTo>
                  <a:lnTo>
                    <a:pt x="1303" y="579"/>
                  </a:lnTo>
                  <a:lnTo>
                    <a:pt x="1292" y="554"/>
                  </a:lnTo>
                  <a:lnTo>
                    <a:pt x="1277" y="529"/>
                  </a:lnTo>
                  <a:lnTo>
                    <a:pt x="1277" y="516"/>
                  </a:lnTo>
                  <a:lnTo>
                    <a:pt x="1263" y="504"/>
                  </a:lnTo>
                  <a:lnTo>
                    <a:pt x="1248" y="485"/>
                  </a:lnTo>
                  <a:lnTo>
                    <a:pt x="1234" y="473"/>
                  </a:lnTo>
                  <a:lnTo>
                    <a:pt x="1219" y="461"/>
                  </a:lnTo>
                  <a:lnTo>
                    <a:pt x="1219" y="436"/>
                  </a:lnTo>
                  <a:lnTo>
                    <a:pt x="1212" y="423"/>
                  </a:lnTo>
                  <a:lnTo>
                    <a:pt x="1197" y="411"/>
                  </a:lnTo>
                  <a:lnTo>
                    <a:pt x="1183" y="398"/>
                  </a:lnTo>
                  <a:lnTo>
                    <a:pt x="1168" y="386"/>
                  </a:lnTo>
                  <a:lnTo>
                    <a:pt x="1154" y="361"/>
                  </a:lnTo>
                  <a:lnTo>
                    <a:pt x="1136" y="361"/>
                  </a:lnTo>
                  <a:lnTo>
                    <a:pt x="1122" y="355"/>
                  </a:lnTo>
                  <a:lnTo>
                    <a:pt x="1107" y="343"/>
                  </a:lnTo>
                  <a:lnTo>
                    <a:pt x="1093" y="331"/>
                  </a:lnTo>
                  <a:lnTo>
                    <a:pt x="1078" y="321"/>
                  </a:lnTo>
                  <a:lnTo>
                    <a:pt x="1065" y="308"/>
                  </a:lnTo>
                  <a:lnTo>
                    <a:pt x="1050" y="296"/>
                  </a:lnTo>
                  <a:lnTo>
                    <a:pt x="1043" y="284"/>
                  </a:lnTo>
                  <a:lnTo>
                    <a:pt x="1028" y="271"/>
                  </a:lnTo>
                  <a:lnTo>
                    <a:pt x="1014" y="271"/>
                  </a:lnTo>
                  <a:lnTo>
                    <a:pt x="970" y="296"/>
                  </a:lnTo>
                  <a:lnTo>
                    <a:pt x="927" y="321"/>
                  </a:lnTo>
                  <a:lnTo>
                    <a:pt x="883" y="343"/>
                  </a:lnTo>
                  <a:lnTo>
                    <a:pt x="846" y="361"/>
                  </a:lnTo>
                  <a:lnTo>
                    <a:pt x="803" y="398"/>
                  </a:lnTo>
                  <a:lnTo>
                    <a:pt x="759" y="423"/>
                  </a:lnTo>
                  <a:lnTo>
                    <a:pt x="730" y="448"/>
                  </a:lnTo>
                  <a:lnTo>
                    <a:pt x="694" y="485"/>
                  </a:lnTo>
                  <a:lnTo>
                    <a:pt x="665" y="516"/>
                  </a:lnTo>
                  <a:lnTo>
                    <a:pt x="622" y="541"/>
                  </a:lnTo>
                  <a:lnTo>
                    <a:pt x="593" y="579"/>
                  </a:lnTo>
                  <a:lnTo>
                    <a:pt x="548" y="603"/>
                  </a:lnTo>
                  <a:lnTo>
                    <a:pt x="526" y="641"/>
                  </a:lnTo>
                  <a:lnTo>
                    <a:pt x="497" y="672"/>
                  </a:lnTo>
                  <a:lnTo>
                    <a:pt x="468" y="709"/>
                  </a:lnTo>
                  <a:lnTo>
                    <a:pt x="439" y="746"/>
                  </a:lnTo>
                  <a:lnTo>
                    <a:pt x="413" y="783"/>
                  </a:lnTo>
                  <a:lnTo>
                    <a:pt x="384" y="812"/>
                  </a:lnTo>
                  <a:lnTo>
                    <a:pt x="362" y="850"/>
                  </a:lnTo>
                  <a:lnTo>
                    <a:pt x="333" y="899"/>
                  </a:lnTo>
                  <a:lnTo>
                    <a:pt x="318" y="930"/>
                  </a:lnTo>
                  <a:lnTo>
                    <a:pt x="289" y="968"/>
                  </a:lnTo>
                  <a:lnTo>
                    <a:pt x="275" y="1014"/>
                  </a:lnTo>
                  <a:lnTo>
                    <a:pt x="246" y="1052"/>
                  </a:lnTo>
                  <a:lnTo>
                    <a:pt x="231" y="1083"/>
                  </a:lnTo>
                  <a:lnTo>
                    <a:pt x="217" y="1132"/>
                  </a:lnTo>
                  <a:lnTo>
                    <a:pt x="196" y="1182"/>
                  </a:lnTo>
                  <a:lnTo>
                    <a:pt x="181" y="1213"/>
                  </a:lnTo>
                  <a:lnTo>
                    <a:pt x="167" y="1263"/>
                  </a:lnTo>
                  <a:lnTo>
                    <a:pt x="152" y="1312"/>
                  </a:lnTo>
                  <a:lnTo>
                    <a:pt x="138" y="1354"/>
                  </a:lnTo>
                  <a:lnTo>
                    <a:pt x="138" y="1404"/>
                  </a:lnTo>
                  <a:lnTo>
                    <a:pt x="123" y="1428"/>
                  </a:lnTo>
                  <a:lnTo>
                    <a:pt x="123" y="1466"/>
                  </a:lnTo>
                  <a:lnTo>
                    <a:pt x="123" y="1490"/>
                  </a:lnTo>
                  <a:lnTo>
                    <a:pt x="109" y="1521"/>
                  </a:lnTo>
                  <a:lnTo>
                    <a:pt x="109" y="1546"/>
                  </a:lnTo>
                  <a:lnTo>
                    <a:pt x="109" y="1584"/>
                  </a:lnTo>
                  <a:lnTo>
                    <a:pt x="94" y="1596"/>
                  </a:lnTo>
                  <a:lnTo>
                    <a:pt x="94" y="1633"/>
                  </a:lnTo>
                  <a:lnTo>
                    <a:pt x="94" y="1652"/>
                  </a:lnTo>
                  <a:lnTo>
                    <a:pt x="94" y="1686"/>
                  </a:lnTo>
                  <a:lnTo>
                    <a:pt x="80" y="1711"/>
                  </a:lnTo>
                  <a:lnTo>
                    <a:pt x="80" y="1736"/>
                  </a:lnTo>
                  <a:lnTo>
                    <a:pt x="80" y="1773"/>
                  </a:lnTo>
                  <a:lnTo>
                    <a:pt x="80" y="1792"/>
                  </a:lnTo>
                  <a:lnTo>
                    <a:pt x="65" y="1817"/>
                  </a:lnTo>
                  <a:lnTo>
                    <a:pt x="65" y="1841"/>
                  </a:lnTo>
                  <a:lnTo>
                    <a:pt x="65" y="1877"/>
                  </a:lnTo>
                  <a:lnTo>
                    <a:pt x="65" y="1901"/>
                  </a:lnTo>
                  <a:lnTo>
                    <a:pt x="51" y="1920"/>
                  </a:lnTo>
                  <a:lnTo>
                    <a:pt x="51" y="1957"/>
                  </a:lnTo>
                  <a:lnTo>
                    <a:pt x="51" y="1982"/>
                  </a:lnTo>
                  <a:lnTo>
                    <a:pt x="51" y="2007"/>
                  </a:lnTo>
                  <a:lnTo>
                    <a:pt x="51" y="2032"/>
                  </a:lnTo>
                  <a:lnTo>
                    <a:pt x="44" y="2063"/>
                  </a:lnTo>
                  <a:lnTo>
                    <a:pt x="44" y="2088"/>
                  </a:lnTo>
                  <a:lnTo>
                    <a:pt x="44" y="2113"/>
                  </a:lnTo>
                  <a:lnTo>
                    <a:pt x="44" y="2137"/>
                  </a:lnTo>
                  <a:lnTo>
                    <a:pt x="44" y="2162"/>
                  </a:lnTo>
                  <a:lnTo>
                    <a:pt x="44" y="2199"/>
                  </a:lnTo>
                  <a:lnTo>
                    <a:pt x="44" y="2218"/>
                  </a:lnTo>
                  <a:lnTo>
                    <a:pt x="44" y="2243"/>
                  </a:lnTo>
                  <a:lnTo>
                    <a:pt x="44" y="2268"/>
                  </a:lnTo>
                  <a:lnTo>
                    <a:pt x="29" y="2293"/>
                  </a:lnTo>
                  <a:lnTo>
                    <a:pt x="29" y="2305"/>
                  </a:lnTo>
                  <a:lnTo>
                    <a:pt x="29" y="2327"/>
                  </a:lnTo>
                  <a:lnTo>
                    <a:pt x="29" y="2339"/>
                  </a:lnTo>
                  <a:lnTo>
                    <a:pt x="29" y="2358"/>
                  </a:lnTo>
                  <a:lnTo>
                    <a:pt x="14" y="2370"/>
                  </a:lnTo>
                  <a:lnTo>
                    <a:pt x="14" y="2383"/>
                  </a:lnTo>
                  <a:lnTo>
                    <a:pt x="14" y="2393"/>
                  </a:lnTo>
                  <a:lnTo>
                    <a:pt x="0" y="2418"/>
                  </a:lnTo>
                  <a:lnTo>
                    <a:pt x="0" y="2430"/>
                  </a:lnTo>
                  <a:lnTo>
                    <a:pt x="0" y="2443"/>
                  </a:lnTo>
                  <a:lnTo>
                    <a:pt x="0" y="2455"/>
                  </a:lnTo>
                  <a:lnTo>
                    <a:pt x="0" y="2468"/>
                  </a:lnTo>
                  <a:lnTo>
                    <a:pt x="0" y="2486"/>
                  </a:lnTo>
                  <a:lnTo>
                    <a:pt x="0" y="2511"/>
                  </a:lnTo>
                  <a:lnTo>
                    <a:pt x="0" y="2524"/>
                  </a:lnTo>
                  <a:lnTo>
                    <a:pt x="0" y="2536"/>
                  </a:lnTo>
                  <a:lnTo>
                    <a:pt x="0" y="2548"/>
                  </a:lnTo>
                  <a:lnTo>
                    <a:pt x="0" y="2561"/>
                  </a:lnTo>
                  <a:lnTo>
                    <a:pt x="0" y="2573"/>
                  </a:lnTo>
                  <a:lnTo>
                    <a:pt x="0" y="2586"/>
                  </a:lnTo>
                  <a:lnTo>
                    <a:pt x="0" y="2598"/>
                  </a:lnTo>
                  <a:lnTo>
                    <a:pt x="0" y="2610"/>
                  </a:lnTo>
                  <a:lnTo>
                    <a:pt x="14" y="2623"/>
                  </a:lnTo>
                  <a:lnTo>
                    <a:pt x="14" y="2629"/>
                  </a:lnTo>
                  <a:lnTo>
                    <a:pt x="14" y="2642"/>
                  </a:lnTo>
                  <a:lnTo>
                    <a:pt x="29" y="2642"/>
                  </a:lnTo>
                  <a:lnTo>
                    <a:pt x="29" y="2654"/>
                  </a:lnTo>
                  <a:lnTo>
                    <a:pt x="44" y="2629"/>
                  </a:lnTo>
                  <a:lnTo>
                    <a:pt x="65" y="2598"/>
                  </a:lnTo>
                  <a:lnTo>
                    <a:pt x="94" y="2573"/>
                  </a:lnTo>
                  <a:lnTo>
                    <a:pt x="123" y="2536"/>
                  </a:lnTo>
                  <a:lnTo>
                    <a:pt x="152" y="2511"/>
                  </a:lnTo>
                  <a:lnTo>
                    <a:pt x="181" y="2486"/>
                  </a:lnTo>
                  <a:lnTo>
                    <a:pt x="210" y="2468"/>
                  </a:lnTo>
                  <a:lnTo>
                    <a:pt x="231" y="2443"/>
                  </a:lnTo>
                  <a:lnTo>
                    <a:pt x="275" y="2430"/>
                  </a:lnTo>
                  <a:lnTo>
                    <a:pt x="304" y="2406"/>
                  </a:lnTo>
                  <a:lnTo>
                    <a:pt x="333" y="2393"/>
                  </a:lnTo>
                  <a:lnTo>
                    <a:pt x="362" y="2370"/>
                  </a:lnTo>
                  <a:lnTo>
                    <a:pt x="398" y="2358"/>
                  </a:lnTo>
                  <a:lnTo>
                    <a:pt x="427" y="2345"/>
                  </a:lnTo>
                  <a:lnTo>
                    <a:pt x="453" y="2339"/>
                  </a:lnTo>
                  <a:lnTo>
                    <a:pt x="497" y="2339"/>
                  </a:lnTo>
                  <a:lnTo>
                    <a:pt x="540" y="2327"/>
                  </a:lnTo>
                  <a:lnTo>
                    <a:pt x="562" y="2317"/>
                  </a:lnTo>
                  <a:lnTo>
                    <a:pt x="593" y="2317"/>
                  </a:lnTo>
                  <a:lnTo>
                    <a:pt x="637" y="2305"/>
                  </a:lnTo>
                  <a:lnTo>
                    <a:pt x="679" y="2305"/>
                  </a:lnTo>
                  <a:lnTo>
                    <a:pt x="715" y="2305"/>
                  </a:lnTo>
                  <a:lnTo>
                    <a:pt x="744" y="2305"/>
                  </a:lnTo>
                  <a:lnTo>
                    <a:pt x="788" y="2305"/>
                  </a:lnTo>
                  <a:lnTo>
                    <a:pt x="817" y="2305"/>
                  </a:lnTo>
                  <a:lnTo>
                    <a:pt x="862" y="2305"/>
                  </a:lnTo>
                  <a:lnTo>
                    <a:pt x="883" y="2305"/>
                  </a:lnTo>
                  <a:lnTo>
                    <a:pt x="927" y="2317"/>
                  </a:lnTo>
                  <a:lnTo>
                    <a:pt x="970" y="2317"/>
                  </a:lnTo>
                  <a:lnTo>
                    <a:pt x="999" y="2327"/>
                  </a:lnTo>
                  <a:lnTo>
                    <a:pt x="1043" y="2339"/>
                  </a:lnTo>
                  <a:lnTo>
                    <a:pt x="1078" y="2345"/>
                  </a:lnTo>
                  <a:lnTo>
                    <a:pt x="1093" y="2345"/>
                  </a:lnTo>
                  <a:lnTo>
                    <a:pt x="1107" y="2345"/>
                  </a:lnTo>
                  <a:lnTo>
                    <a:pt x="1136" y="2345"/>
                  </a:lnTo>
                  <a:lnTo>
                    <a:pt x="1154" y="2345"/>
                  </a:lnTo>
                  <a:lnTo>
                    <a:pt x="1183" y="2345"/>
                  </a:lnTo>
                  <a:lnTo>
                    <a:pt x="1197" y="2345"/>
                  </a:lnTo>
                  <a:lnTo>
                    <a:pt x="1212" y="2345"/>
                  </a:lnTo>
                  <a:lnTo>
                    <a:pt x="1219" y="2345"/>
                  </a:lnTo>
                  <a:lnTo>
                    <a:pt x="1234" y="2345"/>
                  </a:lnTo>
                  <a:lnTo>
                    <a:pt x="1263" y="2345"/>
                  </a:lnTo>
                  <a:lnTo>
                    <a:pt x="1277" y="2345"/>
                  </a:lnTo>
                  <a:lnTo>
                    <a:pt x="1292" y="2345"/>
                  </a:lnTo>
                  <a:lnTo>
                    <a:pt x="1303" y="2339"/>
                  </a:lnTo>
                  <a:lnTo>
                    <a:pt x="1318" y="2339"/>
                  </a:lnTo>
                  <a:lnTo>
                    <a:pt x="1347" y="2339"/>
                  </a:lnTo>
                  <a:lnTo>
                    <a:pt x="1361" y="2327"/>
                  </a:lnTo>
                  <a:lnTo>
                    <a:pt x="1376" y="2327"/>
                  </a:lnTo>
                  <a:lnTo>
                    <a:pt x="1376" y="2317"/>
                  </a:lnTo>
                  <a:lnTo>
                    <a:pt x="1383" y="2317"/>
                  </a:lnTo>
                  <a:lnTo>
                    <a:pt x="1398" y="2305"/>
                  </a:lnTo>
                  <a:lnTo>
                    <a:pt x="1412" y="2293"/>
                  </a:lnTo>
                  <a:lnTo>
                    <a:pt x="1427" y="2293"/>
                  </a:lnTo>
                  <a:lnTo>
                    <a:pt x="1441" y="2280"/>
                  </a:lnTo>
                  <a:lnTo>
                    <a:pt x="1456" y="2268"/>
                  </a:lnTo>
                  <a:lnTo>
                    <a:pt x="1470" y="2255"/>
                  </a:lnTo>
                  <a:lnTo>
                    <a:pt x="1485" y="2255"/>
                  </a:lnTo>
                  <a:lnTo>
                    <a:pt x="1499" y="2243"/>
                  </a:lnTo>
                  <a:lnTo>
                    <a:pt x="1513" y="2231"/>
                  </a:lnTo>
                  <a:lnTo>
                    <a:pt x="1513" y="2218"/>
                  </a:lnTo>
                  <a:lnTo>
                    <a:pt x="1527" y="2206"/>
                  </a:lnTo>
                  <a:lnTo>
                    <a:pt x="1542" y="2199"/>
                  </a:lnTo>
                  <a:lnTo>
                    <a:pt x="1549" y="2187"/>
                  </a:lnTo>
                  <a:lnTo>
                    <a:pt x="1542" y="2150"/>
                  </a:lnTo>
                  <a:lnTo>
                    <a:pt x="1542" y="2113"/>
                  </a:lnTo>
                  <a:lnTo>
                    <a:pt x="1527" y="2075"/>
                  </a:lnTo>
                  <a:lnTo>
                    <a:pt x="1527" y="2044"/>
                  </a:lnTo>
                  <a:lnTo>
                    <a:pt x="1513" y="2007"/>
                  </a:lnTo>
                  <a:lnTo>
                    <a:pt x="1513" y="1970"/>
                  </a:lnTo>
                  <a:lnTo>
                    <a:pt x="1513" y="1932"/>
                  </a:lnTo>
                  <a:lnTo>
                    <a:pt x="1513" y="1901"/>
                  </a:lnTo>
                  <a:lnTo>
                    <a:pt x="1499" y="1864"/>
                  </a:lnTo>
                  <a:lnTo>
                    <a:pt x="1499" y="1829"/>
                  </a:lnTo>
                  <a:lnTo>
                    <a:pt x="1499" y="1804"/>
                  </a:lnTo>
                  <a:lnTo>
                    <a:pt x="1485" y="1761"/>
                  </a:lnTo>
                  <a:lnTo>
                    <a:pt x="1485" y="1723"/>
                  </a:lnTo>
                  <a:lnTo>
                    <a:pt x="1485" y="1699"/>
                  </a:lnTo>
                  <a:lnTo>
                    <a:pt x="1470" y="1661"/>
                  </a:lnTo>
                  <a:lnTo>
                    <a:pt x="1470" y="1633"/>
                  </a:lnTo>
                  <a:lnTo>
                    <a:pt x="1470" y="1596"/>
                  </a:lnTo>
                  <a:lnTo>
                    <a:pt x="1470" y="1559"/>
                  </a:lnTo>
                  <a:lnTo>
                    <a:pt x="1470" y="1534"/>
                  </a:lnTo>
                  <a:lnTo>
                    <a:pt x="1470" y="1497"/>
                  </a:lnTo>
                  <a:lnTo>
                    <a:pt x="1470" y="1466"/>
                  </a:lnTo>
                  <a:lnTo>
                    <a:pt x="1470" y="1428"/>
                  </a:lnTo>
                  <a:lnTo>
                    <a:pt x="1470" y="1391"/>
                  </a:lnTo>
                  <a:lnTo>
                    <a:pt x="1470" y="1366"/>
                  </a:lnTo>
                  <a:lnTo>
                    <a:pt x="1470" y="1335"/>
                  </a:lnTo>
                  <a:lnTo>
                    <a:pt x="1470" y="1300"/>
                  </a:lnTo>
                  <a:lnTo>
                    <a:pt x="1470" y="1275"/>
                  </a:lnTo>
                  <a:lnTo>
                    <a:pt x="1470" y="1238"/>
                  </a:lnTo>
                  <a:lnTo>
                    <a:pt x="1485" y="1207"/>
                  </a:lnTo>
                  <a:lnTo>
                    <a:pt x="1485" y="1182"/>
                  </a:lnTo>
                  <a:lnTo>
                    <a:pt x="1485" y="1145"/>
                  </a:lnTo>
                  <a:lnTo>
                    <a:pt x="1499" y="1108"/>
                  </a:lnTo>
                  <a:lnTo>
                    <a:pt x="1499" y="1095"/>
                  </a:lnTo>
                  <a:lnTo>
                    <a:pt x="1513" y="1083"/>
                  </a:lnTo>
                  <a:lnTo>
                    <a:pt x="1513" y="1070"/>
                  </a:lnTo>
                  <a:lnTo>
                    <a:pt x="1513" y="1064"/>
                  </a:lnTo>
                  <a:lnTo>
                    <a:pt x="1513" y="1052"/>
                  </a:lnTo>
                  <a:lnTo>
                    <a:pt x="1527" y="1052"/>
                  </a:lnTo>
                  <a:lnTo>
                    <a:pt x="1527" y="1039"/>
                  </a:lnTo>
                  <a:lnTo>
                    <a:pt x="1542" y="1027"/>
                  </a:lnTo>
                  <a:lnTo>
                    <a:pt x="1542" y="1014"/>
                  </a:lnTo>
                  <a:lnTo>
                    <a:pt x="1549" y="1002"/>
                  </a:lnTo>
                  <a:lnTo>
                    <a:pt x="1564" y="993"/>
                  </a:lnTo>
                  <a:lnTo>
                    <a:pt x="1564" y="980"/>
                  </a:lnTo>
                  <a:lnTo>
                    <a:pt x="1578" y="980"/>
                  </a:lnTo>
                  <a:lnTo>
                    <a:pt x="1578" y="968"/>
                  </a:lnTo>
                  <a:lnTo>
                    <a:pt x="1593" y="968"/>
                  </a:lnTo>
                  <a:lnTo>
                    <a:pt x="1593" y="955"/>
                  </a:lnTo>
                  <a:lnTo>
                    <a:pt x="1607" y="943"/>
                  </a:lnTo>
                  <a:lnTo>
                    <a:pt x="1622" y="930"/>
                  </a:lnTo>
                  <a:lnTo>
                    <a:pt x="1636" y="930"/>
                  </a:lnTo>
                  <a:lnTo>
                    <a:pt x="1651" y="924"/>
                  </a:lnTo>
                  <a:lnTo>
                    <a:pt x="1665" y="912"/>
                  </a:lnTo>
                  <a:lnTo>
                    <a:pt x="1665" y="899"/>
                  </a:lnTo>
                  <a:lnTo>
                    <a:pt x="1680" y="899"/>
                  </a:lnTo>
                  <a:lnTo>
                    <a:pt x="1694" y="899"/>
                  </a:lnTo>
                  <a:lnTo>
                    <a:pt x="1694" y="887"/>
                  </a:lnTo>
                  <a:lnTo>
                    <a:pt x="1709" y="887"/>
                  </a:lnTo>
                  <a:lnTo>
                    <a:pt x="1709" y="37"/>
                  </a:lnTo>
                  <a:lnTo>
                    <a:pt x="1542" y="0"/>
                  </a:lnTo>
                  <a:lnTo>
                    <a:pt x="1542" y="591"/>
                  </a:lnTo>
                  <a:lnTo>
                    <a:pt x="1542" y="603"/>
                  </a:lnTo>
                  <a:lnTo>
                    <a:pt x="1542" y="616"/>
                  </a:lnTo>
                  <a:lnTo>
                    <a:pt x="1542" y="628"/>
                  </a:lnTo>
                  <a:lnTo>
                    <a:pt x="1542" y="641"/>
                  </a:lnTo>
                  <a:lnTo>
                    <a:pt x="1527" y="647"/>
                  </a:lnTo>
                  <a:lnTo>
                    <a:pt x="1527" y="659"/>
                  </a:lnTo>
                  <a:lnTo>
                    <a:pt x="1527" y="672"/>
                  </a:lnTo>
                  <a:lnTo>
                    <a:pt x="1513" y="684"/>
                  </a:lnTo>
                  <a:lnTo>
                    <a:pt x="1513" y="697"/>
                  </a:lnTo>
                  <a:lnTo>
                    <a:pt x="1499" y="709"/>
                  </a:lnTo>
                  <a:lnTo>
                    <a:pt x="1485" y="721"/>
                  </a:lnTo>
                  <a:lnTo>
                    <a:pt x="1470" y="734"/>
                  </a:lnTo>
                  <a:lnTo>
                    <a:pt x="1456" y="746"/>
                  </a:lnTo>
                  <a:lnTo>
                    <a:pt x="1441" y="746"/>
                  </a:lnTo>
                  <a:lnTo>
                    <a:pt x="1441" y="759"/>
                  </a:lnTo>
                  <a:lnTo>
                    <a:pt x="1427" y="759"/>
                  </a:lnTo>
                  <a:lnTo>
                    <a:pt x="1412" y="771"/>
                  </a:lnTo>
                  <a:lnTo>
                    <a:pt x="1398" y="771"/>
                  </a:lnTo>
                  <a:lnTo>
                    <a:pt x="1383" y="771"/>
                  </a:lnTo>
                  <a:lnTo>
                    <a:pt x="1376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493" name="Freeform 22"/>
            <p:cNvSpPr>
              <a:spLocks noChangeArrowheads="1"/>
            </p:cNvSpPr>
            <p:nvPr/>
          </p:nvSpPr>
          <p:spPr bwMode="auto">
            <a:xfrm>
              <a:off x="5987" y="119"/>
              <a:ext cx="389" cy="602"/>
            </a:xfrm>
            <a:custGeom>
              <a:avLst/>
              <a:gdLst>
                <a:gd name="T0" fmla="*/ 80 w 1714"/>
                <a:gd name="T1" fmla="*/ 155 h 2655"/>
                <a:gd name="T2" fmla="*/ 94 w 1714"/>
                <a:gd name="T3" fmla="*/ 131 h 2655"/>
                <a:gd name="T4" fmla="*/ 106 w 1714"/>
                <a:gd name="T5" fmla="*/ 110 h 2655"/>
                <a:gd name="T6" fmla="*/ 118 w 1714"/>
                <a:gd name="T7" fmla="*/ 93 h 2655"/>
                <a:gd name="T8" fmla="*/ 134 w 1714"/>
                <a:gd name="T9" fmla="*/ 80 h 2655"/>
                <a:gd name="T10" fmla="*/ 147 w 1714"/>
                <a:gd name="T11" fmla="*/ 67 h 2655"/>
                <a:gd name="T12" fmla="*/ 175 w 1714"/>
                <a:gd name="T13" fmla="*/ 73 h 2655"/>
                <a:gd name="T14" fmla="*/ 224 w 1714"/>
                <a:gd name="T15" fmla="*/ 102 h 2655"/>
                <a:gd name="T16" fmla="*/ 261 w 1714"/>
                <a:gd name="T17" fmla="*/ 137 h 2655"/>
                <a:gd name="T18" fmla="*/ 295 w 1714"/>
                <a:gd name="T19" fmla="*/ 178 h 2655"/>
                <a:gd name="T20" fmla="*/ 320 w 1714"/>
                <a:gd name="T21" fmla="*/ 219 h 2655"/>
                <a:gd name="T22" fmla="*/ 341 w 1714"/>
                <a:gd name="T23" fmla="*/ 268 h 2655"/>
                <a:gd name="T24" fmla="*/ 357 w 1714"/>
                <a:gd name="T25" fmla="*/ 318 h 2655"/>
                <a:gd name="T26" fmla="*/ 361 w 1714"/>
                <a:gd name="T27" fmla="*/ 351 h 2655"/>
                <a:gd name="T28" fmla="*/ 367 w 1714"/>
                <a:gd name="T29" fmla="*/ 382 h 2655"/>
                <a:gd name="T30" fmla="*/ 371 w 1714"/>
                <a:gd name="T31" fmla="*/ 412 h 2655"/>
                <a:gd name="T32" fmla="*/ 374 w 1714"/>
                <a:gd name="T33" fmla="*/ 444 h 2655"/>
                <a:gd name="T34" fmla="*/ 376 w 1714"/>
                <a:gd name="T35" fmla="*/ 473 h 2655"/>
                <a:gd name="T36" fmla="*/ 379 w 1714"/>
                <a:gd name="T37" fmla="*/ 503 h 2655"/>
                <a:gd name="T38" fmla="*/ 382 w 1714"/>
                <a:gd name="T39" fmla="*/ 528 h 2655"/>
                <a:gd name="T40" fmla="*/ 382 w 1714"/>
                <a:gd name="T41" fmla="*/ 543 h 2655"/>
                <a:gd name="T42" fmla="*/ 385 w 1714"/>
                <a:gd name="T43" fmla="*/ 560 h 2655"/>
                <a:gd name="T44" fmla="*/ 385 w 1714"/>
                <a:gd name="T45" fmla="*/ 572 h 2655"/>
                <a:gd name="T46" fmla="*/ 385 w 1714"/>
                <a:gd name="T47" fmla="*/ 586 h 2655"/>
                <a:gd name="T48" fmla="*/ 382 w 1714"/>
                <a:gd name="T49" fmla="*/ 596 h 2655"/>
                <a:gd name="T50" fmla="*/ 376 w 1714"/>
                <a:gd name="T51" fmla="*/ 596 h 2655"/>
                <a:gd name="T52" fmla="*/ 347 w 1714"/>
                <a:gd name="T53" fmla="*/ 564 h 2655"/>
                <a:gd name="T54" fmla="*/ 313 w 1714"/>
                <a:gd name="T55" fmla="*/ 543 h 2655"/>
                <a:gd name="T56" fmla="*/ 273 w 1714"/>
                <a:gd name="T57" fmla="*/ 530 h 2655"/>
                <a:gd name="T58" fmla="*/ 235 w 1714"/>
                <a:gd name="T59" fmla="*/ 523 h 2655"/>
                <a:gd name="T60" fmla="*/ 193 w 1714"/>
                <a:gd name="T61" fmla="*/ 523 h 2655"/>
                <a:gd name="T62" fmla="*/ 149 w 1714"/>
                <a:gd name="T63" fmla="*/ 530 h 2655"/>
                <a:gd name="T64" fmla="*/ 124 w 1714"/>
                <a:gd name="T65" fmla="*/ 532 h 2655"/>
                <a:gd name="T66" fmla="*/ 106 w 1714"/>
                <a:gd name="T67" fmla="*/ 532 h 2655"/>
                <a:gd name="T68" fmla="*/ 87 w 1714"/>
                <a:gd name="T69" fmla="*/ 530 h 2655"/>
                <a:gd name="T70" fmla="*/ 72 w 1714"/>
                <a:gd name="T71" fmla="*/ 525 h 2655"/>
                <a:gd name="T72" fmla="*/ 56 w 1714"/>
                <a:gd name="T73" fmla="*/ 514 h 2655"/>
                <a:gd name="T74" fmla="*/ 43 w 1714"/>
                <a:gd name="T75" fmla="*/ 503 h 2655"/>
                <a:gd name="T76" fmla="*/ 39 w 1714"/>
                <a:gd name="T77" fmla="*/ 479 h 2655"/>
                <a:gd name="T78" fmla="*/ 46 w 1714"/>
                <a:gd name="T79" fmla="*/ 438 h 2655"/>
                <a:gd name="T80" fmla="*/ 49 w 1714"/>
                <a:gd name="T81" fmla="*/ 399 h 2655"/>
                <a:gd name="T82" fmla="*/ 52 w 1714"/>
                <a:gd name="T83" fmla="*/ 362 h 2655"/>
                <a:gd name="T84" fmla="*/ 56 w 1714"/>
                <a:gd name="T85" fmla="*/ 324 h 2655"/>
                <a:gd name="T86" fmla="*/ 52 w 1714"/>
                <a:gd name="T87" fmla="*/ 289 h 2655"/>
                <a:gd name="T88" fmla="*/ 49 w 1714"/>
                <a:gd name="T89" fmla="*/ 251 h 2655"/>
                <a:gd name="T90" fmla="*/ 46 w 1714"/>
                <a:gd name="T91" fmla="*/ 241 h 2655"/>
                <a:gd name="T92" fmla="*/ 39 w 1714"/>
                <a:gd name="T93" fmla="*/ 233 h 2655"/>
                <a:gd name="T94" fmla="*/ 31 w 1714"/>
                <a:gd name="T95" fmla="*/ 222 h 2655"/>
                <a:gd name="T96" fmla="*/ 25 w 1714"/>
                <a:gd name="T97" fmla="*/ 214 h 2655"/>
                <a:gd name="T98" fmla="*/ 15 w 1714"/>
                <a:gd name="T99" fmla="*/ 210 h 2655"/>
                <a:gd name="T100" fmla="*/ 5 w 1714"/>
                <a:gd name="T101" fmla="*/ 204 h 2655"/>
                <a:gd name="T102" fmla="*/ 39 w 1714"/>
                <a:gd name="T103" fmla="*/ 134 h 2655"/>
                <a:gd name="T104" fmla="*/ 39 w 1714"/>
                <a:gd name="T105" fmla="*/ 145 h 2655"/>
                <a:gd name="T106" fmla="*/ 43 w 1714"/>
                <a:gd name="T107" fmla="*/ 152 h 2655"/>
                <a:gd name="T108" fmla="*/ 49 w 1714"/>
                <a:gd name="T109" fmla="*/ 161 h 2655"/>
                <a:gd name="T110" fmla="*/ 56 w 1714"/>
                <a:gd name="T111" fmla="*/ 166 h 2655"/>
                <a:gd name="T112" fmla="*/ 62 w 1714"/>
                <a:gd name="T113" fmla="*/ 172 h 2655"/>
                <a:gd name="T114" fmla="*/ 72 w 1714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4" h="2655">
                  <a:moveTo>
                    <a:pt x="325" y="771"/>
                  </a:moveTo>
                  <a:lnTo>
                    <a:pt x="340" y="746"/>
                  </a:lnTo>
                  <a:lnTo>
                    <a:pt x="340" y="721"/>
                  </a:lnTo>
                  <a:lnTo>
                    <a:pt x="354" y="697"/>
                  </a:lnTo>
                  <a:lnTo>
                    <a:pt x="354" y="684"/>
                  </a:lnTo>
                  <a:lnTo>
                    <a:pt x="369" y="647"/>
                  </a:lnTo>
                  <a:lnTo>
                    <a:pt x="383" y="641"/>
                  </a:lnTo>
                  <a:lnTo>
                    <a:pt x="383" y="616"/>
                  </a:lnTo>
                  <a:lnTo>
                    <a:pt x="398" y="591"/>
                  </a:lnTo>
                  <a:lnTo>
                    <a:pt x="412" y="579"/>
                  </a:lnTo>
                  <a:lnTo>
                    <a:pt x="424" y="554"/>
                  </a:lnTo>
                  <a:lnTo>
                    <a:pt x="424" y="529"/>
                  </a:lnTo>
                  <a:lnTo>
                    <a:pt x="438" y="516"/>
                  </a:lnTo>
                  <a:lnTo>
                    <a:pt x="453" y="504"/>
                  </a:lnTo>
                  <a:lnTo>
                    <a:pt x="467" y="485"/>
                  </a:lnTo>
                  <a:lnTo>
                    <a:pt x="482" y="473"/>
                  </a:lnTo>
                  <a:lnTo>
                    <a:pt x="482" y="461"/>
                  </a:lnTo>
                  <a:lnTo>
                    <a:pt x="489" y="436"/>
                  </a:lnTo>
                  <a:lnTo>
                    <a:pt x="504" y="423"/>
                  </a:lnTo>
                  <a:lnTo>
                    <a:pt x="518" y="411"/>
                  </a:lnTo>
                  <a:lnTo>
                    <a:pt x="533" y="398"/>
                  </a:lnTo>
                  <a:lnTo>
                    <a:pt x="547" y="386"/>
                  </a:lnTo>
                  <a:lnTo>
                    <a:pt x="562" y="361"/>
                  </a:lnTo>
                  <a:lnTo>
                    <a:pt x="577" y="361"/>
                  </a:lnTo>
                  <a:lnTo>
                    <a:pt x="592" y="355"/>
                  </a:lnTo>
                  <a:lnTo>
                    <a:pt x="592" y="343"/>
                  </a:lnTo>
                  <a:lnTo>
                    <a:pt x="606" y="331"/>
                  </a:lnTo>
                  <a:lnTo>
                    <a:pt x="621" y="321"/>
                  </a:lnTo>
                  <a:lnTo>
                    <a:pt x="635" y="308"/>
                  </a:lnTo>
                  <a:lnTo>
                    <a:pt x="649" y="296"/>
                  </a:lnTo>
                  <a:lnTo>
                    <a:pt x="656" y="284"/>
                  </a:lnTo>
                  <a:lnTo>
                    <a:pt x="671" y="271"/>
                  </a:lnTo>
                  <a:lnTo>
                    <a:pt x="685" y="271"/>
                  </a:lnTo>
                  <a:lnTo>
                    <a:pt x="743" y="296"/>
                  </a:lnTo>
                  <a:lnTo>
                    <a:pt x="772" y="321"/>
                  </a:lnTo>
                  <a:lnTo>
                    <a:pt x="816" y="343"/>
                  </a:lnTo>
                  <a:lnTo>
                    <a:pt x="869" y="361"/>
                  </a:lnTo>
                  <a:lnTo>
                    <a:pt x="898" y="398"/>
                  </a:lnTo>
                  <a:lnTo>
                    <a:pt x="941" y="423"/>
                  </a:lnTo>
                  <a:lnTo>
                    <a:pt x="985" y="448"/>
                  </a:lnTo>
                  <a:lnTo>
                    <a:pt x="1021" y="485"/>
                  </a:lnTo>
                  <a:lnTo>
                    <a:pt x="1050" y="516"/>
                  </a:lnTo>
                  <a:lnTo>
                    <a:pt x="1078" y="541"/>
                  </a:lnTo>
                  <a:lnTo>
                    <a:pt x="1122" y="579"/>
                  </a:lnTo>
                  <a:lnTo>
                    <a:pt x="1151" y="603"/>
                  </a:lnTo>
                  <a:lnTo>
                    <a:pt x="1173" y="641"/>
                  </a:lnTo>
                  <a:lnTo>
                    <a:pt x="1216" y="672"/>
                  </a:lnTo>
                  <a:lnTo>
                    <a:pt x="1245" y="709"/>
                  </a:lnTo>
                  <a:lnTo>
                    <a:pt x="1274" y="746"/>
                  </a:lnTo>
                  <a:lnTo>
                    <a:pt x="1300" y="783"/>
                  </a:lnTo>
                  <a:lnTo>
                    <a:pt x="1315" y="812"/>
                  </a:lnTo>
                  <a:lnTo>
                    <a:pt x="1336" y="850"/>
                  </a:lnTo>
                  <a:lnTo>
                    <a:pt x="1366" y="899"/>
                  </a:lnTo>
                  <a:lnTo>
                    <a:pt x="1394" y="930"/>
                  </a:lnTo>
                  <a:lnTo>
                    <a:pt x="1409" y="968"/>
                  </a:lnTo>
                  <a:lnTo>
                    <a:pt x="1438" y="1014"/>
                  </a:lnTo>
                  <a:lnTo>
                    <a:pt x="1453" y="1052"/>
                  </a:lnTo>
                  <a:lnTo>
                    <a:pt x="1482" y="1083"/>
                  </a:lnTo>
                  <a:lnTo>
                    <a:pt x="1489" y="1132"/>
                  </a:lnTo>
                  <a:lnTo>
                    <a:pt x="1502" y="1182"/>
                  </a:lnTo>
                  <a:lnTo>
                    <a:pt x="1517" y="1213"/>
                  </a:lnTo>
                  <a:lnTo>
                    <a:pt x="1531" y="1263"/>
                  </a:lnTo>
                  <a:lnTo>
                    <a:pt x="1546" y="1312"/>
                  </a:lnTo>
                  <a:lnTo>
                    <a:pt x="1561" y="1354"/>
                  </a:lnTo>
                  <a:lnTo>
                    <a:pt x="1575" y="1404"/>
                  </a:lnTo>
                  <a:lnTo>
                    <a:pt x="1575" y="1428"/>
                  </a:lnTo>
                  <a:lnTo>
                    <a:pt x="1589" y="1466"/>
                  </a:lnTo>
                  <a:lnTo>
                    <a:pt x="1589" y="1490"/>
                  </a:lnTo>
                  <a:lnTo>
                    <a:pt x="1589" y="1521"/>
                  </a:lnTo>
                  <a:lnTo>
                    <a:pt x="1589" y="1546"/>
                  </a:lnTo>
                  <a:lnTo>
                    <a:pt x="1604" y="1584"/>
                  </a:lnTo>
                  <a:lnTo>
                    <a:pt x="1604" y="1596"/>
                  </a:lnTo>
                  <a:lnTo>
                    <a:pt x="1604" y="1633"/>
                  </a:lnTo>
                  <a:lnTo>
                    <a:pt x="1619" y="1652"/>
                  </a:lnTo>
                  <a:lnTo>
                    <a:pt x="1619" y="1686"/>
                  </a:lnTo>
                  <a:lnTo>
                    <a:pt x="1619" y="1711"/>
                  </a:lnTo>
                  <a:lnTo>
                    <a:pt x="1619" y="1736"/>
                  </a:lnTo>
                  <a:lnTo>
                    <a:pt x="1633" y="1773"/>
                  </a:lnTo>
                  <a:lnTo>
                    <a:pt x="1633" y="1792"/>
                  </a:lnTo>
                  <a:lnTo>
                    <a:pt x="1633" y="1817"/>
                  </a:lnTo>
                  <a:lnTo>
                    <a:pt x="1633" y="1841"/>
                  </a:lnTo>
                  <a:lnTo>
                    <a:pt x="1648" y="1877"/>
                  </a:lnTo>
                  <a:lnTo>
                    <a:pt x="1648" y="1901"/>
                  </a:lnTo>
                  <a:lnTo>
                    <a:pt x="1648" y="1920"/>
                  </a:lnTo>
                  <a:lnTo>
                    <a:pt x="1648" y="1957"/>
                  </a:lnTo>
                  <a:lnTo>
                    <a:pt x="1655" y="1982"/>
                  </a:lnTo>
                  <a:lnTo>
                    <a:pt x="1655" y="2007"/>
                  </a:lnTo>
                  <a:lnTo>
                    <a:pt x="1655" y="2032"/>
                  </a:lnTo>
                  <a:lnTo>
                    <a:pt x="1655" y="2063"/>
                  </a:lnTo>
                  <a:lnTo>
                    <a:pt x="1655" y="2088"/>
                  </a:lnTo>
                  <a:lnTo>
                    <a:pt x="1655" y="2113"/>
                  </a:lnTo>
                  <a:lnTo>
                    <a:pt x="1669" y="2137"/>
                  </a:lnTo>
                  <a:lnTo>
                    <a:pt x="1669" y="2162"/>
                  </a:lnTo>
                  <a:lnTo>
                    <a:pt x="1669" y="2199"/>
                  </a:lnTo>
                  <a:lnTo>
                    <a:pt x="1669" y="2218"/>
                  </a:lnTo>
                  <a:lnTo>
                    <a:pt x="1669" y="2243"/>
                  </a:lnTo>
                  <a:lnTo>
                    <a:pt x="1669" y="2268"/>
                  </a:lnTo>
                  <a:lnTo>
                    <a:pt x="1684" y="2293"/>
                  </a:lnTo>
                  <a:lnTo>
                    <a:pt x="1684" y="2305"/>
                  </a:lnTo>
                  <a:lnTo>
                    <a:pt x="1684" y="2327"/>
                  </a:lnTo>
                  <a:lnTo>
                    <a:pt x="1684" y="2339"/>
                  </a:lnTo>
                  <a:lnTo>
                    <a:pt x="1684" y="2358"/>
                  </a:lnTo>
                  <a:lnTo>
                    <a:pt x="1684" y="2370"/>
                  </a:lnTo>
                  <a:lnTo>
                    <a:pt x="1684" y="2383"/>
                  </a:lnTo>
                  <a:lnTo>
                    <a:pt x="1684" y="2393"/>
                  </a:lnTo>
                  <a:lnTo>
                    <a:pt x="1698" y="2418"/>
                  </a:lnTo>
                  <a:lnTo>
                    <a:pt x="1698" y="2430"/>
                  </a:lnTo>
                  <a:lnTo>
                    <a:pt x="1698" y="2443"/>
                  </a:lnTo>
                  <a:lnTo>
                    <a:pt x="1698" y="2455"/>
                  </a:lnTo>
                  <a:lnTo>
                    <a:pt x="1698" y="2468"/>
                  </a:lnTo>
                  <a:lnTo>
                    <a:pt x="1698" y="2486"/>
                  </a:lnTo>
                  <a:lnTo>
                    <a:pt x="1713" y="2511"/>
                  </a:lnTo>
                  <a:lnTo>
                    <a:pt x="1698" y="2524"/>
                  </a:lnTo>
                  <a:lnTo>
                    <a:pt x="1698" y="2536"/>
                  </a:lnTo>
                  <a:lnTo>
                    <a:pt x="1698" y="2548"/>
                  </a:lnTo>
                  <a:lnTo>
                    <a:pt x="1698" y="2561"/>
                  </a:lnTo>
                  <a:lnTo>
                    <a:pt x="1698" y="2573"/>
                  </a:lnTo>
                  <a:lnTo>
                    <a:pt x="1698" y="2586"/>
                  </a:lnTo>
                  <a:lnTo>
                    <a:pt x="1698" y="2598"/>
                  </a:lnTo>
                  <a:lnTo>
                    <a:pt x="1698" y="2610"/>
                  </a:lnTo>
                  <a:lnTo>
                    <a:pt x="1684" y="2623"/>
                  </a:lnTo>
                  <a:lnTo>
                    <a:pt x="1684" y="2629"/>
                  </a:lnTo>
                  <a:lnTo>
                    <a:pt x="1684" y="2642"/>
                  </a:lnTo>
                  <a:lnTo>
                    <a:pt x="1684" y="2654"/>
                  </a:lnTo>
                  <a:lnTo>
                    <a:pt x="1655" y="2629"/>
                  </a:lnTo>
                  <a:lnTo>
                    <a:pt x="1633" y="2598"/>
                  </a:lnTo>
                  <a:lnTo>
                    <a:pt x="1604" y="2573"/>
                  </a:lnTo>
                  <a:lnTo>
                    <a:pt x="1575" y="2536"/>
                  </a:lnTo>
                  <a:lnTo>
                    <a:pt x="1546" y="2511"/>
                  </a:lnTo>
                  <a:lnTo>
                    <a:pt x="1531" y="2486"/>
                  </a:lnTo>
                  <a:lnTo>
                    <a:pt x="1489" y="2468"/>
                  </a:lnTo>
                  <a:lnTo>
                    <a:pt x="1467" y="2443"/>
                  </a:lnTo>
                  <a:lnTo>
                    <a:pt x="1438" y="2430"/>
                  </a:lnTo>
                  <a:lnTo>
                    <a:pt x="1409" y="2406"/>
                  </a:lnTo>
                  <a:lnTo>
                    <a:pt x="1380" y="2393"/>
                  </a:lnTo>
                  <a:lnTo>
                    <a:pt x="1336" y="2370"/>
                  </a:lnTo>
                  <a:lnTo>
                    <a:pt x="1315" y="2358"/>
                  </a:lnTo>
                  <a:lnTo>
                    <a:pt x="1274" y="2345"/>
                  </a:lnTo>
                  <a:lnTo>
                    <a:pt x="1245" y="2339"/>
                  </a:lnTo>
                  <a:lnTo>
                    <a:pt x="1201" y="2339"/>
                  </a:lnTo>
                  <a:lnTo>
                    <a:pt x="1173" y="2327"/>
                  </a:lnTo>
                  <a:lnTo>
                    <a:pt x="1151" y="2317"/>
                  </a:lnTo>
                  <a:lnTo>
                    <a:pt x="1107" y="2317"/>
                  </a:lnTo>
                  <a:lnTo>
                    <a:pt x="1065" y="2305"/>
                  </a:lnTo>
                  <a:lnTo>
                    <a:pt x="1036" y="2305"/>
                  </a:lnTo>
                  <a:lnTo>
                    <a:pt x="992" y="2305"/>
                  </a:lnTo>
                  <a:lnTo>
                    <a:pt x="970" y="2305"/>
                  </a:lnTo>
                  <a:lnTo>
                    <a:pt x="927" y="2305"/>
                  </a:lnTo>
                  <a:lnTo>
                    <a:pt x="898" y="2305"/>
                  </a:lnTo>
                  <a:lnTo>
                    <a:pt x="852" y="2305"/>
                  </a:lnTo>
                  <a:lnTo>
                    <a:pt x="816" y="2305"/>
                  </a:lnTo>
                  <a:lnTo>
                    <a:pt x="772" y="2317"/>
                  </a:lnTo>
                  <a:lnTo>
                    <a:pt x="743" y="2317"/>
                  </a:lnTo>
                  <a:lnTo>
                    <a:pt x="700" y="2327"/>
                  </a:lnTo>
                  <a:lnTo>
                    <a:pt x="656" y="2339"/>
                  </a:lnTo>
                  <a:lnTo>
                    <a:pt x="635" y="2345"/>
                  </a:lnTo>
                  <a:lnTo>
                    <a:pt x="621" y="2345"/>
                  </a:lnTo>
                  <a:lnTo>
                    <a:pt x="592" y="2345"/>
                  </a:lnTo>
                  <a:lnTo>
                    <a:pt x="577" y="2345"/>
                  </a:lnTo>
                  <a:lnTo>
                    <a:pt x="547" y="2345"/>
                  </a:lnTo>
                  <a:lnTo>
                    <a:pt x="533" y="2345"/>
                  </a:lnTo>
                  <a:lnTo>
                    <a:pt x="518" y="2345"/>
                  </a:lnTo>
                  <a:lnTo>
                    <a:pt x="489" y="2345"/>
                  </a:lnTo>
                  <a:lnTo>
                    <a:pt x="482" y="2345"/>
                  </a:lnTo>
                  <a:lnTo>
                    <a:pt x="467" y="2345"/>
                  </a:lnTo>
                  <a:lnTo>
                    <a:pt x="453" y="2345"/>
                  </a:lnTo>
                  <a:lnTo>
                    <a:pt x="438" y="2345"/>
                  </a:lnTo>
                  <a:lnTo>
                    <a:pt x="424" y="2345"/>
                  </a:lnTo>
                  <a:lnTo>
                    <a:pt x="398" y="2339"/>
                  </a:lnTo>
                  <a:lnTo>
                    <a:pt x="383" y="2339"/>
                  </a:lnTo>
                  <a:lnTo>
                    <a:pt x="369" y="2339"/>
                  </a:lnTo>
                  <a:lnTo>
                    <a:pt x="354" y="2327"/>
                  </a:lnTo>
                  <a:lnTo>
                    <a:pt x="340" y="2327"/>
                  </a:lnTo>
                  <a:lnTo>
                    <a:pt x="325" y="2317"/>
                  </a:lnTo>
                  <a:lnTo>
                    <a:pt x="318" y="2317"/>
                  </a:lnTo>
                  <a:lnTo>
                    <a:pt x="303" y="2305"/>
                  </a:lnTo>
                  <a:lnTo>
                    <a:pt x="289" y="2293"/>
                  </a:lnTo>
                  <a:lnTo>
                    <a:pt x="274" y="2293"/>
                  </a:lnTo>
                  <a:lnTo>
                    <a:pt x="260" y="2280"/>
                  </a:lnTo>
                  <a:lnTo>
                    <a:pt x="245" y="2268"/>
                  </a:lnTo>
                  <a:lnTo>
                    <a:pt x="231" y="2255"/>
                  </a:lnTo>
                  <a:lnTo>
                    <a:pt x="216" y="2255"/>
                  </a:lnTo>
                  <a:lnTo>
                    <a:pt x="216" y="2243"/>
                  </a:lnTo>
                  <a:lnTo>
                    <a:pt x="203" y="2231"/>
                  </a:lnTo>
                  <a:lnTo>
                    <a:pt x="188" y="2218"/>
                  </a:lnTo>
                  <a:lnTo>
                    <a:pt x="174" y="2206"/>
                  </a:lnTo>
                  <a:lnTo>
                    <a:pt x="174" y="2199"/>
                  </a:lnTo>
                  <a:lnTo>
                    <a:pt x="159" y="2187"/>
                  </a:lnTo>
                  <a:lnTo>
                    <a:pt x="159" y="2150"/>
                  </a:lnTo>
                  <a:lnTo>
                    <a:pt x="174" y="2113"/>
                  </a:lnTo>
                  <a:lnTo>
                    <a:pt x="174" y="2075"/>
                  </a:lnTo>
                  <a:lnTo>
                    <a:pt x="188" y="2044"/>
                  </a:lnTo>
                  <a:lnTo>
                    <a:pt x="188" y="2007"/>
                  </a:lnTo>
                  <a:lnTo>
                    <a:pt x="203" y="1970"/>
                  </a:lnTo>
                  <a:lnTo>
                    <a:pt x="203" y="1932"/>
                  </a:lnTo>
                  <a:lnTo>
                    <a:pt x="203" y="1901"/>
                  </a:lnTo>
                  <a:lnTo>
                    <a:pt x="216" y="1864"/>
                  </a:lnTo>
                  <a:lnTo>
                    <a:pt x="216" y="1829"/>
                  </a:lnTo>
                  <a:lnTo>
                    <a:pt x="216" y="1804"/>
                  </a:lnTo>
                  <a:lnTo>
                    <a:pt x="216" y="1761"/>
                  </a:lnTo>
                  <a:lnTo>
                    <a:pt x="231" y="1723"/>
                  </a:lnTo>
                  <a:lnTo>
                    <a:pt x="231" y="1699"/>
                  </a:lnTo>
                  <a:lnTo>
                    <a:pt x="231" y="1661"/>
                  </a:lnTo>
                  <a:lnTo>
                    <a:pt x="231" y="1633"/>
                  </a:lnTo>
                  <a:lnTo>
                    <a:pt x="231" y="1596"/>
                  </a:lnTo>
                  <a:lnTo>
                    <a:pt x="231" y="1559"/>
                  </a:lnTo>
                  <a:lnTo>
                    <a:pt x="245" y="1534"/>
                  </a:lnTo>
                  <a:lnTo>
                    <a:pt x="245" y="1497"/>
                  </a:lnTo>
                  <a:lnTo>
                    <a:pt x="245" y="1466"/>
                  </a:lnTo>
                  <a:lnTo>
                    <a:pt x="245" y="1428"/>
                  </a:lnTo>
                  <a:lnTo>
                    <a:pt x="245" y="1391"/>
                  </a:lnTo>
                  <a:lnTo>
                    <a:pt x="245" y="1366"/>
                  </a:lnTo>
                  <a:lnTo>
                    <a:pt x="245" y="1335"/>
                  </a:lnTo>
                  <a:lnTo>
                    <a:pt x="231" y="1300"/>
                  </a:lnTo>
                  <a:lnTo>
                    <a:pt x="231" y="1275"/>
                  </a:lnTo>
                  <a:lnTo>
                    <a:pt x="231" y="1238"/>
                  </a:lnTo>
                  <a:lnTo>
                    <a:pt x="231" y="1207"/>
                  </a:lnTo>
                  <a:lnTo>
                    <a:pt x="216" y="1182"/>
                  </a:lnTo>
                  <a:lnTo>
                    <a:pt x="216" y="1145"/>
                  </a:lnTo>
                  <a:lnTo>
                    <a:pt x="216" y="1108"/>
                  </a:lnTo>
                  <a:lnTo>
                    <a:pt x="216" y="1095"/>
                  </a:lnTo>
                  <a:lnTo>
                    <a:pt x="203" y="1083"/>
                  </a:lnTo>
                  <a:lnTo>
                    <a:pt x="203" y="1070"/>
                  </a:lnTo>
                  <a:lnTo>
                    <a:pt x="203" y="1064"/>
                  </a:lnTo>
                  <a:lnTo>
                    <a:pt x="188" y="1052"/>
                  </a:lnTo>
                  <a:lnTo>
                    <a:pt x="188" y="1039"/>
                  </a:lnTo>
                  <a:lnTo>
                    <a:pt x="174" y="1039"/>
                  </a:lnTo>
                  <a:lnTo>
                    <a:pt x="174" y="1027"/>
                  </a:lnTo>
                  <a:lnTo>
                    <a:pt x="159" y="1014"/>
                  </a:lnTo>
                  <a:lnTo>
                    <a:pt x="159" y="1002"/>
                  </a:lnTo>
                  <a:lnTo>
                    <a:pt x="152" y="1002"/>
                  </a:lnTo>
                  <a:lnTo>
                    <a:pt x="152" y="993"/>
                  </a:lnTo>
                  <a:lnTo>
                    <a:pt x="137" y="980"/>
                  </a:lnTo>
                  <a:lnTo>
                    <a:pt x="123" y="968"/>
                  </a:lnTo>
                  <a:lnTo>
                    <a:pt x="108" y="955"/>
                  </a:lnTo>
                  <a:lnTo>
                    <a:pt x="108" y="943"/>
                  </a:lnTo>
                  <a:lnTo>
                    <a:pt x="94" y="943"/>
                  </a:lnTo>
                  <a:lnTo>
                    <a:pt x="94" y="930"/>
                  </a:lnTo>
                  <a:lnTo>
                    <a:pt x="79" y="930"/>
                  </a:lnTo>
                  <a:lnTo>
                    <a:pt x="65" y="924"/>
                  </a:lnTo>
                  <a:lnTo>
                    <a:pt x="50" y="924"/>
                  </a:lnTo>
                  <a:lnTo>
                    <a:pt x="50" y="912"/>
                  </a:lnTo>
                  <a:lnTo>
                    <a:pt x="36" y="899"/>
                  </a:lnTo>
                  <a:lnTo>
                    <a:pt x="21" y="899"/>
                  </a:lnTo>
                  <a:lnTo>
                    <a:pt x="7" y="887"/>
                  </a:lnTo>
                  <a:lnTo>
                    <a:pt x="0" y="887"/>
                  </a:lnTo>
                  <a:lnTo>
                    <a:pt x="0" y="37"/>
                  </a:lnTo>
                  <a:lnTo>
                    <a:pt x="174" y="0"/>
                  </a:lnTo>
                  <a:lnTo>
                    <a:pt x="174" y="591"/>
                  </a:lnTo>
                  <a:lnTo>
                    <a:pt x="174" y="603"/>
                  </a:lnTo>
                  <a:lnTo>
                    <a:pt x="174" y="616"/>
                  </a:lnTo>
                  <a:lnTo>
                    <a:pt x="174" y="628"/>
                  </a:lnTo>
                  <a:lnTo>
                    <a:pt x="174" y="641"/>
                  </a:lnTo>
                  <a:lnTo>
                    <a:pt x="174" y="647"/>
                  </a:lnTo>
                  <a:lnTo>
                    <a:pt x="174" y="659"/>
                  </a:lnTo>
                  <a:lnTo>
                    <a:pt x="188" y="659"/>
                  </a:lnTo>
                  <a:lnTo>
                    <a:pt x="188" y="672"/>
                  </a:lnTo>
                  <a:lnTo>
                    <a:pt x="188" y="684"/>
                  </a:lnTo>
                  <a:lnTo>
                    <a:pt x="203" y="684"/>
                  </a:lnTo>
                  <a:lnTo>
                    <a:pt x="203" y="697"/>
                  </a:lnTo>
                  <a:lnTo>
                    <a:pt x="216" y="709"/>
                  </a:lnTo>
                  <a:lnTo>
                    <a:pt x="216" y="721"/>
                  </a:lnTo>
                  <a:lnTo>
                    <a:pt x="231" y="721"/>
                  </a:lnTo>
                  <a:lnTo>
                    <a:pt x="231" y="734"/>
                  </a:lnTo>
                  <a:lnTo>
                    <a:pt x="245" y="734"/>
                  </a:lnTo>
                  <a:lnTo>
                    <a:pt x="245" y="746"/>
                  </a:lnTo>
                  <a:lnTo>
                    <a:pt x="260" y="746"/>
                  </a:lnTo>
                  <a:lnTo>
                    <a:pt x="274" y="759"/>
                  </a:lnTo>
                  <a:lnTo>
                    <a:pt x="289" y="759"/>
                  </a:lnTo>
                  <a:lnTo>
                    <a:pt x="289" y="771"/>
                  </a:lnTo>
                  <a:lnTo>
                    <a:pt x="303" y="771"/>
                  </a:lnTo>
                  <a:lnTo>
                    <a:pt x="318" y="771"/>
                  </a:lnTo>
                  <a:lnTo>
                    <a:pt x="325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0488" name="AutoShape 23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20489" name="Group 24"/>
          <p:cNvGrpSpPr>
            <a:grpSpLocks/>
          </p:cNvGrpSpPr>
          <p:nvPr/>
        </p:nvGrpSpPr>
        <p:grpSpPr bwMode="auto">
          <a:xfrm>
            <a:off x="1524000" y="0"/>
            <a:ext cx="6778625" cy="1370013"/>
            <a:chOff x="960" y="0"/>
            <a:chExt cx="4271" cy="863"/>
          </a:xfrm>
        </p:grpSpPr>
        <p:sp>
          <p:nvSpPr>
            <p:cNvPr id="20490" name="AutoShape 25"/>
            <p:cNvSpPr>
              <a:spLocks noChangeArrowheads="1"/>
            </p:cNvSpPr>
            <p:nvPr/>
          </p:nvSpPr>
          <p:spPr bwMode="auto">
            <a:xfrm>
              <a:off x="960" y="0"/>
              <a:ext cx="4271" cy="863"/>
            </a:xfrm>
            <a:prstGeom prst="roundRect">
              <a:avLst>
                <a:gd name="adj" fmla="val 11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5386" name="Text Box 26"/>
            <p:cNvSpPr txBox="1">
              <a:spLocks noChangeArrowheads="1"/>
            </p:cNvSpPr>
            <p:nvPr/>
          </p:nvSpPr>
          <p:spPr bwMode="auto">
            <a:xfrm>
              <a:off x="960" y="86"/>
              <a:ext cx="4271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ts val="4037"/>
                </a:lnSpc>
                <a:buClr>
                  <a:srgbClr val="333333"/>
                </a:buClr>
                <a:buSzPct val="100000"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Equipamento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rígido</a:t>
              </a:r>
              <a:endParaRPr lang="en-GB" altLang="pt-BR" sz="3599" b="1" dirty="0"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1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Pinças</a:t>
              </a:r>
              <a:endParaRPr lang="en-GB" altLang="pt-BR" sz="3599" b="1" dirty="0"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</p:grp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/>
          <p:cNvSpPr>
            <a:spLocks noChangeArrowheads="1"/>
          </p:cNvSpPr>
          <p:nvPr/>
        </p:nvSpPr>
        <p:spPr bwMode="auto">
          <a:xfrm rot="10800000">
            <a:off x="1109663" y="771525"/>
            <a:ext cx="8069262" cy="31750"/>
          </a:xfrm>
          <a:prstGeom prst="roundRect">
            <a:avLst>
              <a:gd name="adj" fmla="val 5000"/>
            </a:avLst>
          </a:prstGeom>
          <a:gradFill rotWithShape="0">
            <a:gsLst>
              <a:gs pos="0">
                <a:srgbClr val="FFFFFF"/>
              </a:gs>
              <a:gs pos="50000">
                <a:srgbClr val="000000"/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  <a:effectLst>
            <a:outerShdw dist="17819" dir="189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1524000" y="0"/>
            <a:ext cx="6778625" cy="1370013"/>
            <a:chOff x="960" y="0"/>
            <a:chExt cx="4271" cy="863"/>
          </a:xfrm>
        </p:grpSpPr>
        <p:sp>
          <p:nvSpPr>
            <p:cNvPr id="22538" name="AutoShape 3"/>
            <p:cNvSpPr>
              <a:spLocks noChangeArrowheads="1"/>
            </p:cNvSpPr>
            <p:nvPr/>
          </p:nvSpPr>
          <p:spPr bwMode="auto">
            <a:xfrm>
              <a:off x="960" y="0"/>
              <a:ext cx="4271" cy="863"/>
            </a:xfrm>
            <a:prstGeom prst="roundRect">
              <a:avLst>
                <a:gd name="adj" fmla="val 11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960" y="86"/>
              <a:ext cx="4271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986" tIns="46793" rIns="89986" bIns="46793" anchor="b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ts val="4037"/>
                </a:lnSpc>
                <a:buClr>
                  <a:srgbClr val="333333"/>
                </a:buClr>
                <a:buSzPct val="100000"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Equipamento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rígido</a:t>
              </a:r>
              <a:endParaRPr lang="en-GB" altLang="pt-BR" sz="3599" b="1" dirty="0"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13000"/>
                </a:lnSpc>
                <a:buClr>
                  <a:srgbClr val="333333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Laringoscopia</a:t>
              </a:r>
              <a:r>
                <a:rPr lang="en-GB" altLang="pt-BR" sz="3599" b="1" dirty="0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 de </a:t>
              </a:r>
              <a:r>
                <a:rPr lang="en-GB" altLang="pt-BR" sz="3599" b="1" dirty="0" err="1"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suspensão</a:t>
              </a:r>
              <a:endParaRPr lang="en-GB" altLang="pt-BR" sz="3599" b="1" dirty="0"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</p:grpSp>
      <p:grpSp>
        <p:nvGrpSpPr>
          <p:cNvPr id="22532" name="Group 5"/>
          <p:cNvGrpSpPr>
            <a:grpSpLocks/>
          </p:cNvGrpSpPr>
          <p:nvPr/>
        </p:nvGrpSpPr>
        <p:grpSpPr bwMode="auto">
          <a:xfrm>
            <a:off x="8880475" y="188913"/>
            <a:ext cx="1236663" cy="954087"/>
            <a:chOff x="5595" y="119"/>
            <a:chExt cx="779" cy="601"/>
          </a:xfrm>
        </p:grpSpPr>
        <p:sp>
          <p:nvSpPr>
            <p:cNvPr id="22536" name="Freeform 6"/>
            <p:cNvSpPr>
              <a:spLocks noChangeArrowheads="1"/>
            </p:cNvSpPr>
            <p:nvPr/>
          </p:nvSpPr>
          <p:spPr bwMode="auto">
            <a:xfrm>
              <a:off x="5595" y="119"/>
              <a:ext cx="388" cy="602"/>
            </a:xfrm>
            <a:custGeom>
              <a:avLst/>
              <a:gdLst>
                <a:gd name="T0" fmla="*/ 306 w 1710"/>
                <a:gd name="T1" fmla="*/ 155 h 2655"/>
                <a:gd name="T2" fmla="*/ 296 w 1710"/>
                <a:gd name="T3" fmla="*/ 131 h 2655"/>
                <a:gd name="T4" fmla="*/ 283 w 1710"/>
                <a:gd name="T5" fmla="*/ 110 h 2655"/>
                <a:gd name="T6" fmla="*/ 272 w 1710"/>
                <a:gd name="T7" fmla="*/ 93 h 2655"/>
                <a:gd name="T8" fmla="*/ 255 w 1710"/>
                <a:gd name="T9" fmla="*/ 80 h 2655"/>
                <a:gd name="T10" fmla="*/ 238 w 1710"/>
                <a:gd name="T11" fmla="*/ 67 h 2655"/>
                <a:gd name="T12" fmla="*/ 210 w 1710"/>
                <a:gd name="T13" fmla="*/ 73 h 2655"/>
                <a:gd name="T14" fmla="*/ 166 w 1710"/>
                <a:gd name="T15" fmla="*/ 102 h 2655"/>
                <a:gd name="T16" fmla="*/ 124 w 1710"/>
                <a:gd name="T17" fmla="*/ 137 h 2655"/>
                <a:gd name="T18" fmla="*/ 94 w 1710"/>
                <a:gd name="T19" fmla="*/ 178 h 2655"/>
                <a:gd name="T20" fmla="*/ 66 w 1710"/>
                <a:gd name="T21" fmla="*/ 219 h 2655"/>
                <a:gd name="T22" fmla="*/ 44 w 1710"/>
                <a:gd name="T23" fmla="*/ 268 h 2655"/>
                <a:gd name="T24" fmla="*/ 31 w 1710"/>
                <a:gd name="T25" fmla="*/ 318 h 2655"/>
                <a:gd name="T26" fmla="*/ 25 w 1710"/>
                <a:gd name="T27" fmla="*/ 351 h 2655"/>
                <a:gd name="T28" fmla="*/ 21 w 1710"/>
                <a:gd name="T29" fmla="*/ 382 h 2655"/>
                <a:gd name="T30" fmla="*/ 15 w 1710"/>
                <a:gd name="T31" fmla="*/ 412 h 2655"/>
                <a:gd name="T32" fmla="*/ 12 w 1710"/>
                <a:gd name="T33" fmla="*/ 444 h 2655"/>
                <a:gd name="T34" fmla="*/ 10 w 1710"/>
                <a:gd name="T35" fmla="*/ 473 h 2655"/>
                <a:gd name="T36" fmla="*/ 10 w 1710"/>
                <a:gd name="T37" fmla="*/ 503 h 2655"/>
                <a:gd name="T38" fmla="*/ 7 w 1710"/>
                <a:gd name="T39" fmla="*/ 528 h 2655"/>
                <a:gd name="T40" fmla="*/ 3 w 1710"/>
                <a:gd name="T41" fmla="*/ 543 h 2655"/>
                <a:gd name="T42" fmla="*/ 0 w 1710"/>
                <a:gd name="T43" fmla="*/ 560 h 2655"/>
                <a:gd name="T44" fmla="*/ 0 w 1710"/>
                <a:gd name="T45" fmla="*/ 572 h 2655"/>
                <a:gd name="T46" fmla="*/ 0 w 1710"/>
                <a:gd name="T47" fmla="*/ 586 h 2655"/>
                <a:gd name="T48" fmla="*/ 3 w 1710"/>
                <a:gd name="T49" fmla="*/ 596 h 2655"/>
                <a:gd name="T50" fmla="*/ 10 w 1710"/>
                <a:gd name="T51" fmla="*/ 596 h 2655"/>
                <a:gd name="T52" fmla="*/ 41 w 1710"/>
                <a:gd name="T53" fmla="*/ 564 h 2655"/>
                <a:gd name="T54" fmla="*/ 76 w 1710"/>
                <a:gd name="T55" fmla="*/ 543 h 2655"/>
                <a:gd name="T56" fmla="*/ 113 w 1710"/>
                <a:gd name="T57" fmla="*/ 530 h 2655"/>
                <a:gd name="T58" fmla="*/ 154 w 1710"/>
                <a:gd name="T59" fmla="*/ 523 h 2655"/>
                <a:gd name="T60" fmla="*/ 196 w 1710"/>
                <a:gd name="T61" fmla="*/ 523 h 2655"/>
                <a:gd name="T62" fmla="*/ 237 w 1710"/>
                <a:gd name="T63" fmla="*/ 530 h 2655"/>
                <a:gd name="T64" fmla="*/ 262 w 1710"/>
                <a:gd name="T65" fmla="*/ 532 h 2655"/>
                <a:gd name="T66" fmla="*/ 280 w 1710"/>
                <a:gd name="T67" fmla="*/ 532 h 2655"/>
                <a:gd name="T68" fmla="*/ 299 w 1710"/>
                <a:gd name="T69" fmla="*/ 530 h 2655"/>
                <a:gd name="T70" fmla="*/ 314 w 1710"/>
                <a:gd name="T71" fmla="*/ 525 h 2655"/>
                <a:gd name="T72" fmla="*/ 330 w 1710"/>
                <a:gd name="T73" fmla="*/ 514 h 2655"/>
                <a:gd name="T74" fmla="*/ 343 w 1710"/>
                <a:gd name="T75" fmla="*/ 503 h 2655"/>
                <a:gd name="T76" fmla="*/ 350 w 1710"/>
                <a:gd name="T77" fmla="*/ 479 h 2655"/>
                <a:gd name="T78" fmla="*/ 343 w 1710"/>
                <a:gd name="T79" fmla="*/ 438 h 2655"/>
                <a:gd name="T80" fmla="*/ 337 w 1710"/>
                <a:gd name="T81" fmla="*/ 399 h 2655"/>
                <a:gd name="T82" fmla="*/ 334 w 1710"/>
                <a:gd name="T83" fmla="*/ 362 h 2655"/>
                <a:gd name="T84" fmla="*/ 334 w 1710"/>
                <a:gd name="T85" fmla="*/ 324 h 2655"/>
                <a:gd name="T86" fmla="*/ 334 w 1710"/>
                <a:gd name="T87" fmla="*/ 289 h 2655"/>
                <a:gd name="T88" fmla="*/ 340 w 1710"/>
                <a:gd name="T89" fmla="*/ 251 h 2655"/>
                <a:gd name="T90" fmla="*/ 343 w 1710"/>
                <a:gd name="T91" fmla="*/ 241 h 2655"/>
                <a:gd name="T92" fmla="*/ 350 w 1710"/>
                <a:gd name="T93" fmla="*/ 233 h 2655"/>
                <a:gd name="T94" fmla="*/ 355 w 1710"/>
                <a:gd name="T95" fmla="*/ 222 h 2655"/>
                <a:gd name="T96" fmla="*/ 365 w 1710"/>
                <a:gd name="T97" fmla="*/ 214 h 2655"/>
                <a:gd name="T98" fmla="*/ 375 w 1710"/>
                <a:gd name="T99" fmla="*/ 210 h 2655"/>
                <a:gd name="T100" fmla="*/ 384 w 1710"/>
                <a:gd name="T101" fmla="*/ 204 h 2655"/>
                <a:gd name="T102" fmla="*/ 350 w 1710"/>
                <a:gd name="T103" fmla="*/ 134 h 2655"/>
                <a:gd name="T104" fmla="*/ 350 w 1710"/>
                <a:gd name="T105" fmla="*/ 145 h 2655"/>
                <a:gd name="T106" fmla="*/ 346 w 1710"/>
                <a:gd name="T107" fmla="*/ 152 h 2655"/>
                <a:gd name="T108" fmla="*/ 340 w 1710"/>
                <a:gd name="T109" fmla="*/ 161 h 2655"/>
                <a:gd name="T110" fmla="*/ 334 w 1710"/>
                <a:gd name="T111" fmla="*/ 166 h 2655"/>
                <a:gd name="T112" fmla="*/ 324 w 1710"/>
                <a:gd name="T113" fmla="*/ 172 h 2655"/>
                <a:gd name="T114" fmla="*/ 314 w 1710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0" h="2655">
                  <a:moveTo>
                    <a:pt x="1376" y="771"/>
                  </a:moveTo>
                  <a:lnTo>
                    <a:pt x="1376" y="746"/>
                  </a:lnTo>
                  <a:lnTo>
                    <a:pt x="1376" y="721"/>
                  </a:lnTo>
                  <a:lnTo>
                    <a:pt x="1361" y="697"/>
                  </a:lnTo>
                  <a:lnTo>
                    <a:pt x="1347" y="684"/>
                  </a:lnTo>
                  <a:lnTo>
                    <a:pt x="1347" y="647"/>
                  </a:lnTo>
                  <a:lnTo>
                    <a:pt x="1332" y="641"/>
                  </a:lnTo>
                  <a:lnTo>
                    <a:pt x="1318" y="616"/>
                  </a:lnTo>
                  <a:lnTo>
                    <a:pt x="1303" y="591"/>
                  </a:lnTo>
                  <a:lnTo>
                    <a:pt x="1303" y="579"/>
                  </a:lnTo>
                  <a:lnTo>
                    <a:pt x="1292" y="554"/>
                  </a:lnTo>
                  <a:lnTo>
                    <a:pt x="1277" y="529"/>
                  </a:lnTo>
                  <a:lnTo>
                    <a:pt x="1277" y="516"/>
                  </a:lnTo>
                  <a:lnTo>
                    <a:pt x="1263" y="504"/>
                  </a:lnTo>
                  <a:lnTo>
                    <a:pt x="1248" y="485"/>
                  </a:lnTo>
                  <a:lnTo>
                    <a:pt x="1234" y="473"/>
                  </a:lnTo>
                  <a:lnTo>
                    <a:pt x="1219" y="461"/>
                  </a:lnTo>
                  <a:lnTo>
                    <a:pt x="1219" y="436"/>
                  </a:lnTo>
                  <a:lnTo>
                    <a:pt x="1212" y="423"/>
                  </a:lnTo>
                  <a:lnTo>
                    <a:pt x="1197" y="411"/>
                  </a:lnTo>
                  <a:lnTo>
                    <a:pt x="1183" y="398"/>
                  </a:lnTo>
                  <a:lnTo>
                    <a:pt x="1168" y="386"/>
                  </a:lnTo>
                  <a:lnTo>
                    <a:pt x="1154" y="361"/>
                  </a:lnTo>
                  <a:lnTo>
                    <a:pt x="1136" y="361"/>
                  </a:lnTo>
                  <a:lnTo>
                    <a:pt x="1122" y="355"/>
                  </a:lnTo>
                  <a:lnTo>
                    <a:pt x="1107" y="343"/>
                  </a:lnTo>
                  <a:lnTo>
                    <a:pt x="1093" y="331"/>
                  </a:lnTo>
                  <a:lnTo>
                    <a:pt x="1078" y="321"/>
                  </a:lnTo>
                  <a:lnTo>
                    <a:pt x="1065" y="308"/>
                  </a:lnTo>
                  <a:lnTo>
                    <a:pt x="1050" y="296"/>
                  </a:lnTo>
                  <a:lnTo>
                    <a:pt x="1043" y="284"/>
                  </a:lnTo>
                  <a:lnTo>
                    <a:pt x="1028" y="271"/>
                  </a:lnTo>
                  <a:lnTo>
                    <a:pt x="1014" y="271"/>
                  </a:lnTo>
                  <a:lnTo>
                    <a:pt x="970" y="296"/>
                  </a:lnTo>
                  <a:lnTo>
                    <a:pt x="927" y="321"/>
                  </a:lnTo>
                  <a:lnTo>
                    <a:pt x="883" y="343"/>
                  </a:lnTo>
                  <a:lnTo>
                    <a:pt x="846" y="361"/>
                  </a:lnTo>
                  <a:lnTo>
                    <a:pt x="803" y="398"/>
                  </a:lnTo>
                  <a:lnTo>
                    <a:pt x="759" y="423"/>
                  </a:lnTo>
                  <a:lnTo>
                    <a:pt x="730" y="448"/>
                  </a:lnTo>
                  <a:lnTo>
                    <a:pt x="694" y="485"/>
                  </a:lnTo>
                  <a:lnTo>
                    <a:pt x="665" y="516"/>
                  </a:lnTo>
                  <a:lnTo>
                    <a:pt x="622" y="541"/>
                  </a:lnTo>
                  <a:lnTo>
                    <a:pt x="593" y="579"/>
                  </a:lnTo>
                  <a:lnTo>
                    <a:pt x="548" y="603"/>
                  </a:lnTo>
                  <a:lnTo>
                    <a:pt x="526" y="641"/>
                  </a:lnTo>
                  <a:lnTo>
                    <a:pt x="497" y="672"/>
                  </a:lnTo>
                  <a:lnTo>
                    <a:pt x="468" y="709"/>
                  </a:lnTo>
                  <a:lnTo>
                    <a:pt x="439" y="746"/>
                  </a:lnTo>
                  <a:lnTo>
                    <a:pt x="413" y="783"/>
                  </a:lnTo>
                  <a:lnTo>
                    <a:pt x="384" y="812"/>
                  </a:lnTo>
                  <a:lnTo>
                    <a:pt x="362" y="850"/>
                  </a:lnTo>
                  <a:lnTo>
                    <a:pt x="333" y="899"/>
                  </a:lnTo>
                  <a:lnTo>
                    <a:pt x="318" y="930"/>
                  </a:lnTo>
                  <a:lnTo>
                    <a:pt x="289" y="968"/>
                  </a:lnTo>
                  <a:lnTo>
                    <a:pt x="275" y="1014"/>
                  </a:lnTo>
                  <a:lnTo>
                    <a:pt x="246" y="1052"/>
                  </a:lnTo>
                  <a:lnTo>
                    <a:pt x="231" y="1083"/>
                  </a:lnTo>
                  <a:lnTo>
                    <a:pt x="217" y="1132"/>
                  </a:lnTo>
                  <a:lnTo>
                    <a:pt x="196" y="1182"/>
                  </a:lnTo>
                  <a:lnTo>
                    <a:pt x="181" y="1213"/>
                  </a:lnTo>
                  <a:lnTo>
                    <a:pt x="167" y="1263"/>
                  </a:lnTo>
                  <a:lnTo>
                    <a:pt x="152" y="1312"/>
                  </a:lnTo>
                  <a:lnTo>
                    <a:pt x="138" y="1354"/>
                  </a:lnTo>
                  <a:lnTo>
                    <a:pt x="138" y="1404"/>
                  </a:lnTo>
                  <a:lnTo>
                    <a:pt x="123" y="1428"/>
                  </a:lnTo>
                  <a:lnTo>
                    <a:pt x="123" y="1466"/>
                  </a:lnTo>
                  <a:lnTo>
                    <a:pt x="123" y="1490"/>
                  </a:lnTo>
                  <a:lnTo>
                    <a:pt x="109" y="1521"/>
                  </a:lnTo>
                  <a:lnTo>
                    <a:pt x="109" y="1546"/>
                  </a:lnTo>
                  <a:lnTo>
                    <a:pt x="109" y="1584"/>
                  </a:lnTo>
                  <a:lnTo>
                    <a:pt x="94" y="1596"/>
                  </a:lnTo>
                  <a:lnTo>
                    <a:pt x="94" y="1633"/>
                  </a:lnTo>
                  <a:lnTo>
                    <a:pt x="94" y="1652"/>
                  </a:lnTo>
                  <a:lnTo>
                    <a:pt x="94" y="1686"/>
                  </a:lnTo>
                  <a:lnTo>
                    <a:pt x="80" y="1711"/>
                  </a:lnTo>
                  <a:lnTo>
                    <a:pt x="80" y="1736"/>
                  </a:lnTo>
                  <a:lnTo>
                    <a:pt x="80" y="1773"/>
                  </a:lnTo>
                  <a:lnTo>
                    <a:pt x="80" y="1792"/>
                  </a:lnTo>
                  <a:lnTo>
                    <a:pt x="65" y="1817"/>
                  </a:lnTo>
                  <a:lnTo>
                    <a:pt x="65" y="1841"/>
                  </a:lnTo>
                  <a:lnTo>
                    <a:pt x="65" y="1877"/>
                  </a:lnTo>
                  <a:lnTo>
                    <a:pt x="65" y="1901"/>
                  </a:lnTo>
                  <a:lnTo>
                    <a:pt x="51" y="1920"/>
                  </a:lnTo>
                  <a:lnTo>
                    <a:pt x="51" y="1957"/>
                  </a:lnTo>
                  <a:lnTo>
                    <a:pt x="51" y="1982"/>
                  </a:lnTo>
                  <a:lnTo>
                    <a:pt x="51" y="2007"/>
                  </a:lnTo>
                  <a:lnTo>
                    <a:pt x="51" y="2032"/>
                  </a:lnTo>
                  <a:lnTo>
                    <a:pt x="44" y="2063"/>
                  </a:lnTo>
                  <a:lnTo>
                    <a:pt x="44" y="2088"/>
                  </a:lnTo>
                  <a:lnTo>
                    <a:pt x="44" y="2113"/>
                  </a:lnTo>
                  <a:lnTo>
                    <a:pt x="44" y="2137"/>
                  </a:lnTo>
                  <a:lnTo>
                    <a:pt x="44" y="2162"/>
                  </a:lnTo>
                  <a:lnTo>
                    <a:pt x="44" y="2199"/>
                  </a:lnTo>
                  <a:lnTo>
                    <a:pt x="44" y="2218"/>
                  </a:lnTo>
                  <a:lnTo>
                    <a:pt x="44" y="2243"/>
                  </a:lnTo>
                  <a:lnTo>
                    <a:pt x="44" y="2268"/>
                  </a:lnTo>
                  <a:lnTo>
                    <a:pt x="29" y="2293"/>
                  </a:lnTo>
                  <a:lnTo>
                    <a:pt x="29" y="2305"/>
                  </a:lnTo>
                  <a:lnTo>
                    <a:pt x="29" y="2327"/>
                  </a:lnTo>
                  <a:lnTo>
                    <a:pt x="29" y="2339"/>
                  </a:lnTo>
                  <a:lnTo>
                    <a:pt x="29" y="2358"/>
                  </a:lnTo>
                  <a:lnTo>
                    <a:pt x="14" y="2370"/>
                  </a:lnTo>
                  <a:lnTo>
                    <a:pt x="14" y="2383"/>
                  </a:lnTo>
                  <a:lnTo>
                    <a:pt x="14" y="2393"/>
                  </a:lnTo>
                  <a:lnTo>
                    <a:pt x="0" y="2418"/>
                  </a:lnTo>
                  <a:lnTo>
                    <a:pt x="0" y="2430"/>
                  </a:lnTo>
                  <a:lnTo>
                    <a:pt x="0" y="2443"/>
                  </a:lnTo>
                  <a:lnTo>
                    <a:pt x="0" y="2455"/>
                  </a:lnTo>
                  <a:lnTo>
                    <a:pt x="0" y="2468"/>
                  </a:lnTo>
                  <a:lnTo>
                    <a:pt x="0" y="2486"/>
                  </a:lnTo>
                  <a:lnTo>
                    <a:pt x="0" y="2511"/>
                  </a:lnTo>
                  <a:lnTo>
                    <a:pt x="0" y="2524"/>
                  </a:lnTo>
                  <a:lnTo>
                    <a:pt x="0" y="2536"/>
                  </a:lnTo>
                  <a:lnTo>
                    <a:pt x="0" y="2548"/>
                  </a:lnTo>
                  <a:lnTo>
                    <a:pt x="0" y="2561"/>
                  </a:lnTo>
                  <a:lnTo>
                    <a:pt x="0" y="2573"/>
                  </a:lnTo>
                  <a:lnTo>
                    <a:pt x="0" y="2586"/>
                  </a:lnTo>
                  <a:lnTo>
                    <a:pt x="0" y="2598"/>
                  </a:lnTo>
                  <a:lnTo>
                    <a:pt x="0" y="2610"/>
                  </a:lnTo>
                  <a:lnTo>
                    <a:pt x="14" y="2623"/>
                  </a:lnTo>
                  <a:lnTo>
                    <a:pt x="14" y="2629"/>
                  </a:lnTo>
                  <a:lnTo>
                    <a:pt x="14" y="2642"/>
                  </a:lnTo>
                  <a:lnTo>
                    <a:pt x="29" y="2642"/>
                  </a:lnTo>
                  <a:lnTo>
                    <a:pt x="29" y="2654"/>
                  </a:lnTo>
                  <a:lnTo>
                    <a:pt x="44" y="2629"/>
                  </a:lnTo>
                  <a:lnTo>
                    <a:pt x="65" y="2598"/>
                  </a:lnTo>
                  <a:lnTo>
                    <a:pt x="94" y="2573"/>
                  </a:lnTo>
                  <a:lnTo>
                    <a:pt x="123" y="2536"/>
                  </a:lnTo>
                  <a:lnTo>
                    <a:pt x="152" y="2511"/>
                  </a:lnTo>
                  <a:lnTo>
                    <a:pt x="181" y="2486"/>
                  </a:lnTo>
                  <a:lnTo>
                    <a:pt x="210" y="2468"/>
                  </a:lnTo>
                  <a:lnTo>
                    <a:pt x="231" y="2443"/>
                  </a:lnTo>
                  <a:lnTo>
                    <a:pt x="275" y="2430"/>
                  </a:lnTo>
                  <a:lnTo>
                    <a:pt x="304" y="2406"/>
                  </a:lnTo>
                  <a:lnTo>
                    <a:pt x="333" y="2393"/>
                  </a:lnTo>
                  <a:lnTo>
                    <a:pt x="362" y="2370"/>
                  </a:lnTo>
                  <a:lnTo>
                    <a:pt x="398" y="2358"/>
                  </a:lnTo>
                  <a:lnTo>
                    <a:pt x="427" y="2345"/>
                  </a:lnTo>
                  <a:lnTo>
                    <a:pt x="453" y="2339"/>
                  </a:lnTo>
                  <a:lnTo>
                    <a:pt x="497" y="2339"/>
                  </a:lnTo>
                  <a:lnTo>
                    <a:pt x="540" y="2327"/>
                  </a:lnTo>
                  <a:lnTo>
                    <a:pt x="562" y="2317"/>
                  </a:lnTo>
                  <a:lnTo>
                    <a:pt x="593" y="2317"/>
                  </a:lnTo>
                  <a:lnTo>
                    <a:pt x="637" y="2305"/>
                  </a:lnTo>
                  <a:lnTo>
                    <a:pt x="679" y="2305"/>
                  </a:lnTo>
                  <a:lnTo>
                    <a:pt x="715" y="2305"/>
                  </a:lnTo>
                  <a:lnTo>
                    <a:pt x="744" y="2305"/>
                  </a:lnTo>
                  <a:lnTo>
                    <a:pt x="788" y="2305"/>
                  </a:lnTo>
                  <a:lnTo>
                    <a:pt x="817" y="2305"/>
                  </a:lnTo>
                  <a:lnTo>
                    <a:pt x="862" y="2305"/>
                  </a:lnTo>
                  <a:lnTo>
                    <a:pt x="883" y="2305"/>
                  </a:lnTo>
                  <a:lnTo>
                    <a:pt x="927" y="2317"/>
                  </a:lnTo>
                  <a:lnTo>
                    <a:pt x="970" y="2317"/>
                  </a:lnTo>
                  <a:lnTo>
                    <a:pt x="999" y="2327"/>
                  </a:lnTo>
                  <a:lnTo>
                    <a:pt x="1043" y="2339"/>
                  </a:lnTo>
                  <a:lnTo>
                    <a:pt x="1078" y="2345"/>
                  </a:lnTo>
                  <a:lnTo>
                    <a:pt x="1093" y="2345"/>
                  </a:lnTo>
                  <a:lnTo>
                    <a:pt x="1107" y="2345"/>
                  </a:lnTo>
                  <a:lnTo>
                    <a:pt x="1136" y="2345"/>
                  </a:lnTo>
                  <a:lnTo>
                    <a:pt x="1154" y="2345"/>
                  </a:lnTo>
                  <a:lnTo>
                    <a:pt x="1183" y="2345"/>
                  </a:lnTo>
                  <a:lnTo>
                    <a:pt x="1197" y="2345"/>
                  </a:lnTo>
                  <a:lnTo>
                    <a:pt x="1212" y="2345"/>
                  </a:lnTo>
                  <a:lnTo>
                    <a:pt x="1219" y="2345"/>
                  </a:lnTo>
                  <a:lnTo>
                    <a:pt x="1234" y="2345"/>
                  </a:lnTo>
                  <a:lnTo>
                    <a:pt x="1263" y="2345"/>
                  </a:lnTo>
                  <a:lnTo>
                    <a:pt x="1277" y="2345"/>
                  </a:lnTo>
                  <a:lnTo>
                    <a:pt x="1292" y="2345"/>
                  </a:lnTo>
                  <a:lnTo>
                    <a:pt x="1303" y="2339"/>
                  </a:lnTo>
                  <a:lnTo>
                    <a:pt x="1318" y="2339"/>
                  </a:lnTo>
                  <a:lnTo>
                    <a:pt x="1347" y="2339"/>
                  </a:lnTo>
                  <a:lnTo>
                    <a:pt x="1361" y="2327"/>
                  </a:lnTo>
                  <a:lnTo>
                    <a:pt x="1376" y="2327"/>
                  </a:lnTo>
                  <a:lnTo>
                    <a:pt x="1376" y="2317"/>
                  </a:lnTo>
                  <a:lnTo>
                    <a:pt x="1383" y="2317"/>
                  </a:lnTo>
                  <a:lnTo>
                    <a:pt x="1398" y="2305"/>
                  </a:lnTo>
                  <a:lnTo>
                    <a:pt x="1412" y="2293"/>
                  </a:lnTo>
                  <a:lnTo>
                    <a:pt x="1427" y="2293"/>
                  </a:lnTo>
                  <a:lnTo>
                    <a:pt x="1441" y="2280"/>
                  </a:lnTo>
                  <a:lnTo>
                    <a:pt x="1456" y="2268"/>
                  </a:lnTo>
                  <a:lnTo>
                    <a:pt x="1470" y="2255"/>
                  </a:lnTo>
                  <a:lnTo>
                    <a:pt x="1485" y="2255"/>
                  </a:lnTo>
                  <a:lnTo>
                    <a:pt x="1499" y="2243"/>
                  </a:lnTo>
                  <a:lnTo>
                    <a:pt x="1513" y="2231"/>
                  </a:lnTo>
                  <a:lnTo>
                    <a:pt x="1513" y="2218"/>
                  </a:lnTo>
                  <a:lnTo>
                    <a:pt x="1527" y="2206"/>
                  </a:lnTo>
                  <a:lnTo>
                    <a:pt x="1542" y="2199"/>
                  </a:lnTo>
                  <a:lnTo>
                    <a:pt x="1549" y="2187"/>
                  </a:lnTo>
                  <a:lnTo>
                    <a:pt x="1542" y="2150"/>
                  </a:lnTo>
                  <a:lnTo>
                    <a:pt x="1542" y="2113"/>
                  </a:lnTo>
                  <a:lnTo>
                    <a:pt x="1527" y="2075"/>
                  </a:lnTo>
                  <a:lnTo>
                    <a:pt x="1527" y="2044"/>
                  </a:lnTo>
                  <a:lnTo>
                    <a:pt x="1513" y="2007"/>
                  </a:lnTo>
                  <a:lnTo>
                    <a:pt x="1513" y="1970"/>
                  </a:lnTo>
                  <a:lnTo>
                    <a:pt x="1513" y="1932"/>
                  </a:lnTo>
                  <a:lnTo>
                    <a:pt x="1513" y="1901"/>
                  </a:lnTo>
                  <a:lnTo>
                    <a:pt x="1499" y="1864"/>
                  </a:lnTo>
                  <a:lnTo>
                    <a:pt x="1499" y="1829"/>
                  </a:lnTo>
                  <a:lnTo>
                    <a:pt x="1499" y="1804"/>
                  </a:lnTo>
                  <a:lnTo>
                    <a:pt x="1485" y="1761"/>
                  </a:lnTo>
                  <a:lnTo>
                    <a:pt x="1485" y="1723"/>
                  </a:lnTo>
                  <a:lnTo>
                    <a:pt x="1485" y="1699"/>
                  </a:lnTo>
                  <a:lnTo>
                    <a:pt x="1470" y="1661"/>
                  </a:lnTo>
                  <a:lnTo>
                    <a:pt x="1470" y="1633"/>
                  </a:lnTo>
                  <a:lnTo>
                    <a:pt x="1470" y="1596"/>
                  </a:lnTo>
                  <a:lnTo>
                    <a:pt x="1470" y="1559"/>
                  </a:lnTo>
                  <a:lnTo>
                    <a:pt x="1470" y="1534"/>
                  </a:lnTo>
                  <a:lnTo>
                    <a:pt x="1470" y="1497"/>
                  </a:lnTo>
                  <a:lnTo>
                    <a:pt x="1470" y="1466"/>
                  </a:lnTo>
                  <a:lnTo>
                    <a:pt x="1470" y="1428"/>
                  </a:lnTo>
                  <a:lnTo>
                    <a:pt x="1470" y="1391"/>
                  </a:lnTo>
                  <a:lnTo>
                    <a:pt x="1470" y="1366"/>
                  </a:lnTo>
                  <a:lnTo>
                    <a:pt x="1470" y="1335"/>
                  </a:lnTo>
                  <a:lnTo>
                    <a:pt x="1470" y="1300"/>
                  </a:lnTo>
                  <a:lnTo>
                    <a:pt x="1470" y="1275"/>
                  </a:lnTo>
                  <a:lnTo>
                    <a:pt x="1470" y="1238"/>
                  </a:lnTo>
                  <a:lnTo>
                    <a:pt x="1485" y="1207"/>
                  </a:lnTo>
                  <a:lnTo>
                    <a:pt x="1485" y="1182"/>
                  </a:lnTo>
                  <a:lnTo>
                    <a:pt x="1485" y="1145"/>
                  </a:lnTo>
                  <a:lnTo>
                    <a:pt x="1499" y="1108"/>
                  </a:lnTo>
                  <a:lnTo>
                    <a:pt x="1499" y="1095"/>
                  </a:lnTo>
                  <a:lnTo>
                    <a:pt x="1513" y="1083"/>
                  </a:lnTo>
                  <a:lnTo>
                    <a:pt x="1513" y="1070"/>
                  </a:lnTo>
                  <a:lnTo>
                    <a:pt x="1513" y="1064"/>
                  </a:lnTo>
                  <a:lnTo>
                    <a:pt x="1513" y="1052"/>
                  </a:lnTo>
                  <a:lnTo>
                    <a:pt x="1527" y="1052"/>
                  </a:lnTo>
                  <a:lnTo>
                    <a:pt x="1527" y="1039"/>
                  </a:lnTo>
                  <a:lnTo>
                    <a:pt x="1542" y="1027"/>
                  </a:lnTo>
                  <a:lnTo>
                    <a:pt x="1542" y="1014"/>
                  </a:lnTo>
                  <a:lnTo>
                    <a:pt x="1549" y="1002"/>
                  </a:lnTo>
                  <a:lnTo>
                    <a:pt x="1564" y="993"/>
                  </a:lnTo>
                  <a:lnTo>
                    <a:pt x="1564" y="980"/>
                  </a:lnTo>
                  <a:lnTo>
                    <a:pt x="1578" y="980"/>
                  </a:lnTo>
                  <a:lnTo>
                    <a:pt x="1578" y="968"/>
                  </a:lnTo>
                  <a:lnTo>
                    <a:pt x="1593" y="968"/>
                  </a:lnTo>
                  <a:lnTo>
                    <a:pt x="1593" y="955"/>
                  </a:lnTo>
                  <a:lnTo>
                    <a:pt x="1607" y="943"/>
                  </a:lnTo>
                  <a:lnTo>
                    <a:pt x="1622" y="930"/>
                  </a:lnTo>
                  <a:lnTo>
                    <a:pt x="1636" y="930"/>
                  </a:lnTo>
                  <a:lnTo>
                    <a:pt x="1651" y="924"/>
                  </a:lnTo>
                  <a:lnTo>
                    <a:pt x="1665" y="912"/>
                  </a:lnTo>
                  <a:lnTo>
                    <a:pt x="1665" y="899"/>
                  </a:lnTo>
                  <a:lnTo>
                    <a:pt x="1680" y="899"/>
                  </a:lnTo>
                  <a:lnTo>
                    <a:pt x="1694" y="899"/>
                  </a:lnTo>
                  <a:lnTo>
                    <a:pt x="1694" y="887"/>
                  </a:lnTo>
                  <a:lnTo>
                    <a:pt x="1709" y="887"/>
                  </a:lnTo>
                  <a:lnTo>
                    <a:pt x="1709" y="37"/>
                  </a:lnTo>
                  <a:lnTo>
                    <a:pt x="1542" y="0"/>
                  </a:lnTo>
                  <a:lnTo>
                    <a:pt x="1542" y="591"/>
                  </a:lnTo>
                  <a:lnTo>
                    <a:pt x="1542" y="603"/>
                  </a:lnTo>
                  <a:lnTo>
                    <a:pt x="1542" y="616"/>
                  </a:lnTo>
                  <a:lnTo>
                    <a:pt x="1542" y="628"/>
                  </a:lnTo>
                  <a:lnTo>
                    <a:pt x="1542" y="641"/>
                  </a:lnTo>
                  <a:lnTo>
                    <a:pt x="1527" y="647"/>
                  </a:lnTo>
                  <a:lnTo>
                    <a:pt x="1527" y="659"/>
                  </a:lnTo>
                  <a:lnTo>
                    <a:pt x="1527" y="672"/>
                  </a:lnTo>
                  <a:lnTo>
                    <a:pt x="1513" y="684"/>
                  </a:lnTo>
                  <a:lnTo>
                    <a:pt x="1513" y="697"/>
                  </a:lnTo>
                  <a:lnTo>
                    <a:pt x="1499" y="709"/>
                  </a:lnTo>
                  <a:lnTo>
                    <a:pt x="1485" y="721"/>
                  </a:lnTo>
                  <a:lnTo>
                    <a:pt x="1470" y="734"/>
                  </a:lnTo>
                  <a:lnTo>
                    <a:pt x="1456" y="746"/>
                  </a:lnTo>
                  <a:lnTo>
                    <a:pt x="1441" y="746"/>
                  </a:lnTo>
                  <a:lnTo>
                    <a:pt x="1441" y="759"/>
                  </a:lnTo>
                  <a:lnTo>
                    <a:pt x="1427" y="759"/>
                  </a:lnTo>
                  <a:lnTo>
                    <a:pt x="1412" y="771"/>
                  </a:lnTo>
                  <a:lnTo>
                    <a:pt x="1398" y="771"/>
                  </a:lnTo>
                  <a:lnTo>
                    <a:pt x="1383" y="771"/>
                  </a:lnTo>
                  <a:lnTo>
                    <a:pt x="1376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37" name="Freeform 7"/>
            <p:cNvSpPr>
              <a:spLocks noChangeArrowheads="1"/>
            </p:cNvSpPr>
            <p:nvPr/>
          </p:nvSpPr>
          <p:spPr bwMode="auto">
            <a:xfrm>
              <a:off x="5987" y="119"/>
              <a:ext cx="389" cy="602"/>
            </a:xfrm>
            <a:custGeom>
              <a:avLst/>
              <a:gdLst>
                <a:gd name="T0" fmla="*/ 80 w 1714"/>
                <a:gd name="T1" fmla="*/ 155 h 2655"/>
                <a:gd name="T2" fmla="*/ 94 w 1714"/>
                <a:gd name="T3" fmla="*/ 131 h 2655"/>
                <a:gd name="T4" fmla="*/ 106 w 1714"/>
                <a:gd name="T5" fmla="*/ 110 h 2655"/>
                <a:gd name="T6" fmla="*/ 118 w 1714"/>
                <a:gd name="T7" fmla="*/ 93 h 2655"/>
                <a:gd name="T8" fmla="*/ 134 w 1714"/>
                <a:gd name="T9" fmla="*/ 80 h 2655"/>
                <a:gd name="T10" fmla="*/ 147 w 1714"/>
                <a:gd name="T11" fmla="*/ 67 h 2655"/>
                <a:gd name="T12" fmla="*/ 175 w 1714"/>
                <a:gd name="T13" fmla="*/ 73 h 2655"/>
                <a:gd name="T14" fmla="*/ 224 w 1714"/>
                <a:gd name="T15" fmla="*/ 102 h 2655"/>
                <a:gd name="T16" fmla="*/ 261 w 1714"/>
                <a:gd name="T17" fmla="*/ 137 h 2655"/>
                <a:gd name="T18" fmla="*/ 295 w 1714"/>
                <a:gd name="T19" fmla="*/ 178 h 2655"/>
                <a:gd name="T20" fmla="*/ 320 w 1714"/>
                <a:gd name="T21" fmla="*/ 219 h 2655"/>
                <a:gd name="T22" fmla="*/ 341 w 1714"/>
                <a:gd name="T23" fmla="*/ 268 h 2655"/>
                <a:gd name="T24" fmla="*/ 357 w 1714"/>
                <a:gd name="T25" fmla="*/ 318 h 2655"/>
                <a:gd name="T26" fmla="*/ 361 w 1714"/>
                <a:gd name="T27" fmla="*/ 351 h 2655"/>
                <a:gd name="T28" fmla="*/ 367 w 1714"/>
                <a:gd name="T29" fmla="*/ 382 h 2655"/>
                <a:gd name="T30" fmla="*/ 371 w 1714"/>
                <a:gd name="T31" fmla="*/ 412 h 2655"/>
                <a:gd name="T32" fmla="*/ 374 w 1714"/>
                <a:gd name="T33" fmla="*/ 444 h 2655"/>
                <a:gd name="T34" fmla="*/ 376 w 1714"/>
                <a:gd name="T35" fmla="*/ 473 h 2655"/>
                <a:gd name="T36" fmla="*/ 379 w 1714"/>
                <a:gd name="T37" fmla="*/ 503 h 2655"/>
                <a:gd name="T38" fmla="*/ 382 w 1714"/>
                <a:gd name="T39" fmla="*/ 528 h 2655"/>
                <a:gd name="T40" fmla="*/ 382 w 1714"/>
                <a:gd name="T41" fmla="*/ 543 h 2655"/>
                <a:gd name="T42" fmla="*/ 385 w 1714"/>
                <a:gd name="T43" fmla="*/ 560 h 2655"/>
                <a:gd name="T44" fmla="*/ 385 w 1714"/>
                <a:gd name="T45" fmla="*/ 572 h 2655"/>
                <a:gd name="T46" fmla="*/ 385 w 1714"/>
                <a:gd name="T47" fmla="*/ 586 h 2655"/>
                <a:gd name="T48" fmla="*/ 382 w 1714"/>
                <a:gd name="T49" fmla="*/ 596 h 2655"/>
                <a:gd name="T50" fmla="*/ 376 w 1714"/>
                <a:gd name="T51" fmla="*/ 596 h 2655"/>
                <a:gd name="T52" fmla="*/ 347 w 1714"/>
                <a:gd name="T53" fmla="*/ 564 h 2655"/>
                <a:gd name="T54" fmla="*/ 313 w 1714"/>
                <a:gd name="T55" fmla="*/ 543 h 2655"/>
                <a:gd name="T56" fmla="*/ 273 w 1714"/>
                <a:gd name="T57" fmla="*/ 530 h 2655"/>
                <a:gd name="T58" fmla="*/ 235 w 1714"/>
                <a:gd name="T59" fmla="*/ 523 h 2655"/>
                <a:gd name="T60" fmla="*/ 193 w 1714"/>
                <a:gd name="T61" fmla="*/ 523 h 2655"/>
                <a:gd name="T62" fmla="*/ 149 w 1714"/>
                <a:gd name="T63" fmla="*/ 530 h 2655"/>
                <a:gd name="T64" fmla="*/ 124 w 1714"/>
                <a:gd name="T65" fmla="*/ 532 h 2655"/>
                <a:gd name="T66" fmla="*/ 106 w 1714"/>
                <a:gd name="T67" fmla="*/ 532 h 2655"/>
                <a:gd name="T68" fmla="*/ 87 w 1714"/>
                <a:gd name="T69" fmla="*/ 530 h 2655"/>
                <a:gd name="T70" fmla="*/ 72 w 1714"/>
                <a:gd name="T71" fmla="*/ 525 h 2655"/>
                <a:gd name="T72" fmla="*/ 56 w 1714"/>
                <a:gd name="T73" fmla="*/ 514 h 2655"/>
                <a:gd name="T74" fmla="*/ 43 w 1714"/>
                <a:gd name="T75" fmla="*/ 503 h 2655"/>
                <a:gd name="T76" fmla="*/ 39 w 1714"/>
                <a:gd name="T77" fmla="*/ 479 h 2655"/>
                <a:gd name="T78" fmla="*/ 46 w 1714"/>
                <a:gd name="T79" fmla="*/ 438 h 2655"/>
                <a:gd name="T80" fmla="*/ 49 w 1714"/>
                <a:gd name="T81" fmla="*/ 399 h 2655"/>
                <a:gd name="T82" fmla="*/ 52 w 1714"/>
                <a:gd name="T83" fmla="*/ 362 h 2655"/>
                <a:gd name="T84" fmla="*/ 56 w 1714"/>
                <a:gd name="T85" fmla="*/ 324 h 2655"/>
                <a:gd name="T86" fmla="*/ 52 w 1714"/>
                <a:gd name="T87" fmla="*/ 289 h 2655"/>
                <a:gd name="T88" fmla="*/ 49 w 1714"/>
                <a:gd name="T89" fmla="*/ 251 h 2655"/>
                <a:gd name="T90" fmla="*/ 46 w 1714"/>
                <a:gd name="T91" fmla="*/ 241 h 2655"/>
                <a:gd name="T92" fmla="*/ 39 w 1714"/>
                <a:gd name="T93" fmla="*/ 233 h 2655"/>
                <a:gd name="T94" fmla="*/ 31 w 1714"/>
                <a:gd name="T95" fmla="*/ 222 h 2655"/>
                <a:gd name="T96" fmla="*/ 25 w 1714"/>
                <a:gd name="T97" fmla="*/ 214 h 2655"/>
                <a:gd name="T98" fmla="*/ 15 w 1714"/>
                <a:gd name="T99" fmla="*/ 210 h 2655"/>
                <a:gd name="T100" fmla="*/ 5 w 1714"/>
                <a:gd name="T101" fmla="*/ 204 h 2655"/>
                <a:gd name="T102" fmla="*/ 39 w 1714"/>
                <a:gd name="T103" fmla="*/ 134 h 2655"/>
                <a:gd name="T104" fmla="*/ 39 w 1714"/>
                <a:gd name="T105" fmla="*/ 145 h 2655"/>
                <a:gd name="T106" fmla="*/ 43 w 1714"/>
                <a:gd name="T107" fmla="*/ 152 h 2655"/>
                <a:gd name="T108" fmla="*/ 49 w 1714"/>
                <a:gd name="T109" fmla="*/ 161 h 2655"/>
                <a:gd name="T110" fmla="*/ 56 w 1714"/>
                <a:gd name="T111" fmla="*/ 166 h 2655"/>
                <a:gd name="T112" fmla="*/ 62 w 1714"/>
                <a:gd name="T113" fmla="*/ 172 h 2655"/>
                <a:gd name="T114" fmla="*/ 72 w 1714"/>
                <a:gd name="T115" fmla="*/ 175 h 26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14" h="2655">
                  <a:moveTo>
                    <a:pt x="325" y="771"/>
                  </a:moveTo>
                  <a:lnTo>
                    <a:pt x="340" y="746"/>
                  </a:lnTo>
                  <a:lnTo>
                    <a:pt x="340" y="721"/>
                  </a:lnTo>
                  <a:lnTo>
                    <a:pt x="354" y="697"/>
                  </a:lnTo>
                  <a:lnTo>
                    <a:pt x="354" y="684"/>
                  </a:lnTo>
                  <a:lnTo>
                    <a:pt x="369" y="647"/>
                  </a:lnTo>
                  <a:lnTo>
                    <a:pt x="383" y="641"/>
                  </a:lnTo>
                  <a:lnTo>
                    <a:pt x="383" y="616"/>
                  </a:lnTo>
                  <a:lnTo>
                    <a:pt x="398" y="591"/>
                  </a:lnTo>
                  <a:lnTo>
                    <a:pt x="412" y="579"/>
                  </a:lnTo>
                  <a:lnTo>
                    <a:pt x="424" y="554"/>
                  </a:lnTo>
                  <a:lnTo>
                    <a:pt x="424" y="529"/>
                  </a:lnTo>
                  <a:lnTo>
                    <a:pt x="438" y="516"/>
                  </a:lnTo>
                  <a:lnTo>
                    <a:pt x="453" y="504"/>
                  </a:lnTo>
                  <a:lnTo>
                    <a:pt x="467" y="485"/>
                  </a:lnTo>
                  <a:lnTo>
                    <a:pt x="482" y="473"/>
                  </a:lnTo>
                  <a:lnTo>
                    <a:pt x="482" y="461"/>
                  </a:lnTo>
                  <a:lnTo>
                    <a:pt x="489" y="436"/>
                  </a:lnTo>
                  <a:lnTo>
                    <a:pt x="504" y="423"/>
                  </a:lnTo>
                  <a:lnTo>
                    <a:pt x="518" y="411"/>
                  </a:lnTo>
                  <a:lnTo>
                    <a:pt x="533" y="398"/>
                  </a:lnTo>
                  <a:lnTo>
                    <a:pt x="547" y="386"/>
                  </a:lnTo>
                  <a:lnTo>
                    <a:pt x="562" y="361"/>
                  </a:lnTo>
                  <a:lnTo>
                    <a:pt x="577" y="361"/>
                  </a:lnTo>
                  <a:lnTo>
                    <a:pt x="592" y="355"/>
                  </a:lnTo>
                  <a:lnTo>
                    <a:pt x="592" y="343"/>
                  </a:lnTo>
                  <a:lnTo>
                    <a:pt x="606" y="331"/>
                  </a:lnTo>
                  <a:lnTo>
                    <a:pt x="621" y="321"/>
                  </a:lnTo>
                  <a:lnTo>
                    <a:pt x="635" y="308"/>
                  </a:lnTo>
                  <a:lnTo>
                    <a:pt x="649" y="296"/>
                  </a:lnTo>
                  <a:lnTo>
                    <a:pt x="656" y="284"/>
                  </a:lnTo>
                  <a:lnTo>
                    <a:pt x="671" y="271"/>
                  </a:lnTo>
                  <a:lnTo>
                    <a:pt x="685" y="271"/>
                  </a:lnTo>
                  <a:lnTo>
                    <a:pt x="743" y="296"/>
                  </a:lnTo>
                  <a:lnTo>
                    <a:pt x="772" y="321"/>
                  </a:lnTo>
                  <a:lnTo>
                    <a:pt x="816" y="343"/>
                  </a:lnTo>
                  <a:lnTo>
                    <a:pt x="869" y="361"/>
                  </a:lnTo>
                  <a:lnTo>
                    <a:pt x="898" y="398"/>
                  </a:lnTo>
                  <a:lnTo>
                    <a:pt x="941" y="423"/>
                  </a:lnTo>
                  <a:lnTo>
                    <a:pt x="985" y="448"/>
                  </a:lnTo>
                  <a:lnTo>
                    <a:pt x="1021" y="485"/>
                  </a:lnTo>
                  <a:lnTo>
                    <a:pt x="1050" y="516"/>
                  </a:lnTo>
                  <a:lnTo>
                    <a:pt x="1078" y="541"/>
                  </a:lnTo>
                  <a:lnTo>
                    <a:pt x="1122" y="579"/>
                  </a:lnTo>
                  <a:lnTo>
                    <a:pt x="1151" y="603"/>
                  </a:lnTo>
                  <a:lnTo>
                    <a:pt x="1173" y="641"/>
                  </a:lnTo>
                  <a:lnTo>
                    <a:pt x="1216" y="672"/>
                  </a:lnTo>
                  <a:lnTo>
                    <a:pt x="1245" y="709"/>
                  </a:lnTo>
                  <a:lnTo>
                    <a:pt x="1274" y="746"/>
                  </a:lnTo>
                  <a:lnTo>
                    <a:pt x="1300" y="783"/>
                  </a:lnTo>
                  <a:lnTo>
                    <a:pt x="1315" y="812"/>
                  </a:lnTo>
                  <a:lnTo>
                    <a:pt x="1336" y="850"/>
                  </a:lnTo>
                  <a:lnTo>
                    <a:pt x="1366" y="899"/>
                  </a:lnTo>
                  <a:lnTo>
                    <a:pt x="1394" y="930"/>
                  </a:lnTo>
                  <a:lnTo>
                    <a:pt x="1409" y="968"/>
                  </a:lnTo>
                  <a:lnTo>
                    <a:pt x="1438" y="1014"/>
                  </a:lnTo>
                  <a:lnTo>
                    <a:pt x="1453" y="1052"/>
                  </a:lnTo>
                  <a:lnTo>
                    <a:pt x="1482" y="1083"/>
                  </a:lnTo>
                  <a:lnTo>
                    <a:pt x="1489" y="1132"/>
                  </a:lnTo>
                  <a:lnTo>
                    <a:pt x="1502" y="1182"/>
                  </a:lnTo>
                  <a:lnTo>
                    <a:pt x="1517" y="1213"/>
                  </a:lnTo>
                  <a:lnTo>
                    <a:pt x="1531" y="1263"/>
                  </a:lnTo>
                  <a:lnTo>
                    <a:pt x="1546" y="1312"/>
                  </a:lnTo>
                  <a:lnTo>
                    <a:pt x="1561" y="1354"/>
                  </a:lnTo>
                  <a:lnTo>
                    <a:pt x="1575" y="1404"/>
                  </a:lnTo>
                  <a:lnTo>
                    <a:pt x="1575" y="1428"/>
                  </a:lnTo>
                  <a:lnTo>
                    <a:pt x="1589" y="1466"/>
                  </a:lnTo>
                  <a:lnTo>
                    <a:pt x="1589" y="1490"/>
                  </a:lnTo>
                  <a:lnTo>
                    <a:pt x="1589" y="1521"/>
                  </a:lnTo>
                  <a:lnTo>
                    <a:pt x="1589" y="1546"/>
                  </a:lnTo>
                  <a:lnTo>
                    <a:pt x="1604" y="1584"/>
                  </a:lnTo>
                  <a:lnTo>
                    <a:pt x="1604" y="1596"/>
                  </a:lnTo>
                  <a:lnTo>
                    <a:pt x="1604" y="1633"/>
                  </a:lnTo>
                  <a:lnTo>
                    <a:pt x="1619" y="1652"/>
                  </a:lnTo>
                  <a:lnTo>
                    <a:pt x="1619" y="1686"/>
                  </a:lnTo>
                  <a:lnTo>
                    <a:pt x="1619" y="1711"/>
                  </a:lnTo>
                  <a:lnTo>
                    <a:pt x="1619" y="1736"/>
                  </a:lnTo>
                  <a:lnTo>
                    <a:pt x="1633" y="1773"/>
                  </a:lnTo>
                  <a:lnTo>
                    <a:pt x="1633" y="1792"/>
                  </a:lnTo>
                  <a:lnTo>
                    <a:pt x="1633" y="1817"/>
                  </a:lnTo>
                  <a:lnTo>
                    <a:pt x="1633" y="1841"/>
                  </a:lnTo>
                  <a:lnTo>
                    <a:pt x="1648" y="1877"/>
                  </a:lnTo>
                  <a:lnTo>
                    <a:pt x="1648" y="1901"/>
                  </a:lnTo>
                  <a:lnTo>
                    <a:pt x="1648" y="1920"/>
                  </a:lnTo>
                  <a:lnTo>
                    <a:pt x="1648" y="1957"/>
                  </a:lnTo>
                  <a:lnTo>
                    <a:pt x="1655" y="1982"/>
                  </a:lnTo>
                  <a:lnTo>
                    <a:pt x="1655" y="2007"/>
                  </a:lnTo>
                  <a:lnTo>
                    <a:pt x="1655" y="2032"/>
                  </a:lnTo>
                  <a:lnTo>
                    <a:pt x="1655" y="2063"/>
                  </a:lnTo>
                  <a:lnTo>
                    <a:pt x="1655" y="2088"/>
                  </a:lnTo>
                  <a:lnTo>
                    <a:pt x="1655" y="2113"/>
                  </a:lnTo>
                  <a:lnTo>
                    <a:pt x="1669" y="2137"/>
                  </a:lnTo>
                  <a:lnTo>
                    <a:pt x="1669" y="2162"/>
                  </a:lnTo>
                  <a:lnTo>
                    <a:pt x="1669" y="2199"/>
                  </a:lnTo>
                  <a:lnTo>
                    <a:pt x="1669" y="2218"/>
                  </a:lnTo>
                  <a:lnTo>
                    <a:pt x="1669" y="2243"/>
                  </a:lnTo>
                  <a:lnTo>
                    <a:pt x="1669" y="2268"/>
                  </a:lnTo>
                  <a:lnTo>
                    <a:pt x="1684" y="2293"/>
                  </a:lnTo>
                  <a:lnTo>
                    <a:pt x="1684" y="2305"/>
                  </a:lnTo>
                  <a:lnTo>
                    <a:pt x="1684" y="2327"/>
                  </a:lnTo>
                  <a:lnTo>
                    <a:pt x="1684" y="2339"/>
                  </a:lnTo>
                  <a:lnTo>
                    <a:pt x="1684" y="2358"/>
                  </a:lnTo>
                  <a:lnTo>
                    <a:pt x="1684" y="2370"/>
                  </a:lnTo>
                  <a:lnTo>
                    <a:pt x="1684" y="2383"/>
                  </a:lnTo>
                  <a:lnTo>
                    <a:pt x="1684" y="2393"/>
                  </a:lnTo>
                  <a:lnTo>
                    <a:pt x="1698" y="2418"/>
                  </a:lnTo>
                  <a:lnTo>
                    <a:pt x="1698" y="2430"/>
                  </a:lnTo>
                  <a:lnTo>
                    <a:pt x="1698" y="2443"/>
                  </a:lnTo>
                  <a:lnTo>
                    <a:pt x="1698" y="2455"/>
                  </a:lnTo>
                  <a:lnTo>
                    <a:pt x="1698" y="2468"/>
                  </a:lnTo>
                  <a:lnTo>
                    <a:pt x="1698" y="2486"/>
                  </a:lnTo>
                  <a:lnTo>
                    <a:pt x="1713" y="2511"/>
                  </a:lnTo>
                  <a:lnTo>
                    <a:pt x="1698" y="2524"/>
                  </a:lnTo>
                  <a:lnTo>
                    <a:pt x="1698" y="2536"/>
                  </a:lnTo>
                  <a:lnTo>
                    <a:pt x="1698" y="2548"/>
                  </a:lnTo>
                  <a:lnTo>
                    <a:pt x="1698" y="2561"/>
                  </a:lnTo>
                  <a:lnTo>
                    <a:pt x="1698" y="2573"/>
                  </a:lnTo>
                  <a:lnTo>
                    <a:pt x="1698" y="2586"/>
                  </a:lnTo>
                  <a:lnTo>
                    <a:pt x="1698" y="2598"/>
                  </a:lnTo>
                  <a:lnTo>
                    <a:pt x="1698" y="2610"/>
                  </a:lnTo>
                  <a:lnTo>
                    <a:pt x="1684" y="2623"/>
                  </a:lnTo>
                  <a:lnTo>
                    <a:pt x="1684" y="2629"/>
                  </a:lnTo>
                  <a:lnTo>
                    <a:pt x="1684" y="2642"/>
                  </a:lnTo>
                  <a:lnTo>
                    <a:pt x="1684" y="2654"/>
                  </a:lnTo>
                  <a:lnTo>
                    <a:pt x="1655" y="2629"/>
                  </a:lnTo>
                  <a:lnTo>
                    <a:pt x="1633" y="2598"/>
                  </a:lnTo>
                  <a:lnTo>
                    <a:pt x="1604" y="2573"/>
                  </a:lnTo>
                  <a:lnTo>
                    <a:pt x="1575" y="2536"/>
                  </a:lnTo>
                  <a:lnTo>
                    <a:pt x="1546" y="2511"/>
                  </a:lnTo>
                  <a:lnTo>
                    <a:pt x="1531" y="2486"/>
                  </a:lnTo>
                  <a:lnTo>
                    <a:pt x="1489" y="2468"/>
                  </a:lnTo>
                  <a:lnTo>
                    <a:pt x="1467" y="2443"/>
                  </a:lnTo>
                  <a:lnTo>
                    <a:pt x="1438" y="2430"/>
                  </a:lnTo>
                  <a:lnTo>
                    <a:pt x="1409" y="2406"/>
                  </a:lnTo>
                  <a:lnTo>
                    <a:pt x="1380" y="2393"/>
                  </a:lnTo>
                  <a:lnTo>
                    <a:pt x="1336" y="2370"/>
                  </a:lnTo>
                  <a:lnTo>
                    <a:pt x="1315" y="2358"/>
                  </a:lnTo>
                  <a:lnTo>
                    <a:pt x="1274" y="2345"/>
                  </a:lnTo>
                  <a:lnTo>
                    <a:pt x="1245" y="2339"/>
                  </a:lnTo>
                  <a:lnTo>
                    <a:pt x="1201" y="2339"/>
                  </a:lnTo>
                  <a:lnTo>
                    <a:pt x="1173" y="2327"/>
                  </a:lnTo>
                  <a:lnTo>
                    <a:pt x="1151" y="2317"/>
                  </a:lnTo>
                  <a:lnTo>
                    <a:pt x="1107" y="2317"/>
                  </a:lnTo>
                  <a:lnTo>
                    <a:pt x="1065" y="2305"/>
                  </a:lnTo>
                  <a:lnTo>
                    <a:pt x="1036" y="2305"/>
                  </a:lnTo>
                  <a:lnTo>
                    <a:pt x="992" y="2305"/>
                  </a:lnTo>
                  <a:lnTo>
                    <a:pt x="970" y="2305"/>
                  </a:lnTo>
                  <a:lnTo>
                    <a:pt x="927" y="2305"/>
                  </a:lnTo>
                  <a:lnTo>
                    <a:pt x="898" y="2305"/>
                  </a:lnTo>
                  <a:lnTo>
                    <a:pt x="852" y="2305"/>
                  </a:lnTo>
                  <a:lnTo>
                    <a:pt x="816" y="2305"/>
                  </a:lnTo>
                  <a:lnTo>
                    <a:pt x="772" y="2317"/>
                  </a:lnTo>
                  <a:lnTo>
                    <a:pt x="743" y="2317"/>
                  </a:lnTo>
                  <a:lnTo>
                    <a:pt x="700" y="2327"/>
                  </a:lnTo>
                  <a:lnTo>
                    <a:pt x="656" y="2339"/>
                  </a:lnTo>
                  <a:lnTo>
                    <a:pt x="635" y="2345"/>
                  </a:lnTo>
                  <a:lnTo>
                    <a:pt x="621" y="2345"/>
                  </a:lnTo>
                  <a:lnTo>
                    <a:pt x="592" y="2345"/>
                  </a:lnTo>
                  <a:lnTo>
                    <a:pt x="577" y="2345"/>
                  </a:lnTo>
                  <a:lnTo>
                    <a:pt x="547" y="2345"/>
                  </a:lnTo>
                  <a:lnTo>
                    <a:pt x="533" y="2345"/>
                  </a:lnTo>
                  <a:lnTo>
                    <a:pt x="518" y="2345"/>
                  </a:lnTo>
                  <a:lnTo>
                    <a:pt x="489" y="2345"/>
                  </a:lnTo>
                  <a:lnTo>
                    <a:pt x="482" y="2345"/>
                  </a:lnTo>
                  <a:lnTo>
                    <a:pt x="467" y="2345"/>
                  </a:lnTo>
                  <a:lnTo>
                    <a:pt x="453" y="2345"/>
                  </a:lnTo>
                  <a:lnTo>
                    <a:pt x="438" y="2345"/>
                  </a:lnTo>
                  <a:lnTo>
                    <a:pt x="424" y="2345"/>
                  </a:lnTo>
                  <a:lnTo>
                    <a:pt x="398" y="2339"/>
                  </a:lnTo>
                  <a:lnTo>
                    <a:pt x="383" y="2339"/>
                  </a:lnTo>
                  <a:lnTo>
                    <a:pt x="369" y="2339"/>
                  </a:lnTo>
                  <a:lnTo>
                    <a:pt x="354" y="2327"/>
                  </a:lnTo>
                  <a:lnTo>
                    <a:pt x="340" y="2327"/>
                  </a:lnTo>
                  <a:lnTo>
                    <a:pt x="325" y="2317"/>
                  </a:lnTo>
                  <a:lnTo>
                    <a:pt x="318" y="2317"/>
                  </a:lnTo>
                  <a:lnTo>
                    <a:pt x="303" y="2305"/>
                  </a:lnTo>
                  <a:lnTo>
                    <a:pt x="289" y="2293"/>
                  </a:lnTo>
                  <a:lnTo>
                    <a:pt x="274" y="2293"/>
                  </a:lnTo>
                  <a:lnTo>
                    <a:pt x="260" y="2280"/>
                  </a:lnTo>
                  <a:lnTo>
                    <a:pt x="245" y="2268"/>
                  </a:lnTo>
                  <a:lnTo>
                    <a:pt x="231" y="2255"/>
                  </a:lnTo>
                  <a:lnTo>
                    <a:pt x="216" y="2255"/>
                  </a:lnTo>
                  <a:lnTo>
                    <a:pt x="216" y="2243"/>
                  </a:lnTo>
                  <a:lnTo>
                    <a:pt x="203" y="2231"/>
                  </a:lnTo>
                  <a:lnTo>
                    <a:pt x="188" y="2218"/>
                  </a:lnTo>
                  <a:lnTo>
                    <a:pt x="174" y="2206"/>
                  </a:lnTo>
                  <a:lnTo>
                    <a:pt x="174" y="2199"/>
                  </a:lnTo>
                  <a:lnTo>
                    <a:pt x="159" y="2187"/>
                  </a:lnTo>
                  <a:lnTo>
                    <a:pt x="159" y="2150"/>
                  </a:lnTo>
                  <a:lnTo>
                    <a:pt x="174" y="2113"/>
                  </a:lnTo>
                  <a:lnTo>
                    <a:pt x="174" y="2075"/>
                  </a:lnTo>
                  <a:lnTo>
                    <a:pt x="188" y="2044"/>
                  </a:lnTo>
                  <a:lnTo>
                    <a:pt x="188" y="2007"/>
                  </a:lnTo>
                  <a:lnTo>
                    <a:pt x="203" y="1970"/>
                  </a:lnTo>
                  <a:lnTo>
                    <a:pt x="203" y="1932"/>
                  </a:lnTo>
                  <a:lnTo>
                    <a:pt x="203" y="1901"/>
                  </a:lnTo>
                  <a:lnTo>
                    <a:pt x="216" y="1864"/>
                  </a:lnTo>
                  <a:lnTo>
                    <a:pt x="216" y="1829"/>
                  </a:lnTo>
                  <a:lnTo>
                    <a:pt x="216" y="1804"/>
                  </a:lnTo>
                  <a:lnTo>
                    <a:pt x="216" y="1761"/>
                  </a:lnTo>
                  <a:lnTo>
                    <a:pt x="231" y="1723"/>
                  </a:lnTo>
                  <a:lnTo>
                    <a:pt x="231" y="1699"/>
                  </a:lnTo>
                  <a:lnTo>
                    <a:pt x="231" y="1661"/>
                  </a:lnTo>
                  <a:lnTo>
                    <a:pt x="231" y="1633"/>
                  </a:lnTo>
                  <a:lnTo>
                    <a:pt x="231" y="1596"/>
                  </a:lnTo>
                  <a:lnTo>
                    <a:pt x="231" y="1559"/>
                  </a:lnTo>
                  <a:lnTo>
                    <a:pt x="245" y="1534"/>
                  </a:lnTo>
                  <a:lnTo>
                    <a:pt x="245" y="1497"/>
                  </a:lnTo>
                  <a:lnTo>
                    <a:pt x="245" y="1466"/>
                  </a:lnTo>
                  <a:lnTo>
                    <a:pt x="245" y="1428"/>
                  </a:lnTo>
                  <a:lnTo>
                    <a:pt x="245" y="1391"/>
                  </a:lnTo>
                  <a:lnTo>
                    <a:pt x="245" y="1366"/>
                  </a:lnTo>
                  <a:lnTo>
                    <a:pt x="245" y="1335"/>
                  </a:lnTo>
                  <a:lnTo>
                    <a:pt x="231" y="1300"/>
                  </a:lnTo>
                  <a:lnTo>
                    <a:pt x="231" y="1275"/>
                  </a:lnTo>
                  <a:lnTo>
                    <a:pt x="231" y="1238"/>
                  </a:lnTo>
                  <a:lnTo>
                    <a:pt x="231" y="1207"/>
                  </a:lnTo>
                  <a:lnTo>
                    <a:pt x="216" y="1182"/>
                  </a:lnTo>
                  <a:lnTo>
                    <a:pt x="216" y="1145"/>
                  </a:lnTo>
                  <a:lnTo>
                    <a:pt x="216" y="1108"/>
                  </a:lnTo>
                  <a:lnTo>
                    <a:pt x="216" y="1095"/>
                  </a:lnTo>
                  <a:lnTo>
                    <a:pt x="203" y="1083"/>
                  </a:lnTo>
                  <a:lnTo>
                    <a:pt x="203" y="1070"/>
                  </a:lnTo>
                  <a:lnTo>
                    <a:pt x="203" y="1064"/>
                  </a:lnTo>
                  <a:lnTo>
                    <a:pt x="188" y="1052"/>
                  </a:lnTo>
                  <a:lnTo>
                    <a:pt x="188" y="1039"/>
                  </a:lnTo>
                  <a:lnTo>
                    <a:pt x="174" y="1039"/>
                  </a:lnTo>
                  <a:lnTo>
                    <a:pt x="174" y="1027"/>
                  </a:lnTo>
                  <a:lnTo>
                    <a:pt x="159" y="1014"/>
                  </a:lnTo>
                  <a:lnTo>
                    <a:pt x="159" y="1002"/>
                  </a:lnTo>
                  <a:lnTo>
                    <a:pt x="152" y="1002"/>
                  </a:lnTo>
                  <a:lnTo>
                    <a:pt x="152" y="993"/>
                  </a:lnTo>
                  <a:lnTo>
                    <a:pt x="137" y="980"/>
                  </a:lnTo>
                  <a:lnTo>
                    <a:pt x="123" y="968"/>
                  </a:lnTo>
                  <a:lnTo>
                    <a:pt x="108" y="955"/>
                  </a:lnTo>
                  <a:lnTo>
                    <a:pt x="108" y="943"/>
                  </a:lnTo>
                  <a:lnTo>
                    <a:pt x="94" y="943"/>
                  </a:lnTo>
                  <a:lnTo>
                    <a:pt x="94" y="930"/>
                  </a:lnTo>
                  <a:lnTo>
                    <a:pt x="79" y="930"/>
                  </a:lnTo>
                  <a:lnTo>
                    <a:pt x="65" y="924"/>
                  </a:lnTo>
                  <a:lnTo>
                    <a:pt x="50" y="924"/>
                  </a:lnTo>
                  <a:lnTo>
                    <a:pt x="50" y="912"/>
                  </a:lnTo>
                  <a:lnTo>
                    <a:pt x="36" y="899"/>
                  </a:lnTo>
                  <a:lnTo>
                    <a:pt x="21" y="899"/>
                  </a:lnTo>
                  <a:lnTo>
                    <a:pt x="7" y="887"/>
                  </a:lnTo>
                  <a:lnTo>
                    <a:pt x="0" y="887"/>
                  </a:lnTo>
                  <a:lnTo>
                    <a:pt x="0" y="37"/>
                  </a:lnTo>
                  <a:lnTo>
                    <a:pt x="174" y="0"/>
                  </a:lnTo>
                  <a:lnTo>
                    <a:pt x="174" y="591"/>
                  </a:lnTo>
                  <a:lnTo>
                    <a:pt x="174" y="603"/>
                  </a:lnTo>
                  <a:lnTo>
                    <a:pt x="174" y="616"/>
                  </a:lnTo>
                  <a:lnTo>
                    <a:pt x="174" y="628"/>
                  </a:lnTo>
                  <a:lnTo>
                    <a:pt x="174" y="641"/>
                  </a:lnTo>
                  <a:lnTo>
                    <a:pt x="174" y="647"/>
                  </a:lnTo>
                  <a:lnTo>
                    <a:pt x="174" y="659"/>
                  </a:lnTo>
                  <a:lnTo>
                    <a:pt x="188" y="659"/>
                  </a:lnTo>
                  <a:lnTo>
                    <a:pt x="188" y="672"/>
                  </a:lnTo>
                  <a:lnTo>
                    <a:pt x="188" y="684"/>
                  </a:lnTo>
                  <a:lnTo>
                    <a:pt x="203" y="684"/>
                  </a:lnTo>
                  <a:lnTo>
                    <a:pt x="203" y="697"/>
                  </a:lnTo>
                  <a:lnTo>
                    <a:pt x="216" y="709"/>
                  </a:lnTo>
                  <a:lnTo>
                    <a:pt x="216" y="721"/>
                  </a:lnTo>
                  <a:lnTo>
                    <a:pt x="231" y="721"/>
                  </a:lnTo>
                  <a:lnTo>
                    <a:pt x="231" y="734"/>
                  </a:lnTo>
                  <a:lnTo>
                    <a:pt x="245" y="734"/>
                  </a:lnTo>
                  <a:lnTo>
                    <a:pt x="245" y="746"/>
                  </a:lnTo>
                  <a:lnTo>
                    <a:pt x="260" y="746"/>
                  </a:lnTo>
                  <a:lnTo>
                    <a:pt x="274" y="759"/>
                  </a:lnTo>
                  <a:lnTo>
                    <a:pt x="289" y="759"/>
                  </a:lnTo>
                  <a:lnTo>
                    <a:pt x="289" y="771"/>
                  </a:lnTo>
                  <a:lnTo>
                    <a:pt x="303" y="771"/>
                  </a:lnTo>
                  <a:lnTo>
                    <a:pt x="318" y="771"/>
                  </a:lnTo>
                  <a:lnTo>
                    <a:pt x="325" y="77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88913"/>
            <a:ext cx="1195387" cy="1146175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763713"/>
            <a:ext cx="469741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1754188"/>
            <a:ext cx="44910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>
                <a:solidFill>
                  <a:schemeClr val="tx1"/>
                </a:solidFill>
              </a:rPr>
              <a:t>INDICAÇÕES DIAGNÓSTICAS </a:t>
            </a:r>
            <a:r>
              <a:rPr lang="pt-BR" altLang="pt-BR">
                <a:solidFill>
                  <a:schemeClr val="bg1"/>
                </a:solidFill>
              </a:rPr>
              <a:t>DE ENDOSCOPIA RESPIRATÓRIA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  <a:p>
            <a:pPr eaLnBrk="1" hangingPunct="1"/>
            <a:r>
              <a:rPr lang="pt-BR" altLang="pt-BR"/>
              <a:t>Inspeção das vias aéreas </a:t>
            </a:r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  <a:p>
            <a:pPr eaLnBrk="1" hangingPunct="1"/>
            <a:r>
              <a:rPr lang="pt-BR" altLang="pt-BR"/>
              <a:t>Coleta de material (biópsia, punção ou lavado)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447</Words>
  <Application>Microsoft Office PowerPoint</Application>
  <PresentationFormat>Slides de 35 mm</PresentationFormat>
  <Paragraphs>195</Paragraphs>
  <Slides>41</Slides>
  <Notes>20</Notes>
  <HiddenSlides>0</HiddenSlides>
  <MMClips>4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8" baseType="lpstr">
      <vt:lpstr>Arial</vt:lpstr>
      <vt:lpstr>Lucida Sans Unicode</vt:lpstr>
      <vt:lpstr>Times New Roman</vt:lpstr>
      <vt:lpstr>Wingdings</vt:lpstr>
      <vt:lpstr>Verdana</vt:lpstr>
      <vt:lpstr>Design padrão</vt:lpstr>
      <vt:lpstr>Foto do Photo Editor</vt:lpstr>
      <vt:lpstr>Apresentação do PowerPoint</vt:lpstr>
      <vt:lpstr>Equipamentos </vt:lpstr>
      <vt:lpstr>Equipamentos flexíveis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INDICAÇÕES DIAGNÓSTICAS DE ENDOSCOPIA RESPIRATÓRIA</vt:lpstr>
      <vt:lpstr>Inspeção das vias aéreas</vt:lpstr>
      <vt:lpstr>Coleta de material (biópsia, punção ou lavado)</vt:lpstr>
      <vt:lpstr> Biópsia transbrônquica  compartimentos histoanatômicos representatividade adequada</vt:lpstr>
      <vt:lpstr>Orientação pela Radioscopia</vt:lpstr>
      <vt:lpstr> Tuberculose Exsudativa</vt:lpstr>
      <vt:lpstr>Silicose Pulmonar</vt:lpstr>
      <vt:lpstr>Compartimentos Anatômicos</vt:lpstr>
      <vt:lpstr>Infiltrado progressivo em pac fem, 31 anos, não fumante após 48 horas de macrolídeo e beta lactâmico IV</vt:lpstr>
      <vt:lpstr>Infiltrado progressivo em pac fem, 31 anos, não fumante após 48 horas de macrolídeo e beta lactâmico IV</vt:lpstr>
      <vt:lpstr>Infiltrado progressivo em pac fem, 50 anos, não fumante com história de exposição aguda à poeira doméstica</vt:lpstr>
      <vt:lpstr>INDICAÇÕES TERAPÊUTICAS DE ENDOSCOPIA RESPIRATÓRIA </vt:lpstr>
      <vt:lpstr>INDICAÇÕES TERAPÊUTICAS DE ENDOSCOPIA RESPIRATÓRIA </vt:lpstr>
      <vt:lpstr>INDICAÇÕES TERAPÊUTICAS DE ENDOSCOPIA RESPIRATÓRIA </vt:lpstr>
      <vt:lpstr>INDICAÇÕES TERAPÊUTICAS DE ENDOSCOPIA RESPIRATÓRIA </vt:lpstr>
      <vt:lpstr>Corpo estranho:Diagnóstico clínico </vt:lpstr>
      <vt:lpstr>CE metálico</vt:lpstr>
      <vt:lpstr>CE metálico</vt:lpstr>
      <vt:lpstr>CE plástico</vt:lpstr>
      <vt:lpstr>CE vegetal</vt:lpstr>
      <vt:lpstr>Tratamento endoscópico Avaliação pelo ap. flexível</vt:lpstr>
      <vt:lpstr>Tratamento endoscópico  Inspeção pelo aparelho rígido</vt:lpstr>
      <vt:lpstr>Remoção com pinça</vt:lpstr>
      <vt:lpstr>Estenose de traquéia</vt:lpstr>
      <vt:lpstr>Apresentação do PowerPoint</vt:lpstr>
      <vt:lpstr>Apresentação do PowerPoint</vt:lpstr>
      <vt:lpstr>Apresentação do PowerPoint</vt:lpstr>
      <vt:lpstr>Via áerea superior</vt:lpstr>
      <vt:lpstr>VAD: NÃO PREVISÍVEL</vt:lpstr>
      <vt:lpstr>VAD: PREVISÍVEL</vt:lpstr>
      <vt:lpstr>Posicionamento especial para intubação</vt:lpstr>
      <vt:lpstr>Hemoptise</vt:lpstr>
      <vt:lpstr>  Obrigado pela atenção!  marcelogervilla@gmail.com   </vt:lpstr>
    </vt:vector>
  </TitlesOfParts>
  <Company>aeromed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</dc:creator>
  <cp:lastModifiedBy>Marcelo Gervilla Gregorio</cp:lastModifiedBy>
  <cp:revision>138</cp:revision>
  <dcterms:created xsi:type="dcterms:W3CDTF">2005-05-02T02:56:45Z</dcterms:created>
  <dcterms:modified xsi:type="dcterms:W3CDTF">2016-11-05T18:55:57Z</dcterms:modified>
</cp:coreProperties>
</file>