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83" r:id="rId2"/>
    <p:sldId id="266" r:id="rId3"/>
    <p:sldId id="259" r:id="rId4"/>
    <p:sldId id="260" r:id="rId5"/>
    <p:sldId id="261" r:id="rId6"/>
    <p:sldId id="262" r:id="rId7"/>
    <p:sldId id="287" r:id="rId8"/>
    <p:sldId id="263" r:id="rId9"/>
    <p:sldId id="286" r:id="rId10"/>
    <p:sldId id="264" r:id="rId11"/>
    <p:sldId id="265" r:id="rId12"/>
    <p:sldId id="284" r:id="rId13"/>
    <p:sldId id="256" r:id="rId14"/>
    <p:sldId id="257" r:id="rId15"/>
    <p:sldId id="268" r:id="rId16"/>
    <p:sldId id="270" r:id="rId17"/>
    <p:sldId id="271" r:id="rId18"/>
    <p:sldId id="272" r:id="rId19"/>
    <p:sldId id="273" r:id="rId20"/>
    <p:sldId id="269" r:id="rId21"/>
    <p:sldId id="267" r:id="rId22"/>
    <p:sldId id="275" r:id="rId23"/>
    <p:sldId id="276" r:id="rId24"/>
    <p:sldId id="274" r:id="rId25"/>
    <p:sldId id="277" r:id="rId26"/>
    <p:sldId id="278" r:id="rId27"/>
    <p:sldId id="279" r:id="rId28"/>
    <p:sldId id="282" r:id="rId29"/>
    <p:sldId id="285" r:id="rId30"/>
    <p:sldId id="258" r:id="rId31"/>
    <p:sldId id="281" r:id="rId32"/>
  </p:sldIdLst>
  <p:sldSz cx="10287000" cy="6858000" type="35mm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8" d="100"/>
          <a:sy n="48" d="100"/>
        </p:scale>
        <p:origin x="605" y="43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D7A459-0AD2-41F3-BDD0-5AB5BD3B3D1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30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7528B4-DB85-43F5-960A-E9A0F719616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82DC7-90DD-4F1C-89BB-F5415BAB6B0C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7659A-9E2B-4BD0-8EBA-C32EAF148A16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39B19-5AC1-40D9-AB70-206B45711741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42FEC-3B72-4ED8-9D7C-79DBCE459D22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BD2AB-051C-43C4-927D-1BCE426345BB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2FFFD-5AC5-4919-9C3E-8F6908C53D06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89687-BBB5-4A74-947C-782B68F6708F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98C87-45BA-4D46-B281-8E8682E8AE42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E6142-BB77-403F-8EC0-37E103A7EB3F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6DAF6-A355-4F94-B3C6-482C3F295047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506F6-0502-4FC2-8948-30E5CFB09D16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B8436-3BA6-454D-AB9E-56386BEBEB19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28350-889E-4306-B913-E176D052B803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B0698-BCA1-4670-B265-686571E0F29D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014CC-EE16-4919-86C2-720773F0F760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35633-C96B-4B29-AC19-47339785AE98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AFB0E-73E9-40FF-90B1-C38313BCE4CD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9854C-8FF6-49AC-AEFC-AA96CB7629D0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F4E74-5DE0-463B-AA59-1B46C0148018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AB94B-A00E-4A07-B37C-F324DC02C2C8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B2BA1-06F5-4DF2-A2ED-7FA2A8CDA77E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5F653-7302-4CFD-A9FA-376BA19F1121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736C3-9D10-4F84-9810-6F87BCB943D3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CA80D-5A1C-4E64-97C4-86A427473A5C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6DA86-E110-4E87-A3E1-52A5DFA8C8A7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8C6F1-978F-45B2-BC33-836D194AB242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86411-5BCE-434B-96A8-BBFAB781D906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289C0-3467-44B3-8410-DA57D9F8A30C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0AE9B-B1A2-4B6E-A863-A02F3F62056F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66EFC-B388-478F-B6A8-F5EA05358638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2CE4D-71F6-4402-B1DC-15F1E0E2C4B9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10287000" cy="6918325"/>
            <a:chOff x="0" y="0"/>
            <a:chExt cx="5760" cy="4358"/>
          </a:xfrm>
        </p:grpSpPr>
        <p:sp>
          <p:nvSpPr>
            <p:cNvPr id="2355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35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pt-BR" altLang="pt-BR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pt-BR" altLang="pt-BR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9B85A66A-BE03-41E6-91E9-80084EB3819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672CF-2666-4126-85D8-2DE6BB6676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277481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CE80-AA4D-4192-AB62-1848355A41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9457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F7603-0B85-48B7-B0A8-850328660A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874858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66967-D079-4655-B2C5-24CFD1C1C7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530068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8DC0E-BCF6-47E9-990B-DE23BBEB18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495769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C9C24-AA6B-473C-99FD-0335F4B856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627939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8C07-FA7E-459B-B229-7FCA21FF9D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448695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2980F-D575-4DF3-8DD2-942032B2D6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217492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083BB-830E-4BCA-BF7F-371F66E994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001388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CFC11-9357-4F5A-A7FE-197C0C5E81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68732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10287000" cy="6918325"/>
            <a:chOff x="0" y="0"/>
            <a:chExt cx="5760" cy="4358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pt-BR" altLang="pt-BR"/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pt-BR" altLang="pt-BR"/>
          </a:p>
        </p:txBody>
      </p:sp>
      <p:sp>
        <p:nvSpPr>
          <p:cNvPr id="225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03A0072-A5E1-41C4-9F11-4D3D70CD370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225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stjournal.org/cgi/content/full/118/2/516/F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stjournal.org/cgi/content/full/118/2/516/F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stjournal.org/cgi/content/full/118/2/516/F3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1525" y="2454275"/>
            <a:ext cx="8743950" cy="1431925"/>
          </a:xfrm>
        </p:spPr>
        <p:txBody>
          <a:bodyPr/>
          <a:lstStyle/>
          <a:p>
            <a:r>
              <a:rPr lang="pt-BR" altLang="pt-BR" dirty="0"/>
              <a:t>TRATAMENTO ENDOSCÓPICO</a:t>
            </a:r>
            <a:br>
              <a:rPr lang="pt-BR" altLang="pt-BR" dirty="0"/>
            </a:br>
            <a:r>
              <a:rPr lang="pt-BR" altLang="pt-BR" dirty="0"/>
              <a:t>DO </a:t>
            </a:r>
            <a:br>
              <a:rPr lang="pt-BR" altLang="pt-BR" dirty="0"/>
            </a:br>
            <a:r>
              <a:rPr lang="pt-BR" altLang="pt-BR" dirty="0"/>
              <a:t>CÂNCER DE PULMÃO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800600"/>
            <a:ext cx="8372475" cy="760413"/>
          </a:xfrm>
        </p:spPr>
        <p:txBody>
          <a:bodyPr/>
          <a:lstStyle/>
          <a:p>
            <a:pPr algn="l"/>
            <a:r>
              <a:rPr lang="pt-BR" altLang="pt-BR" b="1"/>
              <a:t>ALTERNATIVAS AO LASER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029075" y="6019800"/>
            <a:ext cx="6257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MARCELO GERVILLA GREGÓRIO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MISTURA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altLang="pt-BR">
              <a:latin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pt-BR" altLang="pt-BR">
                <a:latin typeface="Arial" panose="020B0604020202020204" pitchFamily="34" charset="0"/>
              </a:rPr>
              <a:t>O equipamento gerador é dotado de um “blender” que combina estes dois efeitos.</a:t>
            </a:r>
          </a:p>
          <a:p>
            <a:pPr algn="ctr">
              <a:buFontTx/>
              <a:buNone/>
            </a:pPr>
            <a:r>
              <a:rPr lang="pt-BR" altLang="pt-BR">
                <a:latin typeface="Arial" panose="020B0604020202020204" pitchFamily="34" charset="0"/>
              </a:rPr>
              <a:t>A corrente utilizada varia de 10 a 80 W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ARGÔNIO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altLang="pt-BR">
              <a:latin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pt-BR" altLang="pt-BR">
                <a:latin typeface="Arial" panose="020B0604020202020204" pitchFamily="34" charset="0"/>
              </a:rPr>
              <a:t>O jato do gás de argônio passa através do eletrodo ativado sofrendo ionização. O gás gera faíscas que atingem a superfície do tecido ( fulguração)</a:t>
            </a:r>
          </a:p>
          <a:p>
            <a:pPr algn="ctr">
              <a:buFontTx/>
              <a:buNone/>
            </a:pPr>
            <a:r>
              <a:rPr lang="pt-BR" altLang="pt-BR">
                <a:latin typeface="Arial" panose="020B0604020202020204" pitchFamily="34" charset="0"/>
              </a:rPr>
              <a:t>Principal aplicação é a coagulação de superfícies sangrantes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ARGÔNIO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1676400" y="1876425"/>
          <a:ext cx="6424613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Foto do Photo Editor" r:id="rId4" imgW="5001323" imgH="3877216" progId="MSPhotoEd.3">
                  <p:embed/>
                </p:oleObj>
              </mc:Choice>
              <mc:Fallback>
                <p:oleObj name="Foto do Photo Editor" r:id="rId4" imgW="5001323" imgH="387721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76425"/>
                        <a:ext cx="6424613" cy="498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ELETROCAUTÉRIO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611438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3532188" y="2611438"/>
            <a:ext cx="3222625" cy="1616075"/>
            <a:chOff x="0" y="0"/>
            <a:chExt cx="1804" cy="1018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804" cy="10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4" cy="10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pt-BR" altLang="pt-BR">
                  <a:hlinkClick r:id="rId3"/>
                </a:rPr>
                <a:t>  </a:t>
              </a:r>
              <a:r>
                <a:rPr lang="pt-BR" altLang="pt-BR" sz="10000"/>
                <a:t> </a:t>
              </a:r>
              <a:r>
                <a:rPr lang="pt-BR" altLang="pt-BR"/>
                <a:t>                             </a:t>
              </a:r>
            </a:p>
          </p:txBody>
        </p:sp>
      </p:grpSp>
      <p:pic>
        <p:nvPicPr>
          <p:cNvPr id="2053" name="Picture 5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41513"/>
            <a:ext cx="7953375" cy="49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EQUIPAMENTO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239000" y="2438400"/>
            <a:ext cx="3048000" cy="41910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/>
              <a:t>1- Probe estreito</a:t>
            </a:r>
          </a:p>
          <a:p>
            <a:pPr>
              <a:buFontTx/>
              <a:buNone/>
            </a:pPr>
            <a:r>
              <a:rPr lang="pt-BR" altLang="pt-BR"/>
              <a:t>2- Probe largo</a:t>
            </a:r>
          </a:p>
          <a:p>
            <a:pPr>
              <a:buFontTx/>
              <a:buNone/>
            </a:pPr>
            <a:r>
              <a:rPr lang="pt-BR" altLang="pt-BR"/>
              <a:t>3- Saca-bocado</a:t>
            </a:r>
          </a:p>
          <a:p>
            <a:pPr>
              <a:buFontTx/>
              <a:buNone/>
            </a:pPr>
            <a:r>
              <a:rPr lang="pt-BR" altLang="pt-BR"/>
              <a:t>4- Lâmina</a:t>
            </a:r>
          </a:p>
          <a:p>
            <a:pPr>
              <a:buFontTx/>
              <a:buNone/>
            </a:pPr>
            <a:r>
              <a:rPr lang="pt-BR" altLang="pt-BR"/>
              <a:t>5- Alça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624138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3536950" y="2624138"/>
            <a:ext cx="3214688" cy="1585912"/>
            <a:chOff x="0" y="0"/>
            <a:chExt cx="1800" cy="999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800" cy="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0" cy="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pt-BR" altLang="pt-BR">
                  <a:hlinkClick r:id="rId3"/>
                </a:rPr>
                <a:t>  </a:t>
              </a:r>
              <a:r>
                <a:rPr lang="pt-BR" altLang="pt-BR" sz="9800"/>
                <a:t> </a:t>
              </a:r>
              <a:r>
                <a:rPr lang="pt-BR" altLang="pt-BR"/>
                <a:t>                             </a:t>
              </a:r>
            </a:p>
          </p:txBody>
        </p:sp>
      </p:grpSp>
      <p:pic>
        <p:nvPicPr>
          <p:cNvPr id="3077" name="Picture 5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2688"/>
            <a:ext cx="7239000" cy="44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609600" y="2895600"/>
            <a:ext cx="228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1676400" y="2819400"/>
            <a:ext cx="228600" cy="419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514600" y="2819400"/>
            <a:ext cx="228600" cy="419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3886200" y="2743200"/>
            <a:ext cx="228600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5486400" y="3657600"/>
            <a:ext cx="228600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pt-BR" altLang="pt-BR" sz="2800">
                <a:latin typeface="Arial" panose="020B0604020202020204" pitchFamily="34" charset="0"/>
              </a:rPr>
            </a:br>
            <a:r>
              <a:rPr lang="pt-BR" altLang="pt-BR">
                <a:latin typeface="Arial" panose="020B0604020202020204" pitchFamily="34" charset="0"/>
              </a:rPr>
              <a:t>ELETROCAUTÉRIO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A necrose produzida pelo eletrocautério depende de:</a:t>
            </a:r>
          </a:p>
          <a:p>
            <a:pPr>
              <a:buFontTx/>
              <a:buNone/>
            </a:pPr>
            <a:endParaRPr lang="pt-BR" altLang="pt-BR" sz="280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pt-BR" altLang="pt-BR" sz="2800">
                <a:latin typeface="Arial" panose="020B0604020202020204" pitchFamily="34" charset="0"/>
              </a:rPr>
              <a:t>Diferencial de voltagem entre tecido e “probe”</a:t>
            </a:r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pt-BR" altLang="pt-BR" sz="2800">
                <a:latin typeface="Arial" panose="020B0604020202020204" pitchFamily="34" charset="0"/>
              </a:rPr>
              <a:t>Superfície de contato</a:t>
            </a:r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pt-BR" altLang="pt-BR" sz="2800">
                <a:latin typeface="Arial" panose="020B0604020202020204" pitchFamily="34" charset="0"/>
              </a:rPr>
              <a:t>Resistência elétrica do tecido</a:t>
            </a:r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pt-BR" altLang="pt-BR" sz="2800">
                <a:latin typeface="Arial" panose="020B0604020202020204" pitchFamily="34" charset="0"/>
              </a:rPr>
              <a:t>Duração da energia aplicada</a:t>
            </a:r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pt-BR" altLang="pt-BR" sz="2800">
                <a:latin typeface="Arial" panose="020B0604020202020204" pitchFamily="34" charset="0"/>
              </a:rPr>
              <a:t>Presença de sangue e muco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sz="2800">
              <a:latin typeface="Arial" panose="020B0604020202020204" pitchFamily="34" charset="0"/>
            </a:endParaRPr>
          </a:p>
          <a:p>
            <a:endParaRPr lang="pt-BR" altLang="pt-BR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RISCOS DO PROCEDIMENTO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>
                <a:latin typeface="Arial" panose="020B0604020202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>
                <a:latin typeface="Arial" panose="020B0604020202020204" pitchFamily="34" charset="0"/>
              </a:rPr>
              <a:t>	</a:t>
            </a:r>
            <a:r>
              <a:rPr lang="pt-BR" altLang="pt-BR" sz="3600" u="sng">
                <a:latin typeface="Arial" panose="020B0604020202020204" pitchFamily="34" charset="0"/>
              </a:rPr>
              <a:t>Perfuração da parede</a:t>
            </a:r>
            <a:r>
              <a:rPr lang="pt-BR" altLang="pt-BR" sz="3600">
                <a:latin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>
                <a:latin typeface="Arial" panose="020B0604020202020204" pitchFamily="34" charset="0"/>
              </a:rPr>
              <a:t>	</a:t>
            </a:r>
          </a:p>
          <a:p>
            <a:pPr>
              <a:buSzPct val="150000"/>
              <a:buFont typeface="Wingdings" panose="05000000000000000000" pitchFamily="2" charset="2"/>
              <a:buChar char="ð"/>
            </a:pPr>
            <a:r>
              <a:rPr lang="pt-BR" altLang="pt-BR">
                <a:latin typeface="Arial" panose="020B0604020202020204" pitchFamily="34" charset="0"/>
              </a:rPr>
              <a:t>Pressão excessiva ou angulação perpendicular à superfície</a:t>
            </a:r>
          </a:p>
          <a:p>
            <a:pPr>
              <a:buFontTx/>
              <a:buNone/>
            </a:pPr>
            <a:endParaRPr lang="pt-BR" altLang="pt-BR">
              <a:latin typeface="Arial" panose="020B0604020202020204" pitchFamily="34" charset="0"/>
            </a:endParaRPr>
          </a:p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RISCOS DO PROCEDIMENTO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874395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>
                <a:latin typeface="Arial" panose="020B0604020202020204" pitchFamily="34" charset="0"/>
              </a:rPr>
              <a:t>	</a:t>
            </a:r>
            <a:r>
              <a:rPr lang="pt-BR" altLang="pt-BR" sz="3600" u="sng">
                <a:latin typeface="Arial" panose="020B0604020202020204" pitchFamily="34" charset="0"/>
              </a:rPr>
              <a:t>SANGRAMENTO:</a:t>
            </a:r>
            <a:r>
              <a:rPr lang="pt-BR" altLang="pt-BR" sz="36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30000"/>
              </a:lnSpc>
              <a:buFont typeface="Wingdings" panose="05000000000000000000" pitchFamily="2" charset="2"/>
              <a:buNone/>
            </a:pPr>
            <a:endParaRPr lang="pt-BR" altLang="pt-BR" sz="36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&quot;"/>
            </a:pPr>
            <a:r>
              <a:rPr lang="pt-BR" altLang="pt-BR">
                <a:latin typeface="Arial" panose="020B0604020202020204" pitchFamily="34" charset="0"/>
              </a:rPr>
              <a:t> Ação de corte rápida antes da coagulação      de vasos. </a:t>
            </a: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&quot;"/>
            </a:pPr>
            <a:r>
              <a:rPr lang="pt-BR" altLang="pt-BR">
                <a:latin typeface="Arial" panose="020B0604020202020204" pitchFamily="34" charset="0"/>
              </a:rPr>
              <a:t> Uso exclusivo de corrente de corte</a:t>
            </a: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&quot;"/>
            </a:pPr>
            <a:r>
              <a:rPr lang="pt-BR" altLang="pt-BR">
                <a:latin typeface="Arial" panose="020B0604020202020204" pitchFamily="34" charset="0"/>
              </a:rPr>
              <a:t> Aplicação de força na alça de polipectomia, exercendo corte mecânico antes da coagulação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RISCOS DO PROCEDIMENTO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u="sng">
                <a:latin typeface="Arial" panose="020B0604020202020204" pitchFamily="34" charset="0"/>
              </a:rPr>
              <a:t>IGNIÇÃO GASOSA</a:t>
            </a:r>
            <a:r>
              <a:rPr lang="pt-BR" altLang="pt-BR">
                <a:latin typeface="Arial" panose="020B0604020202020204" pitchFamily="34" charset="0"/>
              </a:rPr>
              <a:t> :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>
              <a:latin typeface="Arial" panose="020B0604020202020204" pitchFamily="34" charset="0"/>
            </a:endParaRPr>
          </a:p>
          <a:p>
            <a:pPr>
              <a:buSzPct val="145000"/>
              <a:buFont typeface="Wingdings" panose="05000000000000000000" pitchFamily="2" charset="2"/>
              <a:buChar char="M"/>
            </a:pPr>
            <a:r>
              <a:rPr lang="pt-BR" altLang="pt-BR">
                <a:latin typeface="Arial" panose="020B0604020202020204" pitchFamily="34" charset="0"/>
              </a:rPr>
              <a:t>Suplementação de  Oxigênio   acima de 50%</a:t>
            </a:r>
          </a:p>
          <a:p>
            <a:pPr>
              <a:lnSpc>
                <a:spcPct val="50000"/>
              </a:lnSpc>
              <a:buSzPct val="145000"/>
              <a:buFont typeface="Wingdings" panose="05000000000000000000" pitchFamily="2" charset="2"/>
              <a:buNone/>
            </a:pPr>
            <a:endParaRPr lang="pt-BR" altLang="pt-BR">
              <a:latin typeface="Arial" panose="020B0604020202020204" pitchFamily="34" charset="0"/>
            </a:endParaRPr>
          </a:p>
          <a:p>
            <a:pPr>
              <a:buSzPct val="145000"/>
              <a:buFont typeface="Wingdings" panose="05000000000000000000" pitchFamily="2" charset="2"/>
              <a:buChar char="M"/>
            </a:pPr>
            <a:r>
              <a:rPr lang="pt-BR" altLang="pt-BR">
                <a:latin typeface="Arial" panose="020B0604020202020204" pitchFamily="34" charset="0"/>
              </a:rPr>
              <a:t> Ação de faíscas sobre materiais inflamáveis ( Sonda e broncoscópio)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>
              <a:latin typeface="Arial" panose="020B0604020202020204" pitchFamily="34" charset="0"/>
            </a:endParaRPr>
          </a:p>
          <a:p>
            <a:endParaRPr lang="pt-BR" altLang="pt-BR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RISCOS DO PROCEDIMENTO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u="sng">
                <a:latin typeface="Arial" panose="020B0604020202020204" pitchFamily="34" charset="0"/>
              </a:rPr>
              <a:t>CHOQUE ELÉTRICO</a:t>
            </a:r>
            <a:r>
              <a:rPr lang="pt-BR" altLang="pt-BR">
                <a:latin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>
              <a:latin typeface="Arial" panose="020B0604020202020204" pitchFamily="34" charset="0"/>
            </a:endParaRPr>
          </a:p>
          <a:p>
            <a:pPr>
              <a:buSzPct val="150000"/>
              <a:buFont typeface="Wingdings" panose="05000000000000000000" pitchFamily="2" charset="2"/>
              <a:buChar char="N"/>
            </a:pPr>
            <a:r>
              <a:rPr lang="pt-BR" altLang="pt-BR">
                <a:latin typeface="Arial" panose="020B0604020202020204" pitchFamily="34" charset="0"/>
              </a:rPr>
              <a:t>   Contato do paciente com partes metálicas da mesa</a:t>
            </a:r>
          </a:p>
          <a:p>
            <a:pPr>
              <a:buSzPct val="150000"/>
              <a:buFont typeface="Wingdings" panose="05000000000000000000" pitchFamily="2" charset="2"/>
              <a:buChar char="N"/>
            </a:pPr>
            <a:r>
              <a:rPr lang="pt-BR" altLang="pt-BR">
                <a:latin typeface="Arial" panose="020B0604020202020204" pitchFamily="34" charset="0"/>
              </a:rPr>
              <a:t>   Contato da ponta do broncoscópio com o dispositivo condutor ( alça ou probe)</a:t>
            </a:r>
          </a:p>
          <a:p>
            <a:pPr>
              <a:buSzPct val="125000"/>
              <a:buFont typeface="Wingdings" panose="05000000000000000000" pitchFamily="2" charset="2"/>
              <a:buNone/>
            </a:pPr>
            <a:endParaRPr lang="pt-BR" altLang="pt-BR">
              <a:latin typeface="Arial" panose="020B0604020202020204" pitchFamily="34" charset="0"/>
            </a:endParaRPr>
          </a:p>
          <a:p>
            <a:endParaRPr lang="pt-BR" altLang="pt-BR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8743950" cy="1143000"/>
          </a:xfrm>
        </p:spPr>
        <p:txBody>
          <a:bodyPr/>
          <a:lstStyle/>
          <a:p>
            <a:r>
              <a:rPr lang="pt-BR" altLang="pt-BR" sz="4800">
                <a:latin typeface="Arial" panose="020B0604020202020204" pitchFamily="34" charset="0"/>
              </a:rPr>
              <a:t>ELETROCAUTÉRIO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7200900" cy="1524000"/>
          </a:xfrm>
        </p:spPr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“THE POOR MAN´S LASER” </a:t>
            </a:r>
          </a:p>
          <a:p>
            <a:endParaRPr lang="pt-BR" altLang="pt-BR">
              <a:latin typeface="Arial" panose="020B0604020202020204" pitchFamily="34" charset="0"/>
            </a:endParaRPr>
          </a:p>
          <a:p>
            <a:endParaRPr lang="pt-BR" altLang="pt-BR">
              <a:latin typeface="Arial" panose="020B0604020202020204" pitchFamily="34" charset="0"/>
            </a:endParaRPr>
          </a:p>
          <a:p>
            <a:endParaRPr lang="pt-BR" altLang="pt-BR">
              <a:latin typeface="Arial" panose="020B0604020202020204" pitchFamily="34" charset="0"/>
            </a:endParaRPr>
          </a:p>
          <a:p>
            <a:endParaRPr lang="pt-BR" altLang="pt-BR">
              <a:latin typeface="Arial" panose="020B0604020202020204" pitchFamily="34" charset="0"/>
            </a:endParaRPr>
          </a:p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APLICAÇÕES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pt-BR" altLang="pt-BR">
                <a:latin typeface="Arial" panose="020B0604020202020204" pitchFamily="34" charset="0"/>
              </a:rPr>
              <a:t>Restituir a permeabilidade aérea de forma completa (curativa), em tumores benignos.</a:t>
            </a: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pt-BR" altLang="pt-BR">
                <a:latin typeface="Arial" panose="020B0604020202020204" pitchFamily="34" charset="0"/>
              </a:rPr>
              <a:t>Restituir a permeabilidade aérea de forma incompleta (paliativa), em tumores malignos.</a:t>
            </a: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pt-BR" altLang="pt-BR">
                <a:latin typeface="Arial" panose="020B0604020202020204" pitchFamily="34" charset="0"/>
              </a:rPr>
              <a:t>Tratamento curativo de estágio inicial de carcinoma espino-celular em forma superficial, intraluminal e acessível ao broncoscópio</a:t>
            </a:r>
          </a:p>
          <a:p>
            <a:pPr>
              <a:lnSpc>
                <a:spcPct val="90000"/>
              </a:lnSpc>
            </a:pPr>
            <a:endParaRPr lang="pt-BR" altLang="pt-BR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pt-BR" altLang="pt-B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u="sng">
                <a:latin typeface="Arial" panose="020B0604020202020204" pitchFamily="34" charset="0"/>
              </a:rPr>
              <a:t>LASER X ELETROCAUTÉRIO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altLang="pt-BR" sz="3600"/>
          </a:p>
          <a:p>
            <a:pPr algn="ctr">
              <a:buFontTx/>
              <a:buNone/>
            </a:pPr>
            <a:r>
              <a:rPr lang="pt-BR" altLang="pt-BR" sz="3600"/>
              <a:t>Nd-Yag Laser vs Bronchoscopic eletrocautery for paliation of Symptomatic Airway obstruction</a:t>
            </a:r>
          </a:p>
          <a:p>
            <a:pPr algn="ctr">
              <a:buFontTx/>
              <a:buNone/>
            </a:pPr>
            <a:endParaRPr lang="pt-BR" altLang="pt-BR" sz="3600"/>
          </a:p>
          <a:p>
            <a:pPr algn="r">
              <a:buFontTx/>
              <a:buNone/>
            </a:pPr>
            <a:endParaRPr lang="pt-BR" altLang="pt-BR" sz="2800"/>
          </a:p>
          <a:p>
            <a:pPr algn="r">
              <a:buFontTx/>
              <a:buNone/>
            </a:pPr>
            <a:endParaRPr lang="pt-BR" altLang="pt-BR" sz="36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90800" y="6172200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000"/>
              <a:t>Tom Sutedja,MD</a:t>
            </a:r>
            <a:r>
              <a:rPr lang="pt-BR" altLang="pt-BR" sz="2000" i="1"/>
              <a:t> CHEST, 1999; 116:1108-1112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8743950" cy="1066800"/>
          </a:xfrm>
        </p:spPr>
        <p:txBody>
          <a:bodyPr/>
          <a:lstStyle/>
          <a:p>
            <a:r>
              <a:rPr lang="pt-BR" altLang="pt-BR" u="sng">
                <a:latin typeface="Arial" panose="020B0604020202020204" pitchFamily="34" charset="0"/>
              </a:rPr>
              <a:t>LASER X ELETROCAUTÉRIO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8743950" cy="44958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/>
              <a:t>    </a:t>
            </a:r>
            <a:r>
              <a:rPr lang="pt-BR" altLang="pt-BR" sz="3600"/>
              <a:t>Estudo retrospectivo de 31 pacientes com   câncer pulmonar não pequenas células, com obstrução sintomática intraluminal</a:t>
            </a:r>
          </a:p>
          <a:p>
            <a:pPr>
              <a:buFontTx/>
              <a:buNone/>
            </a:pPr>
            <a:r>
              <a:rPr lang="pt-BR" altLang="pt-BR" sz="3600"/>
              <a:t>   17 pacientes tratados com Laser</a:t>
            </a:r>
          </a:p>
          <a:p>
            <a:pPr>
              <a:buFontTx/>
              <a:buNone/>
            </a:pPr>
            <a:r>
              <a:rPr lang="pt-BR" altLang="pt-BR" sz="3600"/>
              <a:t>   14 pacientes tratados com Eletrocautério</a:t>
            </a:r>
          </a:p>
          <a:p>
            <a:pPr algn="ctr">
              <a:buFontTx/>
              <a:buNone/>
            </a:pPr>
            <a:endParaRPr lang="pt-BR" altLang="pt-BR" sz="3600"/>
          </a:p>
          <a:p>
            <a:pPr algn="r">
              <a:buFontTx/>
              <a:buNone/>
            </a:pPr>
            <a:r>
              <a:rPr lang="pt-BR" altLang="pt-BR" sz="2400" i="1"/>
              <a:t>CHEST, 1999; 116:1108-1112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743950" cy="1143000"/>
          </a:xfrm>
        </p:spPr>
        <p:txBody>
          <a:bodyPr/>
          <a:lstStyle/>
          <a:p>
            <a:r>
              <a:rPr lang="pt-BR" altLang="pt-BR" u="sng">
                <a:latin typeface="Arial" panose="020B0604020202020204" pitchFamily="34" charset="0"/>
              </a:rPr>
              <a:t>LASER X ELETROCAUTÉRIO</a:t>
            </a:r>
          </a:p>
        </p:txBody>
      </p:sp>
      <p:graphicFrame>
        <p:nvGraphicFramePr>
          <p:cNvPr id="29755" name="Group 59"/>
          <p:cNvGraphicFramePr>
            <a:graphicFrameLocks noGrp="1"/>
          </p:cNvGraphicFramePr>
          <p:nvPr/>
        </p:nvGraphicFramePr>
        <p:xfrm>
          <a:off x="0" y="1585913"/>
          <a:ext cx="10287000" cy="5279136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46868562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74078536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606670776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RESULT/GRUPO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LASER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ELETROCAUTÉRIO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066696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MELHORA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SINTOMÁTICA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010714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MÉDIA DE SOBREVIDA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8,0 </a:t>
                      </a:r>
                      <a:r>
                        <a:rPr kumimoji="0" lang="pt-BR" altLang="pt-BR" sz="3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2,5 MESES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11,5 </a:t>
                      </a:r>
                      <a:r>
                        <a:rPr kumimoji="0" lang="pt-BR" altLang="pt-BR" sz="3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3,5 MESES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179607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NÚMERO DE SESSÕES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689785"/>
                  </a:ext>
                </a:extLst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CUSTO MÉDIO (DÓLARES)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$5.321,00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$4.290,00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6569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LASER X ELETROCAUTÉRIO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t-BR" altLang="pt-BR" sz="4000"/>
              <a:t>Impact of Endobronchial Eletrosurgery on the Need for Nd-Yag Laser Photoresection</a:t>
            </a:r>
          </a:p>
          <a:p>
            <a:pPr algn="ctr">
              <a:buFontTx/>
              <a:buNone/>
            </a:pPr>
            <a:endParaRPr lang="pt-BR" altLang="pt-BR" sz="4000"/>
          </a:p>
          <a:p>
            <a:pPr algn="r">
              <a:buFontTx/>
              <a:buNone/>
            </a:pPr>
            <a:endParaRPr lang="pt-BR" altLang="pt-BR" sz="2000"/>
          </a:p>
          <a:p>
            <a:endParaRPr lang="pt-BR" altLang="pt-BR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38400" y="624840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Terrence D. Coulter,MD</a:t>
            </a:r>
            <a:r>
              <a:rPr lang="pt-BR" altLang="pt-BR" sz="2000" i="1"/>
              <a:t> </a:t>
            </a:r>
            <a:r>
              <a:rPr lang="pt-BR" altLang="pt-BR" sz="2000"/>
              <a:t>Atul C. Metha,MD</a:t>
            </a:r>
            <a:r>
              <a:rPr lang="pt-BR" altLang="pt-BR" sz="2000" i="1"/>
              <a:t> CHEST, 2000; 118:516-521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LASER X ELETROCAUTÉRIO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altLang="pt-BR"/>
              <a:t>	Selecionou 40 pacientes entre 118 candidatos à fotoressecção por laser.</a:t>
            </a:r>
          </a:p>
          <a:p>
            <a:pPr>
              <a:buFontTx/>
              <a:buNone/>
            </a:pPr>
            <a:r>
              <a:rPr lang="pt-BR" altLang="pt-BR"/>
              <a:t>   Critérios: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/>
              <a:t>	 &lt; 50% de obstrução luminal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/>
              <a:t>	 &lt; 2cm de diâmetro em sua maior dimensão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/>
              <a:t>	 Vascularização limitada</a:t>
            </a:r>
          </a:p>
          <a:p>
            <a:pPr>
              <a:buFontTx/>
              <a:buNone/>
            </a:pPr>
            <a:endParaRPr lang="pt-BR" altLang="pt-BR"/>
          </a:p>
          <a:p>
            <a:pPr>
              <a:buFontTx/>
              <a:buNone/>
            </a:pPr>
            <a:endParaRPr lang="pt-BR" altLang="pt-BR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LASER X ELETROCAUTÉRIO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altLang="pt-BR"/>
              <a:t>Resultados:</a:t>
            </a:r>
          </a:p>
          <a:p>
            <a:pPr>
              <a:buFontTx/>
              <a:buNone/>
            </a:pPr>
            <a:endParaRPr lang="pt-BR" altLang="pt-BR"/>
          </a:p>
          <a:p>
            <a:pPr>
              <a:buFontTx/>
              <a:buBlip>
                <a:blip r:embed="rId3"/>
              </a:buBlip>
            </a:pPr>
            <a:r>
              <a:rPr lang="pt-BR" altLang="pt-BR"/>
              <a:t>42 (89%) dos 47 pacientes obtiveram alívio sem necessidade de ressecção por laser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/>
              <a:t>Não teve a ocorrência de nenhuma complicação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/>
              <a:t>Realizou a maioria dos procedimento em tempo inferior a 60 minutos, com broncoscópio flexível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LASER X ELETROCAUTÉRIO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altLang="pt-BR"/>
              <a:t>CONCLUSÕES: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/>
              <a:t>Eletrocautério é um método seguro e eficaz para lesões endobrônquicas selecionadas.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/>
              <a:t>Reduziu, neste estudo, em 36%, a indicação de procedimentos por laser.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/>
              <a:t>O Eletrocautério apresenta a vantagem de custo e de consumir pouco tempo.</a:t>
            </a:r>
          </a:p>
          <a:p>
            <a:pPr>
              <a:buFontTx/>
              <a:buNone/>
            </a:pPr>
            <a:endParaRPr lang="pt-BR" altLang="pt-BR"/>
          </a:p>
          <a:p>
            <a:pPr>
              <a:buFontTx/>
              <a:buNone/>
            </a:pPr>
            <a:endParaRPr lang="pt-BR" altLang="pt-B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295400" y="304800"/>
          <a:ext cx="295116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Picture Publisher Image" r:id="rId4" imgW="2610000" imgH="2695680" progId="PictPub.Image.7">
                  <p:embed/>
                </p:oleObj>
              </mc:Choice>
              <mc:Fallback>
                <p:oleObj name="Picture Publisher Image" r:id="rId4" imgW="2610000" imgH="2695680" progId="PictPub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"/>
                        <a:ext cx="295116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5867400" y="304800"/>
          <a:ext cx="3124200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Picture Publisher Image" r:id="rId6" imgW="2771640" imgH="2695680" progId="PictPub.Image.7">
                  <p:embed/>
                </p:oleObj>
              </mc:Choice>
              <mc:Fallback>
                <p:oleObj name="Picture Publisher Image" r:id="rId6" imgW="2771640" imgH="2695680" progId="PictPub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4800"/>
                        <a:ext cx="3124200" cy="303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295400" y="3656013"/>
          <a:ext cx="3048000" cy="295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Picture Publisher Image" r:id="rId8" imgW="2448000" imgH="2371680" progId="PictPub.Image.7">
                  <p:embed/>
                </p:oleObj>
              </mc:Choice>
              <mc:Fallback>
                <p:oleObj name="Picture Publisher Image" r:id="rId8" imgW="2448000" imgH="2371680" progId="PictPub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56013"/>
                        <a:ext cx="3048000" cy="295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5943600" y="3505200"/>
          <a:ext cx="2973388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Picture Publisher Image" r:id="rId10" imgW="2295360" imgH="2610000" progId="PictPub.Image.7">
                  <p:embed/>
                </p:oleObj>
              </mc:Choice>
              <mc:Fallback>
                <p:oleObj name="Picture Publisher Image" r:id="rId10" imgW="2295360" imgH="2610000" progId="PictPub.Image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05200"/>
                        <a:ext cx="2973388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219200" y="457200"/>
          <a:ext cx="3152775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Foto do Photo Editor" r:id="rId4" imgW="3153215" imgH="3219899" progId="MSPhotoEd.3">
                  <p:embed/>
                </p:oleObj>
              </mc:Choice>
              <mc:Fallback>
                <p:oleObj name="Foto do Photo Editor" r:id="rId4" imgW="3153215" imgH="321989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"/>
                        <a:ext cx="3152775" cy="321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5410200" y="438150"/>
          <a:ext cx="3962400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Foto do Photo Editor" r:id="rId6" imgW="6428571" imgH="4828571" progId="MSPhotoEd.3">
                  <p:embed/>
                </p:oleObj>
              </mc:Choice>
              <mc:Fallback>
                <p:oleObj name="Foto do Photo Editor" r:id="rId6" imgW="6428571" imgH="482857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8150"/>
                        <a:ext cx="3962400" cy="297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762000" y="3819525"/>
          <a:ext cx="3895725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Foto do Photo Editor" r:id="rId8" imgW="6190476" imgH="4828571" progId="MSPhotoEd.3">
                  <p:embed/>
                </p:oleObj>
              </mc:Choice>
              <mc:Fallback>
                <p:oleObj name="Foto do Photo Editor" r:id="rId8" imgW="6190476" imgH="482857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9525"/>
                        <a:ext cx="3895725" cy="303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5410200" y="3838575"/>
          <a:ext cx="3986213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Foto do Photo Editor" r:id="rId10" imgW="6373115" imgH="4828571" progId="MSPhotoEd.3">
                  <p:embed/>
                </p:oleObj>
              </mc:Choice>
              <mc:Fallback>
                <p:oleObj name="Foto do Photo Editor" r:id="rId10" imgW="6373115" imgH="482857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38575"/>
                        <a:ext cx="3986213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CORRENTE ELÉTRICA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altLang="pt-BR">
                <a:latin typeface="Arial" panose="020B0604020202020204" pitchFamily="34" charset="0"/>
              </a:rPr>
              <a:t>Dois tipos de corrente:</a:t>
            </a:r>
          </a:p>
          <a:p>
            <a:pPr>
              <a:buFontTx/>
              <a:buNone/>
            </a:pPr>
            <a:endParaRPr lang="pt-BR" altLang="pt-BR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pt-BR" altLang="pt-BR" b="1">
                <a:latin typeface="Arial" panose="020B0604020202020204" pitchFamily="34" charset="0"/>
              </a:rPr>
              <a:t>Direta</a:t>
            </a:r>
            <a:r>
              <a:rPr lang="pt-BR" altLang="pt-BR">
                <a:latin typeface="Arial" panose="020B0604020202020204" pitchFamily="34" charset="0"/>
              </a:rPr>
              <a:t>: 	 - marcapasso</a:t>
            </a:r>
          </a:p>
          <a:p>
            <a:pPr>
              <a:buFontTx/>
              <a:buNone/>
            </a:pPr>
            <a:r>
              <a:rPr lang="pt-BR" altLang="pt-BR">
                <a:latin typeface="Arial" panose="020B0604020202020204" pitchFamily="34" charset="0"/>
              </a:rPr>
              <a:t>			 - desfibrilador / cardioversor</a:t>
            </a:r>
          </a:p>
          <a:p>
            <a:pPr>
              <a:buFontTx/>
              <a:buNone/>
            </a:pPr>
            <a:r>
              <a:rPr lang="pt-BR" altLang="pt-BR">
                <a:latin typeface="Arial" panose="020B0604020202020204" pitchFamily="34" charset="0"/>
              </a:rPr>
              <a:t>			 - tens</a:t>
            </a:r>
          </a:p>
          <a:p>
            <a:pPr>
              <a:buFontTx/>
              <a:buBlip>
                <a:blip r:embed="rId3"/>
              </a:buBlip>
            </a:pPr>
            <a:endParaRPr lang="pt-BR" altLang="pt-BR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pt-BR" altLang="pt-BR" b="1">
                <a:latin typeface="Arial" panose="020B0604020202020204" pitchFamily="34" charset="0"/>
              </a:rPr>
              <a:t>Alternada</a:t>
            </a:r>
            <a:r>
              <a:rPr lang="pt-BR" altLang="pt-BR">
                <a:latin typeface="Arial" panose="020B0604020202020204" pitchFamily="34" charset="0"/>
              </a:rPr>
              <a:t>: - Eletrocirurgia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543050" y="0"/>
            <a:ext cx="8743950" cy="76200"/>
          </a:xfrm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43400" y="1371600"/>
            <a:ext cx="5248275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altLang="pt-BR"/>
              <a:t> HAMARTOMA</a:t>
            </a:r>
          </a:p>
          <a:p>
            <a:pPr>
              <a:buFont typeface="Wingdings" panose="05000000000000000000" pitchFamily="2" charset="2"/>
              <a:buChar char="v"/>
            </a:pPr>
            <a:endParaRPr lang="pt-BR" altLang="pt-BR"/>
          </a:p>
          <a:p>
            <a:pPr>
              <a:buFont typeface="Wingdings" panose="05000000000000000000" pitchFamily="2" charset="2"/>
              <a:buChar char="v"/>
            </a:pPr>
            <a:endParaRPr lang="pt-BR" altLang="pt-BR"/>
          </a:p>
          <a:p>
            <a:pPr>
              <a:buFont typeface="Wingdings" panose="05000000000000000000" pitchFamily="2" charset="2"/>
              <a:buChar char="v"/>
            </a:pPr>
            <a:endParaRPr lang="pt-BR" altLang="pt-BR"/>
          </a:p>
          <a:p>
            <a:pPr>
              <a:buFont typeface="Wingdings" panose="05000000000000000000" pitchFamily="2" charset="2"/>
              <a:buChar char="v"/>
            </a:pPr>
            <a:endParaRPr lang="pt-BR" altLang="pt-BR"/>
          </a:p>
          <a:p>
            <a:pPr>
              <a:buFont typeface="Wingdings" panose="05000000000000000000" pitchFamily="2" charset="2"/>
              <a:buChar char="v"/>
            </a:pPr>
            <a:r>
              <a:rPr lang="pt-BR" altLang="pt-BR"/>
              <a:t>PÓS RESSECÇÃO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263775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 flipH="1" flipV="1">
            <a:off x="3429000" y="3429000"/>
            <a:ext cx="101600" cy="152400"/>
            <a:chOff x="0" y="0"/>
            <a:chExt cx="1124" cy="1440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124" cy="1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124" cy="1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pt-BR" altLang="pt-BR">
                  <a:hlinkClick r:id="rId3"/>
                </a:rPr>
                <a:t> </a:t>
              </a:r>
              <a:r>
                <a:rPr lang="pt-BR" altLang="pt-BR" sz="14400"/>
                <a:t> </a:t>
              </a:r>
              <a:r>
                <a:rPr lang="pt-BR" altLang="pt-BR"/>
                <a:t>             </a:t>
              </a:r>
            </a:p>
          </p:txBody>
        </p:sp>
      </p:grpSp>
      <p:pic>
        <p:nvPicPr>
          <p:cNvPr id="4101" name="Picture 5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CONCLUSÃO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altLang="pt-BR"/>
              <a:t>	</a:t>
            </a:r>
          </a:p>
          <a:p>
            <a:pPr>
              <a:buFontTx/>
              <a:buNone/>
            </a:pPr>
            <a:r>
              <a:rPr lang="pt-BR" altLang="pt-BR"/>
              <a:t>	</a:t>
            </a:r>
            <a:r>
              <a:rPr lang="pt-BR" altLang="pt-BR" sz="3600"/>
              <a:t>A remoção endoscópica de tumores malignos ou benignos do tórax, que produzem obstrução da via aérea, através de </a:t>
            </a:r>
            <a:r>
              <a:rPr lang="pt-BR" altLang="pt-BR" sz="3600" b="1"/>
              <a:t>eletrocautério endobrônquico</a:t>
            </a:r>
            <a:r>
              <a:rPr lang="pt-BR" altLang="pt-BR" sz="3600"/>
              <a:t> é um método eficaz, seguro e de custo reduzido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CORRENTE ALTERNADA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pt-BR" altLang="pt-BR" sz="2800">
                <a:latin typeface="Arial" panose="020B0604020202020204" pitchFamily="34" charset="0"/>
              </a:rPr>
              <a:t>Caracterizada por reversibilidade rápida de polaridade (positivo para negativo).</a:t>
            </a:r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pt-BR" altLang="pt-BR" sz="2800">
                <a:latin typeface="Arial" panose="020B0604020202020204" pitchFamily="34" charset="0"/>
              </a:rPr>
              <a:t>A frequência desta oscilação é expressa em Hertz</a:t>
            </a:r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pt-BR" altLang="pt-BR" sz="2800">
                <a:latin typeface="Arial" panose="020B0604020202020204" pitchFamily="34" charset="0"/>
              </a:rPr>
              <a:t>Abaixo de 100 Hertz a corrente alternada pode despolarizar músculos e células nervosas</a:t>
            </a:r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pt-BR" altLang="pt-BR" sz="2800">
                <a:latin typeface="Arial" panose="020B0604020202020204" pitchFamily="34" charset="0"/>
              </a:rPr>
              <a:t> Os geradores de eletrocirurgia operam entre 500.000 e 3.000.000 Hertz. </a:t>
            </a:r>
          </a:p>
          <a:p>
            <a:pPr>
              <a:buFontTx/>
              <a:buNone/>
            </a:pPr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Variações da Corrente Alternada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altLang="pt-BR">
                <a:latin typeface="Arial" panose="020B0604020202020204" pitchFamily="34" charset="0"/>
              </a:rPr>
              <a:t>Dois extremos:</a:t>
            </a:r>
          </a:p>
          <a:p>
            <a:pPr>
              <a:buFontTx/>
              <a:buNone/>
            </a:pPr>
            <a:endParaRPr lang="pt-BR" altLang="pt-BR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pt-BR" altLang="pt-BR">
                <a:latin typeface="Arial" panose="020B0604020202020204" pitchFamily="34" charset="0"/>
              </a:rPr>
              <a:t>Corte ou Vaporização</a:t>
            </a:r>
          </a:p>
          <a:p>
            <a:pPr>
              <a:buFontTx/>
              <a:buBlip>
                <a:blip r:embed="rId3"/>
              </a:buBlip>
            </a:pPr>
            <a:endParaRPr lang="pt-BR" altLang="pt-BR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pt-BR" altLang="pt-BR">
                <a:latin typeface="Arial" panose="020B0604020202020204" pitchFamily="34" charset="0"/>
              </a:rPr>
              <a:t>Coagulação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Corte ou Vaporização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pt-BR" altLang="pt-BR">
                <a:latin typeface="Arial" panose="020B0604020202020204" pitchFamily="34" charset="0"/>
              </a:rPr>
              <a:t>A corrente fica operante a maior parte do tempo.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>
                <a:latin typeface="Arial" panose="020B0604020202020204" pitchFamily="34" charset="0"/>
              </a:rPr>
              <a:t>A corrente é alta e a voltagem é baixa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>
                <a:latin typeface="Arial" panose="020B0604020202020204" pitchFamily="34" charset="0"/>
              </a:rPr>
              <a:t>Isto permite vaporização do tecido devido à densa concentração de energia elétrica com mínimo escape calórico lateral</a:t>
            </a:r>
          </a:p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Corte ou Vaporização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1828800" y="1922463"/>
          <a:ext cx="6859588" cy="49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Foto do Photo Editor" r:id="rId4" imgW="5057143" imgH="3638095" progId="MSPhotoEd.3">
                  <p:embed/>
                </p:oleObj>
              </mc:Choice>
              <mc:Fallback>
                <p:oleObj name="Foto do Photo Editor" r:id="rId4" imgW="5057143" imgH="363809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22463"/>
                        <a:ext cx="6859588" cy="493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COAGULAÇÃO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pt-BR" altLang="pt-BR">
                <a:latin typeface="Arial" panose="020B0604020202020204" pitchFamily="34" charset="0"/>
              </a:rPr>
              <a:t>A corrente fica inoperante 97% do tempo.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>
                <a:latin typeface="Arial" panose="020B0604020202020204" pitchFamily="34" charset="0"/>
              </a:rPr>
              <a:t>No tempo estreito em que o gerador está operante, ele produz calor.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>
                <a:latin typeface="Arial" panose="020B0604020202020204" pitchFamily="34" charset="0"/>
              </a:rPr>
              <a:t>A pausa existente entre os pulsos evita a vaporização do tecido.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>
                <a:latin typeface="Arial" panose="020B0604020202020204" pitchFamily="34" charset="0"/>
              </a:rPr>
              <a:t>A corrente á baixa e a voltagem é alta.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>
                <a:latin typeface="Arial" panose="020B0604020202020204" pitchFamily="34" charset="0"/>
              </a:rPr>
              <a:t>O calor se espalha ativando a coagulação.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COAGULAÇÃO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600200" y="2070100"/>
          <a:ext cx="716280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Foto do Photo Editor" r:id="rId4" imgW="5001323" imgH="3343742" progId="MSPhotoEd.3">
                  <p:embed/>
                </p:oleObj>
              </mc:Choice>
              <mc:Fallback>
                <p:oleObj name="Foto do Photo Editor" r:id="rId4" imgW="5001323" imgH="3343742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70100"/>
                        <a:ext cx="716280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Faixas">
  <a:themeElements>
    <a:clrScheme name="Faixa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Faixa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aixa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xa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xa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xa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xa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xa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apresentação\Faixas.pot</Template>
  <TotalTime>439</TotalTime>
  <Words>651</Words>
  <Application>Microsoft Office PowerPoint</Application>
  <PresentationFormat>Slides de 35 mm</PresentationFormat>
  <Paragraphs>187</Paragraphs>
  <Slides>31</Slides>
  <Notes>31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Times New Roman</vt:lpstr>
      <vt:lpstr>Arial</vt:lpstr>
      <vt:lpstr>Wingdings</vt:lpstr>
      <vt:lpstr>Faixas</vt:lpstr>
      <vt:lpstr>Foto do Microsoft Photo Editor 3.0</vt:lpstr>
      <vt:lpstr>Micrografx Picture Publisher 7 Image</vt:lpstr>
      <vt:lpstr>TRATAMENTO ENDOSCÓPICO DO  CÂNCER DE PULMÃO</vt:lpstr>
      <vt:lpstr>ELETROCAUTÉRIO</vt:lpstr>
      <vt:lpstr>CORRENTE ELÉTRICA</vt:lpstr>
      <vt:lpstr>CORRENTE ALTERNADA</vt:lpstr>
      <vt:lpstr>Variações da Corrente Alternada</vt:lpstr>
      <vt:lpstr>Corte ou Vaporização</vt:lpstr>
      <vt:lpstr>Corte ou Vaporização</vt:lpstr>
      <vt:lpstr>COAGULAÇÃO</vt:lpstr>
      <vt:lpstr>COAGULAÇÃO</vt:lpstr>
      <vt:lpstr>MISTURA</vt:lpstr>
      <vt:lpstr>ARGÔNIO</vt:lpstr>
      <vt:lpstr>ARGÔNIO</vt:lpstr>
      <vt:lpstr>ELETROCAUTÉRIO</vt:lpstr>
      <vt:lpstr>EQUIPAMENTO</vt:lpstr>
      <vt:lpstr> ELETROCAUTÉRIO</vt:lpstr>
      <vt:lpstr>RISCOS DO PROCEDIMENTO</vt:lpstr>
      <vt:lpstr>RISCOS DO PROCEDIMENTO</vt:lpstr>
      <vt:lpstr>RISCOS DO PROCEDIMENTO</vt:lpstr>
      <vt:lpstr>RISCOS DO PROCEDIMENTO</vt:lpstr>
      <vt:lpstr>APLICAÇÕES</vt:lpstr>
      <vt:lpstr>LASER X ELETROCAUTÉRIO</vt:lpstr>
      <vt:lpstr>LASER X ELETROCAUTÉRIO</vt:lpstr>
      <vt:lpstr>LASER X ELETROCAUTÉRIO</vt:lpstr>
      <vt:lpstr>LASER X ELETROCAUTÉRIO</vt:lpstr>
      <vt:lpstr>LASER X ELETROCAUTÉRIO</vt:lpstr>
      <vt:lpstr>LASER X ELETROCAUTÉRIO</vt:lpstr>
      <vt:lpstr>LASER X ELETROCAUTÉRIO</vt:lpstr>
      <vt:lpstr>Apresentação do PowerPoint</vt:lpstr>
      <vt:lpstr>Apresentação do PowerPoint</vt:lpstr>
      <vt:lpstr>Apresentação do PowerPoint</vt:lpstr>
      <vt:lpstr>CONCLUSÃO</vt:lpstr>
    </vt:vector>
  </TitlesOfParts>
  <Company>P FÍSICA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ELETROCAUTÉRIO</dc:title>
  <dc:creator>Marcelo Gervilio Gregorio</dc:creator>
  <cp:lastModifiedBy>Marcelo Gervilla Gregorio</cp:lastModifiedBy>
  <cp:revision>13</cp:revision>
  <dcterms:created xsi:type="dcterms:W3CDTF">2001-09-30T21:10:28Z</dcterms:created>
  <dcterms:modified xsi:type="dcterms:W3CDTF">2016-11-05T19:30:43Z</dcterms:modified>
</cp:coreProperties>
</file>