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5"/>
  </p:notesMasterIdLst>
  <p:handoutMasterIdLst>
    <p:handoutMasterId r:id="rId36"/>
  </p:handoutMasterIdLst>
  <p:sldIdLst>
    <p:sldId id="258" r:id="rId2"/>
    <p:sldId id="341" r:id="rId3"/>
    <p:sldId id="361" r:id="rId4"/>
    <p:sldId id="346" r:id="rId5"/>
    <p:sldId id="360" r:id="rId6"/>
    <p:sldId id="324" r:id="rId7"/>
    <p:sldId id="358" r:id="rId8"/>
    <p:sldId id="359" r:id="rId9"/>
    <p:sldId id="325" r:id="rId10"/>
    <p:sldId id="327" r:id="rId11"/>
    <p:sldId id="326" r:id="rId12"/>
    <p:sldId id="328" r:id="rId13"/>
    <p:sldId id="330" r:id="rId14"/>
    <p:sldId id="331" r:id="rId15"/>
    <p:sldId id="332" r:id="rId16"/>
    <p:sldId id="329" r:id="rId17"/>
    <p:sldId id="323" r:id="rId18"/>
    <p:sldId id="336" r:id="rId19"/>
    <p:sldId id="333" r:id="rId20"/>
    <p:sldId id="335" r:id="rId21"/>
    <p:sldId id="340" r:id="rId22"/>
    <p:sldId id="337" r:id="rId23"/>
    <p:sldId id="338" r:id="rId24"/>
    <p:sldId id="347" r:id="rId25"/>
    <p:sldId id="348" r:id="rId26"/>
    <p:sldId id="350" r:id="rId27"/>
    <p:sldId id="351" r:id="rId28"/>
    <p:sldId id="357" r:id="rId29"/>
    <p:sldId id="355" r:id="rId30"/>
    <p:sldId id="352" r:id="rId31"/>
    <p:sldId id="353" r:id="rId32"/>
    <p:sldId id="354" r:id="rId33"/>
    <p:sldId id="315" r:id="rId34"/>
  </p:sldIdLst>
  <p:sldSz cx="10287000" cy="6858000" type="35mm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6600"/>
    <a:srgbClr val="000066"/>
    <a:srgbClr val="000F3E"/>
    <a:srgbClr val="FFFF66"/>
    <a:srgbClr val="006600"/>
    <a:srgbClr val="00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085" y="-211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2FE3A05-74BB-4813-8E1D-F5A81B320F7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66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2E66FB1-1911-45A0-9D56-EA788C71E87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FEAEFC9F-4D15-4F6F-A20F-91650395CD96}" type="slidenum">
              <a:rPr lang="pt-BR" altLang="pt-BR" sz="1200">
                <a:latin typeface="Arial" panose="020B0604020202020204" pitchFamily="34" charset="0"/>
              </a:rPr>
              <a:pPr eaLnBrk="1" hangingPunct="1"/>
              <a:t>1</a:t>
            </a:fld>
            <a:endParaRPr lang="pt-BR" altLang="pt-BR" sz="1200"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PT" altLang="pt-BR" sz="1600">
              <a:latin typeface="Garamond" panose="02020404030301010803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PT" altLang="pt-BR" sz="1600">
              <a:latin typeface="Garamond" panose="02020404030301010803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16A3F4CE-0DD7-461C-8D17-9B6CF5E8DFCD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  <p:sp>
        <p:nvSpPr>
          <p:cNvPr id="129027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1674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DE562472-71A3-4376-85B5-04B476360A88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21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C7230878-60A7-4591-9327-565761C51EA7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24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4950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A89B5B9C-C206-449A-A2C7-36BC1ECD97A9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26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51556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AA26209B-762E-46EA-A9DC-4D9AA90A928E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27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B68B1BD8-B893-429E-907E-4BB6B123F3D9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28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5974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F8F07C4B-8EDF-4B4C-8A7E-E6E2B0CFEBEA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29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5360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FB2721B8-2FC6-4214-8C94-139D0FD117B4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30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  <p:sp>
        <p:nvSpPr>
          <p:cNvPr id="155652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CBCD7C33-9F70-4C7B-B784-CA424376DF00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31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pt-BR">
                <a:latin typeface="Arial" panose="020B0604020202020204" pitchFamily="34" charset="0"/>
              </a:rPr>
              <a:t>Probably the largest study to date.</a:t>
            </a:r>
          </a:p>
        </p:txBody>
      </p:sp>
      <p:sp>
        <p:nvSpPr>
          <p:cNvPr id="15770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26D74AC4-FF4A-4D52-A0C6-C39E9D9504E8}" type="slidenum">
              <a:rPr lang="en-US" altLang="pt-BR" sz="1200">
                <a:latin typeface="Arial" panose="020B0604020202020204" pitchFamily="34" charset="0"/>
                <a:ea typeface="ヒラギノ角ゴ Pro W3" pitchFamily="64" charset="-128"/>
              </a:rPr>
              <a:pPr algn="r"/>
              <a:t>32</a:t>
            </a:fld>
            <a:endParaRPr lang="en-US" altLang="pt-BR" sz="1200">
              <a:latin typeface="Arial" panose="020B0604020202020204" pitchFamily="34" charset="0"/>
              <a:ea typeface="ヒラギノ角ゴ Pro W3" pitchFamily="6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pt-BR" sz="1600">
                <a:latin typeface="Garamond" panose="02020404030301010803" pitchFamily="18" charset="0"/>
              </a:rPr>
              <a:t>mamografia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PT" altLang="pt-BR" sz="1600">
              <a:latin typeface="Garamond" panose="02020404030301010803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PT" altLang="pt-BR" sz="1600">
              <a:latin typeface="Garamond" panose="02020404030301010803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34B8D-BEF9-47EF-8EC6-D855B031DE3B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83079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58075" y="381000"/>
            <a:ext cx="2314575" cy="5715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14350" y="381000"/>
            <a:ext cx="6791325" cy="5715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6A267-249A-43A3-8B4D-E9006E334A24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62712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9258300" cy="1371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14350" y="1981200"/>
            <a:ext cx="455295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5219700" y="1981200"/>
            <a:ext cx="455295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1D3E0-8948-4CEC-ABCA-F8764B41D1DF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842422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9258300" cy="1371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514350" y="1981200"/>
            <a:ext cx="92583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7EF7E-C50C-4E3E-8042-366C80DCB1DB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905041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ítulo, text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9258300" cy="762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514350" y="1371600"/>
            <a:ext cx="4552950" cy="47244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4" name="Espaço Reservado para Gráfico 3"/>
          <p:cNvSpPr>
            <a:spLocks noGrp="1"/>
          </p:cNvSpPr>
          <p:nvPr>
            <p:ph type="chart" sz="half" idx="2"/>
          </p:nvPr>
        </p:nvSpPr>
        <p:spPr>
          <a:xfrm>
            <a:off x="5219700" y="1371600"/>
            <a:ext cx="4552950" cy="47244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6DB76A33-ACE3-4B5C-B708-FDA4CFBBBB4A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614488" y="6381750"/>
            <a:ext cx="8672512" cy="476250"/>
          </a:xfrm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37967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9258300" cy="762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514350" y="1371600"/>
            <a:ext cx="9258300" cy="47244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5ED3A2AE-D4EF-425C-9D57-13D232A827AC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14488" y="6381750"/>
            <a:ext cx="8672512" cy="476250"/>
          </a:xfrm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71048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49781-EE33-43C2-9F71-1016C030781D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67383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0" y="1981200"/>
            <a:ext cx="4552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552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6C3E3-779A-434F-B0E1-2043EDAE4BD7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13416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4670B-258A-4F4F-BE8B-61BEB1D92506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96621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CF820-770A-47BB-B644-7952C6E64AA0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1130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34CC9-3798-4B4A-ADA8-A8C14CF4C1BF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05597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413E2-305D-4423-A6D9-7A5A99BF0690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08226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F12DD-B9BF-4184-86F0-B027BE439FD0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714244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ECD76-5E54-4E28-A25B-DCFA72E4C703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91976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381000"/>
            <a:ext cx="9258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371600"/>
            <a:ext cx="9258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3ED17B3-801C-4F61-AC23-AE495DAB2B64}" type="datetimeFigureOut">
              <a:rPr lang="pt-PT" altLang="pt-BR"/>
              <a:pPr/>
              <a:t>05/11/2016</a:t>
            </a:fld>
            <a:endParaRPr lang="pt-PT" altLang="pt-BR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4488" y="6381750"/>
            <a:ext cx="8672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pt-PT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Documents\AULA%20HC\anima&#231;ao.wmv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Documents\AULA%20HC\miniprobe.wmv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latin typeface="+mj-lt"/>
              </a:rPr>
              <a:t>Marcelo </a:t>
            </a:r>
            <a:r>
              <a:rPr lang="pt-BR" dirty="0" err="1">
                <a:latin typeface="+mj-lt"/>
              </a:rPr>
              <a:t>Gervilla</a:t>
            </a:r>
            <a:r>
              <a:rPr lang="pt-BR" dirty="0">
                <a:latin typeface="+mj-lt"/>
              </a:rPr>
              <a:t> Gregório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title"/>
          </p:nvPr>
        </p:nvSpPr>
        <p:spPr>
          <a:xfrm>
            <a:off x="463550" y="3141663"/>
            <a:ext cx="9258300" cy="1371600"/>
          </a:xfrm>
        </p:spPr>
        <p:txBody>
          <a:bodyPr/>
          <a:lstStyle/>
          <a:p>
            <a:pPr eaLnBrk="1" hangingPunct="1"/>
            <a:r>
              <a:rPr lang="pt-BR" altLang="pt-BR"/>
              <a:t>Estadiamento linfonodal através do EBUS </a:t>
            </a:r>
            <a:endParaRPr lang="en-US" alt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97282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7283" name="Rectangle 1027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97284" name="Group 1028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97285" name="Rectangle 1029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7286" name="Rectangle 1030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7287" name="Picture 1031" descr="thmb_4648ad0f9a16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6400800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96258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6260" name="Rectangle 1028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96264" name="Group 1032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96259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6263" name="Rectangle 1031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6265" name="Rectangle 1033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6267" name="Rectangle 1035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pic>
        <p:nvPicPr>
          <p:cNvPr id="96269" name="Picture 1037" descr="thmb_4648ad3908ff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7315200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98306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8307" name="Rectangle 1027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98308" name="Group 1028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98309" name="Rectangle 1029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8310" name="Rectangle 1030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8311" name="Rectangle 1031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8313" name="Rectangle 1033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98317" name="Group 1037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98312" name="Rectangle 1032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8316" name="Rectangle 1036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8315" name="Picture 1035" descr="thmb_4648ad39195a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7315200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100354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0355" name="Rectangle 1027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0356" name="Group 1028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100357" name="Rectangle 1029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0358" name="Rectangle 1030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0359" name="Rectangle 1031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0361" name="Rectangle 1033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0365" name="Group 1037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100360" name="Rectangle 1032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0364" name="Rectangle 1036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0370" name="Rectangle 1042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effectLst/>
            </a:endParaRPr>
          </a:p>
        </p:txBody>
      </p:sp>
      <p:pic>
        <p:nvPicPr>
          <p:cNvPr id="100372" name="Picture 1044" descr="thmb_4648ad39293815"/>
          <p:cNvPicPr>
            <a:picLocks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0"/>
            <a:ext cx="7162800" cy="644683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1380" name="Group 4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10138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1389" name="Group 13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101384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1388" name="Rectangle 12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1390" name="Rectangle 14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effectLst/>
            </a:endParaRPr>
          </a:p>
        </p:txBody>
      </p:sp>
      <p:pic>
        <p:nvPicPr>
          <p:cNvPr id="101392" name="Picture 16" descr="thmb_4648ad3938d786"/>
          <p:cNvPicPr>
            <a:picLocks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7162800" cy="64452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102402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403" name="Rectangle 1027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2404" name="Group 1028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102405" name="Rectangle 1029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2406" name="Rectangle 1030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2407" name="Rectangle 1031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409" name="Rectangle 1033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2413" name="Group 1037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102408" name="Rectangle 1032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2412" name="Rectangle 1036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411" name="Picture 1035" descr="thmb_4648ad394876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6477000" cy="5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99330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9331" name="Rectangle 1027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99332" name="Group 1028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99333" name="Rectangle 1029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9334" name="Rectangle 1030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9335" name="Rectangle 1031"/>
          <p:cNvSpPr>
            <a:spLocks noChangeArrowheads="1"/>
          </p:cNvSpPr>
          <p:nvPr/>
        </p:nvSpPr>
        <p:spPr bwMode="auto">
          <a:xfrm>
            <a:off x="2170113" y="22971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99337" name="Rectangle 1033"/>
          <p:cNvSpPr>
            <a:spLocks noChangeArrowheads="1"/>
          </p:cNvSpPr>
          <p:nvPr/>
        </p:nvSpPr>
        <p:spPr bwMode="auto">
          <a:xfrm>
            <a:off x="2170113" y="22971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99341" name="Group 1037"/>
          <p:cNvGrpSpPr>
            <a:grpSpLocks/>
          </p:cNvGrpSpPr>
          <p:nvPr/>
        </p:nvGrpSpPr>
        <p:grpSpPr bwMode="auto">
          <a:xfrm>
            <a:off x="2170113" y="2254250"/>
            <a:ext cx="5946775" cy="257175"/>
            <a:chOff x="0" y="-27"/>
            <a:chExt cx="3746" cy="162"/>
          </a:xfrm>
        </p:grpSpPr>
        <p:sp>
          <p:nvSpPr>
            <p:cNvPr id="99336" name="Rectangle 1032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99340" name="Rectangle 1036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99339" name="Picture 1035" descr="thmb_46582139820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0287000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1028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Tomografia e PET</a:t>
            </a:r>
            <a:endParaRPr lang="pt-PT" altLang="pt-BR">
              <a:effectLst/>
            </a:endParaRPr>
          </a:p>
        </p:txBody>
      </p:sp>
      <p:sp>
        <p:nvSpPr>
          <p:cNvPr id="86021" name="Rectangle 1029"/>
          <p:cNvSpPr>
            <a:spLocks noChangeArrowheads="1"/>
          </p:cNvSpPr>
          <p:nvPr>
            <p:ph type="body" idx="1"/>
          </p:nvPr>
        </p:nvSpPr>
        <p:spPr>
          <a:xfrm>
            <a:off x="5257800" y="1524000"/>
            <a:ext cx="43434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2800">
                <a:effectLst/>
              </a:rPr>
              <a:t>Tomografia de alta resolução permite identificar estruturais menores de 0,5mm</a:t>
            </a:r>
          </a:p>
          <a:p>
            <a:r>
              <a:rPr lang="en-US" altLang="pt-BR" sz="2800">
                <a:effectLst/>
              </a:rPr>
              <a:t>PET identifica processos metabolicamente ativos maiores que 10mm</a:t>
            </a:r>
          </a:p>
          <a:p>
            <a:r>
              <a:rPr lang="en-US" altLang="pt-BR" sz="2800">
                <a:effectLst/>
              </a:rPr>
              <a:t>Falsos positivos</a:t>
            </a:r>
          </a:p>
          <a:p>
            <a:endParaRPr lang="pt-PT" altLang="pt-BR" sz="2800">
              <a:effectLst/>
            </a:endParaRPr>
          </a:p>
        </p:txBody>
      </p:sp>
      <p:graphicFrame>
        <p:nvGraphicFramePr>
          <p:cNvPr id="86022" name="Object 1030"/>
          <p:cNvGraphicFramePr>
            <a:graphicFrameLocks noChangeAspect="1"/>
          </p:cNvGraphicFramePr>
          <p:nvPr/>
        </p:nvGraphicFramePr>
        <p:xfrm>
          <a:off x="609600" y="1371600"/>
          <a:ext cx="443865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Bitmap Image" r:id="rId4" imgW="2866667" imgH="2952381" progId="Paint.Picture">
                  <p:embed/>
                </p:oleObj>
              </mc:Choice>
              <mc:Fallback>
                <p:oleObj name="Bitmap Image" r:id="rId4" imgW="2866667" imgH="2952381" progId="Paint.Picture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71600"/>
                        <a:ext cx="443865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br>
              <a:rPr lang="en-US" altLang="pt-BR"/>
            </a:br>
            <a:r>
              <a:rPr lang="en-US" altLang="pt-BR"/>
              <a:t>EUS-FNA </a:t>
            </a:r>
            <a:br>
              <a:rPr lang="en-US" altLang="pt-BR"/>
            </a:br>
            <a:endParaRPr lang="pt-PT" altLang="pt-BR"/>
          </a:p>
        </p:txBody>
      </p:sp>
      <p:sp>
        <p:nvSpPr>
          <p:cNvPr id="108547" name="Rectangle 1027"/>
          <p:cNvSpPr>
            <a:spLocks noChangeArrowheads="1"/>
          </p:cNvSpPr>
          <p:nvPr>
            <p:ph type="body" idx="1"/>
          </p:nvPr>
        </p:nvSpPr>
        <p:spPr>
          <a:xfrm>
            <a:off x="5943600" y="1219200"/>
            <a:ext cx="3733800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pt-BR" sz="2400">
                <a:effectLst/>
              </a:rPr>
              <a:t>Único método que alcança (8-9)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>
                <a:effectLst/>
              </a:rPr>
              <a:t>Não alcança:</a:t>
            </a:r>
          </a:p>
          <a:p>
            <a:r>
              <a:rPr lang="en-US" altLang="pt-BR" sz="2400">
                <a:effectLst/>
              </a:rPr>
              <a:t>Hilar</a:t>
            </a:r>
          </a:p>
          <a:p>
            <a:r>
              <a:rPr lang="en-US" altLang="pt-BR" sz="2400">
                <a:effectLst/>
              </a:rPr>
              <a:t>Paratraqueal D</a:t>
            </a:r>
          </a:p>
          <a:p>
            <a:r>
              <a:rPr lang="en-US" altLang="pt-BR" sz="2400">
                <a:effectLst/>
              </a:rPr>
              <a:t>Pré-traqueal</a:t>
            </a:r>
            <a:endParaRPr lang="pt-PT" altLang="pt-BR" sz="2400">
              <a:effectLst/>
            </a:endParaRPr>
          </a:p>
        </p:txBody>
      </p:sp>
      <p:graphicFrame>
        <p:nvGraphicFramePr>
          <p:cNvPr id="108549" name="Object 1029"/>
          <p:cNvGraphicFramePr>
            <a:graphicFrameLocks noChangeAspect="1"/>
          </p:cNvGraphicFramePr>
          <p:nvPr/>
        </p:nvGraphicFramePr>
        <p:xfrm>
          <a:off x="381000" y="1143000"/>
          <a:ext cx="4562475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name="Bitmap Image" r:id="rId4" imgW="4563112" imgH="3990476" progId="Paint.Picture">
                  <p:embed/>
                </p:oleObj>
              </mc:Choice>
              <mc:Fallback>
                <p:oleObj name="Bitmap Image" r:id="rId4" imgW="4563112" imgH="3990476" progId="Paint.Picture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3000"/>
                        <a:ext cx="4562475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1030"/>
          <p:cNvGraphicFramePr>
            <a:graphicFrameLocks noChangeAspect="1"/>
          </p:cNvGraphicFramePr>
          <p:nvPr/>
        </p:nvGraphicFramePr>
        <p:xfrm>
          <a:off x="3886200" y="1066800"/>
          <a:ext cx="1897063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3" name="Bitmap Image" r:id="rId6" imgW="1714739" imgH="3648584" progId="Paint.Picture">
                  <p:embed/>
                </p:oleObj>
              </mc:Choice>
              <mc:Fallback>
                <p:oleObj name="Bitmap Image" r:id="rId6" imgW="1714739" imgH="3648584" progId="Paint.Picture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066800"/>
                        <a:ext cx="1897063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1" name="Rectangle 1031"/>
          <p:cNvSpPr>
            <a:spLocks noChangeArrowheads="1"/>
          </p:cNvSpPr>
          <p:nvPr/>
        </p:nvSpPr>
        <p:spPr bwMode="auto">
          <a:xfrm>
            <a:off x="5943600" y="3886200"/>
            <a:ext cx="510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2400">
                <a:latin typeface="Tahoma" panose="020B0604030504040204" pitchFamily="34" charset="0"/>
              </a:rPr>
              <a:t>Especificidade (83 a 100%) 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2400">
                <a:latin typeface="Tahoma" panose="020B0604030504040204" pitchFamily="34" charset="0"/>
              </a:rPr>
              <a:t>sensibilidade (81-97%)</a:t>
            </a:r>
            <a:r>
              <a:rPr lang="en-US" altLang="pt-BR" sz="320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08552" name="Rectangle 1032"/>
          <p:cNvSpPr>
            <a:spLocks noChangeArrowheads="1"/>
          </p:cNvSpPr>
          <p:nvPr/>
        </p:nvSpPr>
        <p:spPr bwMode="auto">
          <a:xfrm>
            <a:off x="2170113" y="223996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8554" name="Rectangle 1034"/>
          <p:cNvSpPr>
            <a:spLocks noChangeArrowheads="1"/>
          </p:cNvSpPr>
          <p:nvPr/>
        </p:nvSpPr>
        <p:spPr bwMode="auto">
          <a:xfrm>
            <a:off x="2170113" y="223996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pic>
        <p:nvPicPr>
          <p:cNvPr id="108556" name="Picture 1036" descr="thmb_466a7a8585aaa4R-nod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205740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9" name="Rectangle 1039"/>
          <p:cNvSpPr>
            <a:spLocks noChangeArrowheads="1"/>
          </p:cNvSpPr>
          <p:nvPr/>
        </p:nvSpPr>
        <p:spPr bwMode="auto">
          <a:xfrm>
            <a:off x="3257550" y="5667375"/>
            <a:ext cx="7029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de-DE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ヒラギノ角ゴ Pro W3" pitchFamily="64" charset="-128"/>
              </a:rPr>
              <a:t>Ann. Surg. 2003; 238: 180-8; </a:t>
            </a:r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ヒラギノ角ゴ Pro W3" pitchFamily="64" charset="-128"/>
              </a:rPr>
              <a:t>Chest. 1990; 98: 586-93; 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ヒラギノ角ゴ Pro W3" pitchFamily="64" charset="-128"/>
              </a:rPr>
              <a:t>Endoscopy. 1994; 26: 784-7; Ann. Thorac. Surg. 1996; 61: 1441-5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ヒラギノ角ゴ Pro W3" pitchFamily="64" charset="-128"/>
              </a:rPr>
              <a:t>Chest. 2000; 117: 339-45; Lung Cancer. 2003; 41: 259-67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ヒラギノ角ゴ Pro W3" pitchFamily="64" charset="-128"/>
              </a:rPr>
              <a:t>Am. J. Respir. Crit. Care Med. 2003; 168: 1293-7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Conventional mediastinoscopy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70113" y="183356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70113" y="183356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2170113" y="1790700"/>
            <a:ext cx="5946775" cy="257175"/>
            <a:chOff x="0" y="-27"/>
            <a:chExt cx="3746" cy="162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30" name="Picture 6" descr="thmb_466a8d15dd716_scopy-con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6482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9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Mediastinoscopia</a:t>
            </a:r>
            <a:endParaRPr lang="pt-PT" altLang="pt-BR">
              <a:effectLst/>
            </a:endParaRPr>
          </a:p>
        </p:txBody>
      </p:sp>
      <p:sp>
        <p:nvSpPr>
          <p:cNvPr id="1041" name="Rectangle 17"/>
          <p:cNvSpPr>
            <a:spLocks noChangeArrowheads="1"/>
          </p:cNvSpPr>
          <p:nvPr>
            <p:ph type="body" idx="1"/>
          </p:nvPr>
        </p:nvSpPr>
        <p:spPr>
          <a:xfrm>
            <a:off x="514350" y="5029200"/>
            <a:ext cx="9258300" cy="144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2800">
                <a:effectLst/>
              </a:rPr>
              <a:t>Pré-traqueal, paratraqueal e mediastinal até estação 7</a:t>
            </a:r>
          </a:p>
          <a:p>
            <a:r>
              <a:rPr lang="en-US" altLang="pt-BR" sz="2800">
                <a:effectLst/>
              </a:rPr>
              <a:t>Cadeias acima de 8 não acessíveis.</a:t>
            </a:r>
            <a:endParaRPr lang="pt-PT" altLang="pt-BR" sz="2800">
              <a:effectLst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170113" y="217646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170113" y="217646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pic>
        <p:nvPicPr>
          <p:cNvPr id="1038" name="Picture 14" descr="thmb_466a8d2819b2fsc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5334000" cy="34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>
                <a:effectLst/>
              </a:rPr>
              <a:t>EBUS-TBNA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066800"/>
            <a:ext cx="522922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pt-BR">
              <a:effectLst/>
            </a:endParaRPr>
          </a:p>
          <a:p>
            <a:pPr>
              <a:lnSpc>
                <a:spcPct val="80000"/>
              </a:lnSpc>
            </a:pPr>
            <a:r>
              <a:rPr lang="en-US" altLang="pt-BR" sz="2800">
                <a:effectLst/>
              </a:rPr>
              <a:t>Calibre externo de 6,9 mm</a:t>
            </a:r>
          </a:p>
          <a:p>
            <a:pPr>
              <a:lnSpc>
                <a:spcPct val="80000"/>
              </a:lnSpc>
            </a:pPr>
            <a:r>
              <a:rPr lang="en-US" altLang="pt-BR" sz="2800">
                <a:effectLst/>
              </a:rPr>
              <a:t>Imagens são obtidas pela insuflação de um balão com salina na ponta do aparelho</a:t>
            </a:r>
          </a:p>
          <a:p>
            <a:pPr>
              <a:lnSpc>
                <a:spcPct val="80000"/>
              </a:lnSpc>
            </a:pPr>
            <a:r>
              <a:rPr lang="en-US" altLang="pt-BR" sz="2800">
                <a:effectLst/>
              </a:rPr>
              <a:t>Imagem é precessada</a:t>
            </a:r>
          </a:p>
          <a:p>
            <a:pPr lvl="1">
              <a:lnSpc>
                <a:spcPct val="80000"/>
              </a:lnSpc>
            </a:pPr>
            <a:r>
              <a:rPr lang="en-US" altLang="pt-BR">
                <a:effectLst/>
              </a:rPr>
              <a:t>Podem ser medidas</a:t>
            </a:r>
          </a:p>
          <a:p>
            <a:pPr lvl="1">
              <a:lnSpc>
                <a:spcPct val="80000"/>
              </a:lnSpc>
            </a:pPr>
            <a:r>
              <a:rPr lang="en-US" altLang="pt-BR">
                <a:effectLst/>
              </a:rPr>
              <a:t>Images podem ser congeladas</a:t>
            </a:r>
          </a:p>
          <a:p>
            <a:pPr lvl="1">
              <a:lnSpc>
                <a:spcPct val="80000"/>
              </a:lnSpc>
            </a:pPr>
            <a:r>
              <a:rPr lang="en-US" altLang="pt-BR">
                <a:effectLst/>
              </a:rPr>
              <a:t>Modo Doppler </a:t>
            </a:r>
          </a:p>
          <a:p>
            <a:pPr>
              <a:lnSpc>
                <a:spcPct val="80000"/>
              </a:lnSpc>
            </a:pPr>
            <a:r>
              <a:rPr lang="en-US" altLang="pt-BR" sz="2800">
                <a:effectLst/>
              </a:rPr>
              <a:t>22-agulha gauge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pt-BR">
              <a:effectLst/>
            </a:endParaRPr>
          </a:p>
        </p:txBody>
      </p:sp>
      <p:pic>
        <p:nvPicPr>
          <p:cNvPr id="1280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71763"/>
            <a:ext cx="487680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Broncosocpia com TBNA</a:t>
            </a:r>
            <a:endParaRPr lang="pt-PT" altLang="pt-BR">
              <a:effectLst/>
            </a:endParaRPr>
          </a:p>
        </p:txBody>
      </p:sp>
      <p:sp>
        <p:nvSpPr>
          <p:cNvPr id="106499" name="Rectangle 1027"/>
          <p:cNvSpPr>
            <a:spLocks noChangeArrowheads="1"/>
          </p:cNvSpPr>
          <p:nvPr>
            <p:ph type="body" idx="1"/>
          </p:nvPr>
        </p:nvSpPr>
        <p:spPr>
          <a:xfrm>
            <a:off x="5257800" y="1524000"/>
            <a:ext cx="43434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Acesso a lesões adjacentes aos brônquios</a:t>
            </a:r>
          </a:p>
          <a:p>
            <a:r>
              <a:rPr lang="en-US" altLang="pt-BR">
                <a:effectLst/>
              </a:rPr>
              <a:t>Estações 8 e 9 são inacessíveis</a:t>
            </a:r>
          </a:p>
          <a:p>
            <a:endParaRPr lang="pt-PT" altLang="pt-BR">
              <a:effectLst/>
            </a:endParaRPr>
          </a:p>
        </p:txBody>
      </p:sp>
      <p:graphicFrame>
        <p:nvGraphicFramePr>
          <p:cNvPr id="106501" name="Object 1029"/>
          <p:cNvGraphicFramePr>
            <a:graphicFrameLocks noChangeAspect="1"/>
          </p:cNvGraphicFramePr>
          <p:nvPr/>
        </p:nvGraphicFramePr>
        <p:xfrm>
          <a:off x="304800" y="1447800"/>
          <a:ext cx="4953000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3" name="Bitmap Image" r:id="rId4" imgW="4552381" imgH="3971429" progId="Paint.Picture">
                  <p:embed/>
                </p:oleObj>
              </mc:Choice>
              <mc:Fallback>
                <p:oleObj name="Bitmap Image" r:id="rId4" imgW="4552381" imgH="3971429" progId="Paint.Picture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4953000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>
                <a:effectLst/>
              </a:rPr>
              <a:t>Conventional TBNA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pt-BR" sz="2800">
                <a:effectLst/>
              </a:rPr>
              <a:t>Sensibilidade de 14 a 91% (operador-dependente)</a:t>
            </a:r>
          </a:p>
          <a:p>
            <a:r>
              <a:rPr lang="en-US" altLang="pt-BR" sz="2800">
                <a:effectLst/>
              </a:rPr>
              <a:t>Falha na inserção do catéter no interior do linfonodo</a:t>
            </a:r>
          </a:p>
          <a:p>
            <a:r>
              <a:rPr lang="en-US" altLang="pt-BR" sz="2800">
                <a:effectLst/>
              </a:rPr>
              <a:t>Depende do tamanho e da localização do linfonodo</a:t>
            </a:r>
          </a:p>
          <a:p>
            <a:r>
              <a:rPr lang="en-US" altLang="pt-BR" sz="2800">
                <a:effectLst/>
              </a:rPr>
              <a:t>Alta taxa de falso negativo</a:t>
            </a:r>
          </a:p>
          <a:p>
            <a:endParaRPr lang="en-US" altLang="pt-BR" sz="2800">
              <a:effectLst/>
            </a:endParaRPr>
          </a:p>
          <a:p>
            <a:endParaRPr lang="en-US" altLang="pt-BR" sz="2800">
              <a:effectLst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154613" y="5392738"/>
            <a:ext cx="51323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ヒラギノ角ゴ Pro W3" pitchFamily="64" charset="-128"/>
              </a:rPr>
              <a:t>Chest. 1983; 84: 571-6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ヒラギノ角ゴ Pro W3" pitchFamily="64" charset="-128"/>
              </a:rPr>
              <a:t>Chest. 1989; 96: 1228-32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ヒラギノ角ゴ Pro W3" pitchFamily="64" charset="-128"/>
              </a:rPr>
              <a:t>Am. Rev. Respir. Dis. 1986; 134: 146-8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ヒラギノ角ゴ Pro W3" pitchFamily="64" charset="-128"/>
              </a:rPr>
              <a:t>Chest. 2003; 123: 157-66</a:t>
            </a:r>
          </a:p>
          <a:p>
            <a:pPr algn="r" eaLnBrk="0" hangingPunct="0"/>
            <a:r>
              <a:rPr lang="en-US" alt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ヒラギノ角ゴ Pro W3" pitchFamily="64" charset="-128"/>
              </a:rPr>
              <a:t>Chest. 2005; 128: 869-75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EBUS (MINIPROBE) TBNA</a:t>
            </a:r>
            <a:endParaRPr lang="pt-PT" altLang="pt-BR">
              <a:effectLst/>
            </a:endParaRPr>
          </a:p>
        </p:txBody>
      </p:sp>
      <p:sp>
        <p:nvSpPr>
          <p:cNvPr id="110595" name="Rectangle 1027"/>
          <p:cNvSpPr>
            <a:spLocks noChangeArrowheads="1"/>
          </p:cNvSpPr>
          <p:nvPr>
            <p:ph type="body" idx="1"/>
          </p:nvPr>
        </p:nvSpPr>
        <p:spPr>
          <a:xfrm>
            <a:off x="5257800" y="1524000"/>
            <a:ext cx="43434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Acesso a lesões adjacentes aos brônquios</a:t>
            </a:r>
          </a:p>
          <a:p>
            <a:r>
              <a:rPr lang="en-US" altLang="pt-BR">
                <a:effectLst/>
              </a:rPr>
              <a:t>Acesso periférico</a:t>
            </a:r>
          </a:p>
          <a:p>
            <a:r>
              <a:rPr lang="en-US" altLang="pt-BR">
                <a:effectLst/>
              </a:rPr>
              <a:t>Estações 5-6 e 8-9 são inacessíveis</a:t>
            </a:r>
          </a:p>
          <a:p>
            <a:endParaRPr lang="pt-PT" altLang="pt-BR">
              <a:effectLst/>
            </a:endParaRPr>
          </a:p>
        </p:txBody>
      </p:sp>
      <p:graphicFrame>
        <p:nvGraphicFramePr>
          <p:cNvPr id="110597" name="Object 1029"/>
          <p:cNvGraphicFramePr>
            <a:graphicFrameLocks noChangeAspect="1"/>
          </p:cNvGraphicFramePr>
          <p:nvPr/>
        </p:nvGraphicFramePr>
        <p:xfrm>
          <a:off x="381000" y="1447800"/>
          <a:ext cx="4876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9" name="Bitmap Image" r:id="rId4" imgW="4552381" imgH="3982006" progId="Paint.Picture">
                  <p:embed/>
                </p:oleObj>
              </mc:Choice>
              <mc:Fallback>
                <p:oleObj name="Bitmap Image" r:id="rId4" imgW="4552381" imgH="3982006" progId="Paint.Picture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4876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EBUS TBNA (visão US direta)</a:t>
            </a:r>
            <a:endParaRPr lang="pt-PT" altLang="pt-BR">
              <a:effectLst/>
            </a:endParaRPr>
          </a:p>
        </p:txBody>
      </p:sp>
      <p:sp>
        <p:nvSpPr>
          <p:cNvPr id="112643" name="Rectangle 1027"/>
          <p:cNvSpPr>
            <a:spLocks noChangeArrowheads="1"/>
          </p:cNvSpPr>
          <p:nvPr>
            <p:ph type="body" idx="1"/>
          </p:nvPr>
        </p:nvSpPr>
        <p:spPr>
          <a:xfrm>
            <a:off x="5257800" y="1524000"/>
            <a:ext cx="43434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Acesso a lesões adjacentes aos brônquios</a:t>
            </a:r>
          </a:p>
          <a:p>
            <a:r>
              <a:rPr lang="en-US" altLang="pt-BR">
                <a:effectLst/>
              </a:rPr>
              <a:t>Estações subaórticas (5-6) e paraesofágicas (8-9) são </a:t>
            </a:r>
            <a:r>
              <a:rPr lang="en-US" altLang="pt-BR" u="sng">
                <a:effectLst/>
              </a:rPr>
              <a:t>inacessíveis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u="sng">
              <a:effectLst/>
            </a:endParaRPr>
          </a:p>
          <a:p>
            <a:endParaRPr lang="pt-PT" altLang="pt-BR">
              <a:effectLst/>
            </a:endParaRPr>
          </a:p>
        </p:txBody>
      </p:sp>
      <p:sp>
        <p:nvSpPr>
          <p:cNvPr id="112645" name="Rectangle 1029"/>
          <p:cNvSpPr>
            <a:spLocks noChangeArrowheads="1"/>
          </p:cNvSpPr>
          <p:nvPr/>
        </p:nvSpPr>
        <p:spPr bwMode="auto">
          <a:xfrm>
            <a:off x="533400" y="5943600"/>
            <a:ext cx="944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pt-BR" sz="3200">
                <a:latin typeface="Tahoma" panose="020B0604030504040204" pitchFamily="34" charset="0"/>
              </a:rPr>
              <a:t>Alta especificidade (100%) e sensibilidade (90%) </a:t>
            </a:r>
          </a:p>
        </p:txBody>
      </p:sp>
      <p:graphicFrame>
        <p:nvGraphicFramePr>
          <p:cNvPr id="112646" name="Object 1030"/>
          <p:cNvGraphicFramePr>
            <a:graphicFrameLocks noChangeAspect="1"/>
          </p:cNvGraphicFramePr>
          <p:nvPr/>
        </p:nvGraphicFramePr>
        <p:xfrm>
          <a:off x="457200" y="1447800"/>
          <a:ext cx="48006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Bitmap Image" r:id="rId4" imgW="4571429" imgH="3990476" progId="Paint.Picture">
                  <p:embed/>
                </p:oleObj>
              </mc:Choice>
              <mc:Fallback>
                <p:oleObj name="Bitmap Image" r:id="rId4" imgW="4571429" imgH="3990476" progId="Paint.Picture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48006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Ann Thorac Surg 2008;85:224 –30)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altLang="pt-BR" sz="3600">
                <a:effectLst/>
              </a:rPr>
              <a:t>Resultados do EBUS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endParaRPr lang="en-US" altLang="pt-BR" b="1">
              <a:effectLst/>
            </a:endParaRPr>
          </a:p>
          <a:p>
            <a:pPr algn="r">
              <a:lnSpc>
                <a:spcPct val="80000"/>
              </a:lnSpc>
            </a:pPr>
            <a:r>
              <a:rPr lang="en-US" altLang="pt-BR" sz="2800" b="1">
                <a:effectLst/>
              </a:rPr>
              <a:t>Retrospectivo: </a:t>
            </a:r>
          </a:p>
          <a:p>
            <a:pPr algn="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pt-BR" sz="2800" b="1">
                <a:effectLst/>
              </a:rPr>
              <a:t>(jan- 2005 e jun – 2006)</a:t>
            </a:r>
          </a:p>
          <a:p>
            <a:pPr algn="r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pt-BR" sz="2800" b="1">
              <a:effectLst/>
            </a:endParaRPr>
          </a:p>
          <a:p>
            <a:pPr>
              <a:lnSpc>
                <a:spcPct val="120000"/>
              </a:lnSpc>
            </a:pPr>
            <a:r>
              <a:rPr lang="en-US" altLang="pt-BR" sz="2800" b="1">
                <a:effectLst/>
              </a:rPr>
              <a:t>152 pacientes</a:t>
            </a:r>
            <a:r>
              <a:rPr lang="en-US" altLang="pt-BR" sz="2800">
                <a:effectLst/>
              </a:rPr>
              <a:t> submetidos a EBUS-TBNA  com adenopatias intratórácicas ou em estadiamento de câncer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Ann Thorac Surg 2008;85:224 –30)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653097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Wallace MB, et al, JAMA. 2008</a:t>
            </a:r>
          </a:p>
        </p:txBody>
      </p:sp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 sz="3000">
                <a:effectLst/>
              </a:rPr>
              <a:t>Estadiamento endoscópico minimamente invasivo de pacientes com suspeita de CA pulmonar</a:t>
            </a:r>
            <a:endParaRPr lang="en-US" altLang="pt-BR">
              <a:effectLst/>
            </a:endParaRPr>
          </a:p>
        </p:txBody>
      </p:sp>
      <p:sp>
        <p:nvSpPr>
          <p:cNvPr id="205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pt-BR">
              <a:solidFill>
                <a:schemeClr val="folHlink"/>
              </a:solidFill>
              <a:effectLst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pt-BR">
                <a:effectLst/>
              </a:rPr>
              <a:t>	Comparação da acurácia diagnóstica de 3 métodos e suas combinações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>
              <a:effectLst/>
            </a:endParaRPr>
          </a:p>
          <a:p>
            <a:pPr lvl="1"/>
            <a:r>
              <a:rPr lang="en-US" altLang="pt-BR">
                <a:effectLst/>
              </a:rPr>
              <a:t>TBNA tradicional</a:t>
            </a:r>
          </a:p>
          <a:p>
            <a:pPr lvl="1"/>
            <a:r>
              <a:rPr lang="en-US" altLang="pt-BR">
                <a:effectLst/>
              </a:rPr>
              <a:t>EBUS-FNA</a:t>
            </a:r>
          </a:p>
          <a:p>
            <a:pPr lvl="1"/>
            <a:r>
              <a:rPr lang="en-US" altLang="pt-BR">
                <a:effectLst/>
              </a:rPr>
              <a:t>EUS-FNA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Wallace MB, et al, JAMA. 2008</a:t>
            </a:r>
          </a:p>
        </p:txBody>
      </p:sp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 sz="3000">
                <a:effectLst/>
              </a:rPr>
              <a:t>Resultados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514350" y="1524000"/>
            <a:ext cx="9258300" cy="4602163"/>
          </a:xfrm>
        </p:spPr>
        <p:txBody>
          <a:bodyPr/>
          <a:lstStyle/>
          <a:p>
            <a:r>
              <a:rPr lang="en-US" altLang="pt-BR">
                <a:effectLst/>
              </a:rPr>
              <a:t>138 pacientes:</a:t>
            </a:r>
          </a:p>
          <a:p>
            <a:pPr lvl="1"/>
            <a:r>
              <a:rPr lang="en-US" altLang="pt-BR">
                <a:effectLst/>
              </a:rPr>
              <a:t>42 (30%) tinham LN malignos </a:t>
            </a:r>
          </a:p>
          <a:p>
            <a:pPr lvl="1"/>
            <a:r>
              <a:rPr lang="en-US" altLang="pt-BR">
                <a:effectLst/>
              </a:rPr>
              <a:t>EBUS-FNA: mais sensível que TBNA:</a:t>
            </a:r>
          </a:p>
          <a:p>
            <a:pPr lvl="2"/>
            <a:r>
              <a:rPr lang="en-US" altLang="pt-BR">
                <a:effectLst/>
              </a:rPr>
              <a:t>Detecção de 29 (69%) vs 15 (36%) dos LN malignos (P = .003). </a:t>
            </a:r>
          </a:p>
          <a:p>
            <a:pPr lvl="1"/>
            <a:r>
              <a:rPr lang="en-US" altLang="pt-BR">
                <a:effectLst/>
              </a:rPr>
              <a:t>EUS + EBUS: </a:t>
            </a:r>
          </a:p>
          <a:p>
            <a:pPr lvl="2"/>
            <a:r>
              <a:rPr lang="en-US" altLang="pt-BR">
                <a:effectLst/>
              </a:rPr>
              <a:t>sensibilidade: 93% [39/42] </a:t>
            </a:r>
          </a:p>
          <a:p>
            <a:pPr lvl="2"/>
            <a:r>
              <a:rPr lang="en-US" altLang="pt-BR">
                <a:effectLst/>
              </a:rPr>
              <a:t>Valor preditivo negativo: 97% [96/99] </a:t>
            </a:r>
          </a:p>
          <a:p>
            <a:pPr lvl="2"/>
            <a:r>
              <a:rPr lang="en-US" altLang="pt-BR">
                <a:effectLst/>
              </a:rPr>
              <a:t>Ambos maiores que métodos isolados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Herth FJ, et al,Eur Respir J. 2006</a:t>
            </a:r>
          </a:p>
        </p:txBody>
      </p:sp>
      <p:sp>
        <p:nvSpPr>
          <p:cNvPr id="162818" name="Rectangle 2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3400">
                <a:effectLst/>
              </a:rPr>
              <a:t>EBUS  vs TC com LN mediastinais normais</a:t>
            </a:r>
          </a:p>
        </p:txBody>
      </p:sp>
      <p:sp>
        <p:nvSpPr>
          <p:cNvPr id="162819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100 pcts com NSCLC com TC sem aumento de LN mediastinais</a:t>
            </a:r>
          </a:p>
          <a:p>
            <a:r>
              <a:rPr lang="en-US" altLang="pt-BR">
                <a:effectLst/>
              </a:rPr>
              <a:t>119 bx (5-10 mm)</a:t>
            </a:r>
          </a:p>
          <a:p>
            <a:r>
              <a:rPr lang="en-US" altLang="pt-BR">
                <a:effectLst/>
              </a:rPr>
              <a:t>Aspirados 2r, 2l, 4r, 4l, 7, 10r, 10l, 11r and 11l</a:t>
            </a:r>
          </a:p>
          <a:p>
            <a:r>
              <a:rPr lang="en-US" altLang="pt-BR">
                <a:effectLst/>
              </a:rPr>
              <a:t>Malignidade em 19 pacientes dos 21 postivos</a:t>
            </a:r>
          </a:p>
          <a:p>
            <a:r>
              <a:rPr lang="en-US" altLang="pt-BR">
                <a:effectLst/>
              </a:rPr>
              <a:t>Sensibilidade de EBUS-TBNA: 92.3%</a:t>
            </a:r>
          </a:p>
          <a:p>
            <a:r>
              <a:rPr lang="en-US" altLang="pt-BR">
                <a:effectLst/>
              </a:rPr>
              <a:t>Especificidade: 100%</a:t>
            </a:r>
          </a:p>
          <a:p>
            <a:r>
              <a:rPr lang="en-US" altLang="pt-BR">
                <a:effectLst/>
              </a:rPr>
              <a:t>VPN: 96.3%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Yasufuku et al. Chest 2006;  130:710-718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>
                <a:effectLst/>
              </a:rPr>
              <a:t>EBUS e Estadiamento </a:t>
            </a:r>
          </a:p>
        </p:txBody>
      </p:sp>
      <p:graphicFrame>
        <p:nvGraphicFramePr>
          <p:cNvPr id="158723" name="Group 3"/>
          <p:cNvGraphicFramePr>
            <a:graphicFrameLocks noGrp="1"/>
          </p:cNvGraphicFramePr>
          <p:nvPr>
            <p:ph idx="4294967295"/>
          </p:nvPr>
        </p:nvGraphicFramePr>
        <p:xfrm>
          <a:off x="604838" y="1897063"/>
          <a:ext cx="9167812" cy="4137025"/>
        </p:xfrm>
        <a:graphic>
          <a:graphicData uri="http://schemas.openxmlformats.org/drawingml/2006/table">
            <a:tbl>
              <a:tblPr/>
              <a:tblGrid>
                <a:gridCol w="2290762">
                  <a:extLst>
                    <a:ext uri="{9D8B030D-6E8A-4147-A177-3AD203B41FA5}">
                      <a16:colId xmlns:a16="http://schemas.microsoft.com/office/drawing/2014/main" val="3770750106"/>
                    </a:ext>
                  </a:extLst>
                </a:gridCol>
                <a:gridCol w="2293938">
                  <a:extLst>
                    <a:ext uri="{9D8B030D-6E8A-4147-A177-3AD203B41FA5}">
                      <a16:colId xmlns:a16="http://schemas.microsoft.com/office/drawing/2014/main" val="2413574123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1907472"/>
                    </a:ext>
                  </a:extLst>
                </a:gridCol>
                <a:gridCol w="2293937">
                  <a:extLst>
                    <a:ext uri="{9D8B030D-6E8A-4147-A177-3AD203B41FA5}">
                      <a16:colId xmlns:a16="http://schemas.microsoft.com/office/drawing/2014/main" val="3527450616"/>
                    </a:ext>
                  </a:extLst>
                </a:gridCol>
              </a:tblGrid>
              <a:tr h="1095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PT" alt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ヒラギノ角ゴ Pro W3" pitchFamily="6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Sensibilidade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Especificidade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Acurácia Diagnósitca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488524"/>
                  </a:ext>
                </a:extLst>
              </a:tr>
              <a:tr h="769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TC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76.9%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55.3%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60.8%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02365"/>
                  </a:ext>
                </a:extLst>
              </a:tr>
              <a:tr h="727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PET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80%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70.1%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72.5%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535650"/>
                  </a:ext>
                </a:extLst>
              </a:tr>
              <a:tr h="1095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EBUS-TBNA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92.3%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ヒラギノ角ゴ Pro W3" pitchFamily="64" charset="-128"/>
                        </a:rPr>
                        <a:t>98%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2539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animaçao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96863"/>
            <a:ext cx="8713787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6" fill="hold"/>
                                        <p:tgtEl>
                                          <p:spTgt spid="169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99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9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9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98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Chest 2007; 132; 202-220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>
                <a:effectLst/>
              </a:rPr>
              <a:t>Estadiamento de CA pulmonar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676400"/>
            <a:ext cx="9429750" cy="4572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800">
                <a:effectLst/>
              </a:rPr>
              <a:t>ACCP estadiamento mediastinal</a:t>
            </a:r>
          </a:p>
          <a:p>
            <a:pPr lvl="1">
              <a:lnSpc>
                <a:spcPct val="90000"/>
              </a:lnSpc>
            </a:pPr>
            <a:r>
              <a:rPr lang="en-US" altLang="pt-BR" sz="2400">
                <a:effectLst/>
              </a:rPr>
              <a:t>2002: Revisão em 2006</a:t>
            </a:r>
          </a:p>
          <a:p>
            <a:pPr algn="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800">
                <a:effectLst/>
              </a:rPr>
              <a:t>Principais recomendações</a:t>
            </a:r>
          </a:p>
          <a:p>
            <a:pPr lvl="1">
              <a:lnSpc>
                <a:spcPct val="90000"/>
              </a:lnSpc>
            </a:pPr>
            <a:r>
              <a:rPr lang="en-US" altLang="pt-BR" sz="2200">
                <a:effectLst/>
              </a:rPr>
              <a:t>Infiltrado mediastinal extenso</a:t>
            </a:r>
          </a:p>
          <a:p>
            <a:pPr lvl="2">
              <a:lnSpc>
                <a:spcPct val="90000"/>
              </a:lnSpc>
            </a:pPr>
            <a:r>
              <a:rPr lang="en-US" altLang="pt-BR" sz="2200">
                <a:effectLst/>
              </a:rPr>
              <a:t>Estadiamento invasivo não é necessário	2C</a:t>
            </a:r>
          </a:p>
          <a:p>
            <a:pPr lvl="1">
              <a:lnSpc>
                <a:spcPct val="90000"/>
              </a:lnSpc>
            </a:pPr>
            <a:r>
              <a:rPr lang="en-US" altLang="pt-BR" sz="2200">
                <a:effectLst/>
              </a:rPr>
              <a:t>Discreto aumento de LN mediastinal sem metástase</a:t>
            </a:r>
          </a:p>
          <a:p>
            <a:pPr lvl="2">
              <a:lnSpc>
                <a:spcPct val="90000"/>
              </a:lnSpc>
            </a:pPr>
            <a:r>
              <a:rPr lang="en-US" altLang="pt-BR" sz="2200">
                <a:effectLst/>
              </a:rPr>
              <a:t>Estadiamento por TC ou PET não é suficiente</a:t>
            </a:r>
          </a:p>
          <a:p>
            <a:pPr lvl="2">
              <a:lnSpc>
                <a:spcPct val="90000"/>
              </a:lnSpc>
            </a:pPr>
            <a:r>
              <a:rPr lang="en-US" altLang="pt-BR" sz="2200">
                <a:effectLst/>
              </a:rPr>
              <a:t>Necessário confirmação invasiva		1B</a:t>
            </a:r>
          </a:p>
          <a:p>
            <a:pPr lvl="1">
              <a:lnSpc>
                <a:spcPct val="90000"/>
              </a:lnSpc>
            </a:pPr>
            <a:r>
              <a:rPr lang="en-US" altLang="pt-BR" sz="2200">
                <a:effectLst/>
              </a:rPr>
              <a:t>Alargamento mediastinal por aumento ganglionar</a:t>
            </a:r>
          </a:p>
          <a:p>
            <a:pPr lvl="2">
              <a:lnSpc>
                <a:spcPct val="90000"/>
              </a:lnSpc>
            </a:pPr>
            <a:r>
              <a:rPr lang="en-US" altLang="pt-BR" sz="2200">
                <a:effectLst/>
              </a:rPr>
              <a:t>Técnicas de punção negativas</a:t>
            </a:r>
          </a:p>
          <a:p>
            <a:pPr lvl="2">
              <a:lnSpc>
                <a:spcPct val="90000"/>
              </a:lnSpc>
            </a:pPr>
            <a:r>
              <a:rPr lang="en-US" altLang="pt-BR" sz="2200">
                <a:effectLst/>
              </a:rPr>
              <a:t>Confirmar com mediastinoscopia (indeoendente da imagem) 1C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Chest 2007; 132; 202-220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>
                <a:effectLst/>
              </a:rPr>
              <a:t>Estadiamento de CA pulmonar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71525" y="1828800"/>
            <a:ext cx="9134475" cy="4800600"/>
          </a:xfrm>
        </p:spPr>
        <p:txBody>
          <a:bodyPr/>
          <a:lstStyle/>
          <a:p>
            <a:pPr lvl="1">
              <a:buFont typeface="Wingdings" panose="05000000000000000000" pitchFamily="2" charset="2"/>
              <a:buNone/>
            </a:pPr>
            <a:r>
              <a:rPr lang="en-US" altLang="pt-BR">
                <a:effectLst/>
              </a:rPr>
              <a:t>		</a:t>
            </a:r>
            <a:r>
              <a:rPr lang="en-US" altLang="pt-BR" sz="2400">
                <a:effectLst/>
              </a:rPr>
              <a:t>Tumor central ou N1</a:t>
            </a:r>
          </a:p>
          <a:p>
            <a:pPr lvl="2"/>
            <a:r>
              <a:rPr lang="en-US" altLang="pt-BR">
                <a:effectLst/>
              </a:rPr>
              <a:t>Necessário estadiamento invasivo (mediastinoscopia)</a:t>
            </a:r>
          </a:p>
          <a:p>
            <a:pPr lvl="2"/>
            <a:r>
              <a:rPr lang="en-US" altLang="pt-BR">
                <a:effectLst/>
              </a:rPr>
              <a:t>EBUS é uma alternativa		1C</a:t>
            </a:r>
          </a:p>
          <a:p>
            <a:pPr lvl="2">
              <a:buFont typeface="Wingdings" panose="05000000000000000000" pitchFamily="2" charset="2"/>
              <a:buNone/>
            </a:pPr>
            <a:endParaRPr lang="en-US" altLang="pt-BR">
              <a:effectLst/>
            </a:endParaRPr>
          </a:p>
          <a:p>
            <a:pPr lvl="2">
              <a:buFont typeface="Wingdings" panose="05000000000000000000" pitchFamily="2" charset="2"/>
              <a:buNone/>
            </a:pPr>
            <a:r>
              <a:rPr lang="en-US" altLang="pt-BR">
                <a:effectLst/>
              </a:rPr>
              <a:t>Tumor periférico, Estadio I, PET + em mediastino e sem metástases</a:t>
            </a:r>
          </a:p>
          <a:p>
            <a:pPr lvl="2"/>
            <a:r>
              <a:rPr lang="en-US" altLang="pt-BR">
                <a:effectLst/>
              </a:rPr>
              <a:t>EBUS-TBNA é uma alternativa </a:t>
            </a:r>
          </a:p>
          <a:p>
            <a:pPr lvl="2"/>
            <a:r>
              <a:rPr lang="en-US" altLang="pt-BR">
                <a:effectLst/>
              </a:rPr>
              <a:t>Confirmar resultados negativos por mediastinoscopia 1C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Herth et. al. Thorax 2006 61; 795-798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pt-BR">
                <a:effectLst/>
              </a:rPr>
              <a:t>EBUS e mediastinoscopia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pt-BR" sz="2800">
                <a:effectLst/>
              </a:rPr>
              <a:t>EBUS-TBNA</a:t>
            </a:r>
          </a:p>
          <a:p>
            <a:pPr lvl="1"/>
            <a:r>
              <a:rPr lang="en-US" altLang="pt-BR" sz="2400">
                <a:effectLst/>
              </a:rPr>
              <a:t>502 pacients</a:t>
            </a:r>
          </a:p>
          <a:p>
            <a:pPr lvl="1"/>
            <a:r>
              <a:rPr lang="en-US" altLang="pt-BR" sz="2400">
                <a:effectLst/>
              </a:rPr>
              <a:t>572 LN</a:t>
            </a:r>
          </a:p>
          <a:p>
            <a:pPr lvl="2"/>
            <a:r>
              <a:rPr lang="en-US" altLang="pt-BR" sz="2000">
                <a:effectLst/>
              </a:rPr>
              <a:t>LN (2L, 2R, 3, 4R, 4L, 7, 10R, 10L, 11R e 11L)</a:t>
            </a:r>
          </a:p>
          <a:p>
            <a:pPr lvl="2"/>
            <a:r>
              <a:rPr lang="en-US" altLang="pt-BR" sz="2000">
                <a:effectLst/>
              </a:rPr>
              <a:t>Diâmetro médio 1.6 (0,8 - 4.3)</a:t>
            </a:r>
          </a:p>
          <a:p>
            <a:pPr lvl="2"/>
            <a:r>
              <a:rPr lang="en-US" altLang="pt-BR" sz="2000">
                <a:effectLst/>
              </a:rPr>
              <a:t>535 resultaram em diagnóstico (94%)</a:t>
            </a:r>
          </a:p>
          <a:p>
            <a:pPr lvl="1"/>
            <a:r>
              <a:rPr lang="en-US" altLang="pt-BR" sz="2400">
                <a:effectLst/>
              </a:rPr>
              <a:t>Mediastinoscopia realizada para confirmar biópsia</a:t>
            </a:r>
          </a:p>
          <a:p>
            <a:pPr lvl="2"/>
            <a:r>
              <a:rPr lang="en-US" altLang="pt-BR" sz="2000">
                <a:effectLst/>
              </a:rPr>
              <a:t>Sensibilidade 94%</a:t>
            </a:r>
          </a:p>
          <a:p>
            <a:pPr lvl="2"/>
            <a:r>
              <a:rPr lang="en-US" altLang="pt-BR" sz="2000">
                <a:effectLst/>
              </a:rPr>
              <a:t>Especificidade 100%</a:t>
            </a:r>
          </a:p>
          <a:p>
            <a:pPr lvl="2"/>
            <a:r>
              <a:rPr lang="en-US" altLang="pt-BR" sz="2000">
                <a:effectLst/>
              </a:rPr>
              <a:t>VPP 100%</a:t>
            </a:r>
          </a:p>
          <a:p>
            <a:pPr lvl="1"/>
            <a:r>
              <a:rPr lang="en-US" altLang="pt-BR" sz="2400">
                <a:effectLst/>
              </a:rPr>
              <a:t>Sem relato de complicações</a:t>
            </a:r>
          </a:p>
          <a:p>
            <a:pPr lvl="1">
              <a:lnSpc>
                <a:spcPct val="80000"/>
              </a:lnSpc>
            </a:pPr>
            <a:endParaRPr lang="en-US" altLang="pt-BR" sz="2400">
              <a:effectLst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Conclusão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/>
              <a:t>EBUS – TBNA</a:t>
            </a:r>
          </a:p>
          <a:p>
            <a:pPr eaLnBrk="1" hangingPunct="1"/>
            <a:r>
              <a:rPr lang="en-US" altLang="pt-BR"/>
              <a:t>Seguro</a:t>
            </a:r>
          </a:p>
          <a:p>
            <a:pPr eaLnBrk="1" hangingPunct="1"/>
            <a:r>
              <a:rPr lang="en-US" altLang="pt-BR"/>
              <a:t>Acurado</a:t>
            </a:r>
          </a:p>
          <a:p>
            <a:pPr eaLnBrk="1" hangingPunct="1"/>
            <a:r>
              <a:rPr lang="en-US" altLang="pt-BR"/>
              <a:t>Minimamente invasivo</a:t>
            </a:r>
          </a:p>
          <a:p>
            <a:pPr eaLnBrk="1" hangingPunct="1"/>
            <a:r>
              <a:rPr lang="en-US" altLang="pt-BR"/>
              <a:t>Ambulatorial (sedação)</a:t>
            </a:r>
          </a:p>
          <a:p>
            <a:pPr eaLnBrk="1" hangingPunct="1"/>
            <a:r>
              <a:rPr lang="en-US" altLang="pt-BR"/>
              <a:t>Permite o diagnóstico de linfoadenomegalias benignas</a:t>
            </a:r>
            <a:endParaRPr lang="en-US" altLang="pt-BR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effectLst/>
              </a:rPr>
              <a:t>Miniprobe</a:t>
            </a:r>
            <a:endParaRPr lang="pt-PT" altLang="pt-BR">
              <a:effectLst/>
            </a:endParaRPr>
          </a:p>
        </p:txBody>
      </p:sp>
      <p:sp>
        <p:nvSpPr>
          <p:cNvPr id="137220" name="Rectangle 4"/>
          <p:cNvSpPr>
            <a:spLocks noChangeArrowheads="1"/>
          </p:cNvSpPr>
          <p:nvPr>
            <p:ph type="body" sz="half" idx="1"/>
          </p:nvPr>
        </p:nvSpPr>
        <p:spPr>
          <a:xfrm>
            <a:off x="5734050" y="1524000"/>
            <a:ext cx="455295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 sz="2800">
                <a:effectLst/>
              </a:rPr>
              <a:t>Permite avanço até brônquios segmentares para biópsias periféricas de linfonodos ou nódulos</a:t>
            </a:r>
          </a:p>
          <a:p>
            <a:r>
              <a:rPr lang="en-US" altLang="pt-BR" sz="2800">
                <a:effectLst/>
              </a:rPr>
              <a:t>Canal de trabalho de 2,2mm</a:t>
            </a:r>
            <a:endParaRPr lang="pt-PT" altLang="pt-BR" sz="2800">
              <a:effectLst/>
            </a:endParaRPr>
          </a:p>
        </p:txBody>
      </p:sp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304800" y="1976438"/>
          <a:ext cx="5257800" cy="390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3" name="Bitmap Image" r:id="rId4" imgW="4563112" imgH="3390476" progId="Paint.Picture">
                  <p:embed/>
                </p:oleObj>
              </mc:Choice>
              <mc:Fallback>
                <p:oleObj name="Bitmap Image" r:id="rId4" imgW="4563112" imgH="339047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76438"/>
                        <a:ext cx="5257800" cy="390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miniprob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242888"/>
            <a:ext cx="864076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6" fill="hold"/>
                                        <p:tgtEl>
                                          <p:spTgt spid="1689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896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8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89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6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Mountain Dressler Classification</a:t>
            </a:r>
          </a:p>
        </p:txBody>
      </p:sp>
      <p:pic>
        <p:nvPicPr>
          <p:cNvPr id="87043" name="Picture 1027" descr="thmb_466a6013c3f60_mediast-1e-figu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0988"/>
            <a:ext cx="6934200" cy="629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Mountaun Dressler Classification</a:t>
            </a:r>
          </a:p>
        </p:txBody>
      </p:sp>
      <p:sp>
        <p:nvSpPr>
          <p:cNvPr id="164866" name="Rectangle 2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effectLst/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388" y="1371600"/>
            <a:ext cx="3854450" cy="4937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550" y="1412875"/>
            <a:ext cx="3460750" cy="489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Mountain Dressler Classification</a:t>
            </a:r>
          </a:p>
        </p:txBody>
      </p:sp>
      <p:sp>
        <p:nvSpPr>
          <p:cNvPr id="166914" name="Rectangle 2"/>
          <p:cNvSpPr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BR">
              <a:effectLst/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1371600"/>
            <a:ext cx="3686175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1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0" y="1371600"/>
            <a:ext cx="3125788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pt-PT" altLang="pt-BR"/>
              <a:t>www.radiologyassistant.nl</a:t>
            </a:r>
          </a:p>
        </p:txBody>
      </p:sp>
      <p:sp>
        <p:nvSpPr>
          <p:cNvPr id="88066" name="Rectangle 1026"/>
          <p:cNvSpPr>
            <a:spLocks noChangeArrowheads="1"/>
          </p:cNvSpPr>
          <p:nvPr/>
        </p:nvSpPr>
        <p:spPr bwMode="auto">
          <a:xfrm>
            <a:off x="2170113" y="1547813"/>
            <a:ext cx="10287000" cy="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pt-BR"/>
          </a:p>
        </p:txBody>
      </p:sp>
      <p:sp>
        <p:nvSpPr>
          <p:cNvPr id="88068" name="Rectangle 1028"/>
          <p:cNvSpPr>
            <a:spLocks noChangeArrowheads="1"/>
          </p:cNvSpPr>
          <p:nvPr/>
        </p:nvSpPr>
        <p:spPr bwMode="auto">
          <a:xfrm>
            <a:off x="2170113" y="1547813"/>
            <a:ext cx="2973387" cy="0"/>
          </a:xfrm>
          <a:prstGeom prst="rect">
            <a:avLst/>
          </a:prstGeom>
          <a:solidFill>
            <a:srgbClr val="DAE3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65067" bIns="0">
            <a:spAutoFit/>
          </a:bodyPr>
          <a:lstStyle/>
          <a:p>
            <a:endParaRPr lang="pt-BR"/>
          </a:p>
        </p:txBody>
      </p:sp>
      <p:grpSp>
        <p:nvGrpSpPr>
          <p:cNvPr id="88072" name="Group 1032"/>
          <p:cNvGrpSpPr>
            <a:grpSpLocks/>
          </p:cNvGrpSpPr>
          <p:nvPr/>
        </p:nvGrpSpPr>
        <p:grpSpPr bwMode="auto">
          <a:xfrm>
            <a:off x="2170113" y="1504950"/>
            <a:ext cx="5946775" cy="257175"/>
            <a:chOff x="0" y="-27"/>
            <a:chExt cx="3746" cy="162"/>
          </a:xfrm>
        </p:grpSpPr>
        <p:sp>
          <p:nvSpPr>
            <p:cNvPr id="88067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3746" cy="108"/>
            </a:xfrm>
            <a:prstGeom prst="rect">
              <a:avLst/>
            </a:prstGeom>
            <a:solidFill>
              <a:srgbClr val="DAE3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88071" name="Rectangle 1031"/>
            <p:cNvSpPr>
              <a:spLocks noChangeArrowheads="1"/>
            </p:cNvSpPr>
            <p:nvPr/>
          </p:nvSpPr>
          <p:spPr bwMode="auto">
            <a:xfrm>
              <a:off x="0" y="-27"/>
              <a:ext cx="3746" cy="162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88070" name="Picture 1030" descr="thmb_4648ad028ce6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70104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xturizado">
  <a:themeElements>
    <a:clrScheme name="Texturizad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izado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Fluxo</Template>
  <TotalTime>6395</TotalTime>
  <Words>742</Words>
  <Application>Microsoft Office PowerPoint</Application>
  <PresentationFormat>Slides de 35 mm</PresentationFormat>
  <Paragraphs>173</Paragraphs>
  <Slides>33</Slides>
  <Notes>33</Notes>
  <HiddenSlides>0</HiddenSlides>
  <MMClips>2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Garamond</vt:lpstr>
      <vt:lpstr>Arial</vt:lpstr>
      <vt:lpstr>Tahoma</vt:lpstr>
      <vt:lpstr>Wingdings</vt:lpstr>
      <vt:lpstr>ヒラギノ角ゴ Pro W3</vt:lpstr>
      <vt:lpstr>Arial Unicode MS</vt:lpstr>
      <vt:lpstr>Texturizado</vt:lpstr>
      <vt:lpstr>PBrush</vt:lpstr>
      <vt:lpstr>Estadiamento linfonodal através do EBUS </vt:lpstr>
      <vt:lpstr>EBUS-TBNA</vt:lpstr>
      <vt:lpstr>Apresentação do PowerPoint</vt:lpstr>
      <vt:lpstr>Miniprobe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Tomografia e PET</vt:lpstr>
      <vt:lpstr> EUS-FNA  </vt:lpstr>
      <vt:lpstr>Mediastinoscopia</vt:lpstr>
      <vt:lpstr>Broncosocpia com TBNA</vt:lpstr>
      <vt:lpstr>Conventional TBNA</vt:lpstr>
      <vt:lpstr>EBUS (MINIPROBE) TBNA</vt:lpstr>
      <vt:lpstr>EBUS TBNA (visão US direta)</vt:lpstr>
      <vt:lpstr>Resultados do EBUS</vt:lpstr>
      <vt:lpstr>Apresentação do PowerPoint</vt:lpstr>
      <vt:lpstr>Estadiamento endoscópico minimamente invasivo de pacientes com suspeita de CA pulmonar</vt:lpstr>
      <vt:lpstr>Resultados</vt:lpstr>
      <vt:lpstr>EBUS  vs TC com LN mediastinais normais</vt:lpstr>
      <vt:lpstr>EBUS e Estadiamento </vt:lpstr>
      <vt:lpstr>Estadiamento de CA pulmonar</vt:lpstr>
      <vt:lpstr>Estadiamento de CA pulmonar</vt:lpstr>
      <vt:lpstr>EBUS e mediastinoscopia</vt:lpstr>
      <vt:lpstr>Conclusão</vt:lpstr>
    </vt:vector>
  </TitlesOfParts>
  <Company>aeromed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</dc:creator>
  <cp:lastModifiedBy>Marcelo Gervilla Gregorio</cp:lastModifiedBy>
  <cp:revision>76</cp:revision>
  <dcterms:created xsi:type="dcterms:W3CDTF">2004-08-07T12:20:27Z</dcterms:created>
  <dcterms:modified xsi:type="dcterms:W3CDTF">2016-11-05T19:33:48Z</dcterms:modified>
</cp:coreProperties>
</file>