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68" r:id="rId2"/>
  </p:sldMasterIdLst>
  <p:notesMasterIdLst>
    <p:notesMasterId r:id="rId32"/>
  </p:notesMasterIdLst>
  <p:handoutMasterIdLst>
    <p:handoutMasterId r:id="rId33"/>
  </p:handoutMasterIdLst>
  <p:sldIdLst>
    <p:sldId id="360" r:id="rId3"/>
    <p:sldId id="421" r:id="rId4"/>
    <p:sldId id="422" r:id="rId5"/>
    <p:sldId id="423" r:id="rId6"/>
    <p:sldId id="389" r:id="rId7"/>
    <p:sldId id="405" r:id="rId8"/>
    <p:sldId id="406" r:id="rId9"/>
    <p:sldId id="407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394" r:id="rId18"/>
    <p:sldId id="424" r:id="rId19"/>
    <p:sldId id="426" r:id="rId20"/>
    <p:sldId id="435" r:id="rId21"/>
    <p:sldId id="434" r:id="rId22"/>
    <p:sldId id="436" r:id="rId23"/>
    <p:sldId id="425" r:id="rId24"/>
    <p:sldId id="414" r:id="rId25"/>
    <p:sldId id="415" r:id="rId26"/>
    <p:sldId id="416" r:id="rId27"/>
    <p:sldId id="417" r:id="rId28"/>
    <p:sldId id="409" r:id="rId29"/>
    <p:sldId id="437" r:id="rId30"/>
    <p:sldId id="438" r:id="rId31"/>
  </p:sldIdLst>
  <p:sldSz cx="10287000" cy="6858000" type="35mm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00"/>
    <a:srgbClr val="FF6600"/>
    <a:srgbClr val="FF9900"/>
    <a:srgbClr val="66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4" autoAdjust="0"/>
    <p:restoredTop sz="86506" autoAdjust="0"/>
  </p:normalViewPr>
  <p:slideViewPr>
    <p:cSldViewPr>
      <p:cViewPr varScale="1">
        <p:scale>
          <a:sx n="53" d="100"/>
          <a:sy n="53" d="100"/>
        </p:scale>
        <p:origin x="989" y="4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262AC4-AF9F-4BF3-B539-89D5403BD4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94BFC9-BCF0-40EE-A134-A7CE48814B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1CE9176-FDAE-42D5-A8F3-E6677AA64ADE}" type="slidenum">
              <a:rPr lang="pt-BR" altLang="pt-BR" smtClean="0">
                <a:latin typeface="Arial" panose="020B0604020202020204" pitchFamily="34" charset="0"/>
              </a:rPr>
              <a:pPr/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49D7F0-B077-40F0-959B-91B8695C4483}" type="slidenum">
              <a:rPr lang="pt-BR" altLang="pt-BR" smtClean="0">
                <a:latin typeface="Arial" panose="020B0604020202020204" pitchFamily="34" charset="0"/>
              </a:rPr>
              <a:pPr/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3EC5A9-8525-440E-B75F-7BFF5F5A0EF0}" type="slidenum">
              <a:rPr lang="pt-BR" altLang="pt-BR" smtClean="0">
                <a:latin typeface="Arial" panose="020B0604020202020204" pitchFamily="34" charset="0"/>
              </a:rPr>
              <a:pPr/>
              <a:t>16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00150" y="1997075"/>
            <a:ext cx="7972425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208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00150" y="3886200"/>
            <a:ext cx="72009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23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42F6-CC5B-4520-BA07-C931E702EC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237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66025" y="304800"/>
            <a:ext cx="2120900" cy="5791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00150" y="304800"/>
            <a:ext cx="6213475" cy="5791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EE08-91DB-49B5-9EED-4B9AE5DB77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6684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200150" y="1981200"/>
            <a:ext cx="4167188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200150" y="4114800"/>
            <a:ext cx="4167188" cy="1981200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981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519738" y="1981200"/>
            <a:ext cx="4167187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519738" y="4114800"/>
            <a:ext cx="4167187" cy="1981200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455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777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676400"/>
            <a:ext cx="874395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6B11-1A00-4A67-84B1-0674A65FE7BF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087ABA-2A92-4987-9E46-EAA6318C9F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8326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B145-3920-47F7-9D37-3C6EAE22F97F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5105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FDD1F-C6FE-4AA4-9A56-DF491C5C72A3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7476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C819C-956F-4BC6-82DE-961B34565FA3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893896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2194-8D65-4484-9F49-6C58E18A0202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3597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531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9412-FEE8-4B48-88AD-3ABDC695C362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250783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62D9-0C5E-49E5-B424-5429504536F0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5792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6146E-CED2-489B-9C9D-2C09AED61A52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855833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A1E9-BED3-4706-BEBE-427856BCCCF0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767822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3AADB-DED9-46CD-9F15-03BC4802305F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26839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381000"/>
            <a:ext cx="2314575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791325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3EFC-DCE9-49A8-912C-C23D72E84861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2595007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14350" y="1981200"/>
            <a:ext cx="92583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0B38-33D9-4519-BE91-3384858086ED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808576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797E-F748-4325-97D4-BCF46CDA5C24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64569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CF19-6E4E-4DE0-9214-1722F3B78144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438376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3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871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192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304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10287000" cy="468312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926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FC73-5983-44C2-8BC2-E7A20FFF10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71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6796-CAF5-4BFF-B924-590E774A06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39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10283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44 w 5184"/>
                <a:gd name="T3" fmla="*/ 3159 h 3159"/>
                <a:gd name="T4" fmla="*/ 534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6 w 556"/>
                <a:gd name="T5" fmla="*/ 3159 h 3159"/>
                <a:gd name="T6" fmla="*/ 57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7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74 w 4724"/>
                  <a:gd name="T7" fmla="*/ 12 h 12"/>
                  <a:gd name="T8" fmla="*/ 4874 w 4724"/>
                  <a:gd name="T9" fmla="*/ 0 h 12"/>
                  <a:gd name="T10" fmla="*/ 487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7186 w 251"/>
                  <a:gd name="T5" fmla="*/ 12 h 12"/>
                  <a:gd name="T6" fmla="*/ 718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1 w 251"/>
                  <a:gd name="T7" fmla="*/ 12 h 12"/>
                  <a:gd name="T8" fmla="*/ 261 w 251"/>
                  <a:gd name="T9" fmla="*/ 0 h 12"/>
                  <a:gd name="T10" fmla="*/ 26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198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304800"/>
            <a:ext cx="84867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98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981200"/>
            <a:ext cx="8486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98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01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98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76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98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0BE225-84F6-402B-BAEE-B3EB96EB7D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18" r:id="rId8"/>
    <p:sldLayoutId id="2147484019" r:id="rId9"/>
    <p:sldLayoutId id="2147484020" r:id="rId10"/>
    <p:sldLayoutId id="2147484021" r:id="rId11"/>
    <p:sldLayoutId id="2147484042" r:id="rId12"/>
    <p:sldLayoutId id="2147484043" r:id="rId13"/>
    <p:sldLayoutId id="214748404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381000"/>
            <a:ext cx="9258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C354CE-4660-4238-8A80-27CF44ED6D85}" type="datetimeFigureOut">
              <a:rPr lang="en-US" altLang="pt-BR"/>
              <a:pPr>
                <a:defRPr/>
              </a:pPr>
              <a:t>11/5/2016</a:t>
            </a:fld>
            <a:endParaRPr lang="en-US" altLang="pt-BR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1028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5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rmarcelogregorio@gmail.com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389188" y="6021388"/>
            <a:ext cx="76152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Marcelo </a:t>
            </a:r>
            <a:r>
              <a:rPr lang="pt-BR" altLang="pt-BR" sz="1800" dirty="0" err="1">
                <a:latin typeface="Arial" panose="020B0604020202020204" pitchFamily="34" charset="0"/>
              </a:rPr>
              <a:t>Gervilla</a:t>
            </a:r>
            <a:r>
              <a:rPr lang="pt-BR" altLang="pt-BR" sz="1800" dirty="0">
                <a:latin typeface="Arial" panose="020B0604020202020204" pitchFamily="34" charset="0"/>
              </a:rPr>
              <a:t> Gregório - FMABC 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HOSPITAL ESTADUAL MARIO COVAS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1000" b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broncoscópico da sarcoidose</a:t>
            </a:r>
            <a:r>
              <a:rPr lang="pt-BR" altLang="pt-BR" sz="900"/>
              <a:t> 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52400" y="152400"/>
            <a:ext cx="10287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1000" b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broncoscópico da sarcoidose</a:t>
            </a:r>
            <a:r>
              <a:rPr lang="pt-BR" altLang="pt-BR" sz="900"/>
              <a:t> 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sz="quarter" idx="1"/>
          </p:nvPr>
        </p:nvSpPr>
        <p:spPr>
          <a:xfrm>
            <a:off x="590550" y="1971675"/>
            <a:ext cx="9685338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Broncoscopia no paciente em ventilação mecânica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4988" y="3429000"/>
            <a:ext cx="9432925" cy="30241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Ao longo de 4 anos – Pacientes com infiltrados de origem indeterminada e em média no décimo dia de intubação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38 pacientes em VM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				11 (SARA há mais de 1semana)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22 </a:t>
            </a:r>
            <a:r>
              <a:rPr lang="pt-BR" sz="2000" dirty="0" err="1"/>
              <a:t>imunocompetentes</a:t>
            </a:r>
            <a:r>
              <a:rPr lang="pt-BR" sz="2000" dirty="0"/>
              <a:t>         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				11 (sem evidencia de SARA)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16 </a:t>
            </a:r>
            <a:r>
              <a:rPr lang="pt-BR" sz="2000" dirty="0" err="1"/>
              <a:t>imunodeprimidos</a:t>
            </a:r>
            <a:r>
              <a:rPr lang="pt-BR" sz="2000" dirty="0"/>
              <a:t> 	</a:t>
            </a:r>
          </a:p>
        </p:txBody>
      </p:sp>
      <p:sp>
        <p:nvSpPr>
          <p:cNvPr id="2" name="Chave Dupla 1"/>
          <p:cNvSpPr/>
          <p:nvPr/>
        </p:nvSpPr>
        <p:spPr>
          <a:xfrm>
            <a:off x="4422775" y="4437063"/>
            <a:ext cx="4608513" cy="12954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888" y="304800"/>
            <a:ext cx="8936037" cy="1431925"/>
          </a:xfrm>
        </p:spPr>
        <p:txBody>
          <a:bodyPr/>
          <a:lstStyle/>
          <a:p>
            <a:pPr>
              <a:defRPr/>
            </a:pPr>
            <a:r>
              <a:rPr lang="pt-BR" dirty="0"/>
              <a:t>	BAL E BTB em </a:t>
            </a:r>
            <a:r>
              <a:rPr lang="pt-BR" dirty="0" err="1"/>
              <a:t>pac</a:t>
            </a:r>
            <a:r>
              <a:rPr lang="pt-BR" dirty="0"/>
              <a:t> em VM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200150" y="1981200"/>
            <a:ext cx="88392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/>
              <a:t>Exclusão: Plaquetas &lt; 50mil TTPA &gt; 50 </a:t>
            </a:r>
            <a:r>
              <a:rPr lang="pt-BR" sz="2800" dirty="0" err="1"/>
              <a:t>seg</a:t>
            </a:r>
            <a:r>
              <a:rPr lang="pt-BR" sz="2800" dirty="0"/>
              <a:t> ou instabilidade hemodinâmica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/>
              <a:t>FiO2 = 1   (tempo médio de exame 23 min) </a:t>
            </a:r>
          </a:p>
          <a:p>
            <a:pPr>
              <a:defRPr/>
            </a:pPr>
            <a:r>
              <a:rPr lang="pt-BR" sz="2800" dirty="0"/>
              <a:t>BAL – colhido com baixo PEEP (&lt; 5 cm H</a:t>
            </a:r>
            <a:r>
              <a:rPr lang="pt-BR" sz="2800" baseline="30000" dirty="0"/>
              <a:t>2</a:t>
            </a:r>
            <a:r>
              <a:rPr lang="pt-BR" sz="2800" dirty="0"/>
              <a:t>O) para facilitar retorno. A media de lavado recuperado  foi </a:t>
            </a:r>
            <a:r>
              <a:rPr lang="pt-BR" dirty="0"/>
              <a:t>55</a:t>
            </a:r>
            <a:r>
              <a:rPr lang="pt-BR" u="sng" dirty="0"/>
              <a:t>+</a:t>
            </a:r>
            <a:r>
              <a:rPr lang="pt-BR" dirty="0"/>
              <a:t>24 </a:t>
            </a:r>
            <a:r>
              <a:rPr lang="pt-BR" dirty="0" err="1"/>
              <a:t>mL</a:t>
            </a:r>
            <a:r>
              <a:rPr lang="pt-BR" dirty="0"/>
              <a:t> (15–95 </a:t>
            </a:r>
            <a:r>
              <a:rPr lang="pt-BR" dirty="0" err="1"/>
              <a:t>mL</a:t>
            </a:r>
            <a:r>
              <a:rPr lang="pt-BR" dirty="0"/>
              <a:t>).</a:t>
            </a:r>
            <a:endParaRPr lang="pt-BR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/>
              <a:t>Biopsia com orientação de radioscopia (media de 5 fragmentos)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pt-BR" dirty="0"/>
              <a:t>Eur Respir J 2003; 21: 489–494</a:t>
            </a:r>
            <a:endParaRPr lang="pt-BR" alt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888" y="304800"/>
            <a:ext cx="8936037" cy="1431925"/>
          </a:xfrm>
        </p:spPr>
        <p:txBody>
          <a:bodyPr/>
          <a:lstStyle/>
          <a:p>
            <a:pPr>
              <a:defRPr/>
            </a:pPr>
            <a:r>
              <a:rPr lang="pt-BR" dirty="0"/>
              <a:t> Complicações 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pt-BR"/>
              <a:t>Eur Respir J 2003; 21: 489–494</a:t>
            </a:r>
            <a:endParaRPr lang="pt-BR" altLang="pt-BR"/>
          </a:p>
        </p:txBody>
      </p:sp>
      <p:pic>
        <p:nvPicPr>
          <p:cNvPr id="31748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89138"/>
            <a:ext cx="8858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174750" y="3813175"/>
            <a:ext cx="8432800" cy="384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888" y="304800"/>
            <a:ext cx="8936037" cy="1431925"/>
          </a:xfrm>
        </p:spPr>
        <p:txBody>
          <a:bodyPr/>
          <a:lstStyle/>
          <a:p>
            <a:pPr>
              <a:defRPr/>
            </a:pPr>
            <a:r>
              <a:rPr lang="pt-BR" dirty="0"/>
              <a:t>	Valeu a pena ???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pt-BR"/>
              <a:t>Eur Respir J 2003; 21: 489–494</a:t>
            </a:r>
            <a:endParaRPr lang="pt-BR" alt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55713" y="2736850"/>
          <a:ext cx="8783637" cy="313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913">
                  <a:extLst>
                    <a:ext uri="{9D8B030D-6E8A-4147-A177-3AD203B41FA5}">
                      <a16:colId xmlns:a16="http://schemas.microsoft.com/office/drawing/2014/main" val="2708051458"/>
                    </a:ext>
                  </a:extLst>
                </a:gridCol>
                <a:gridCol w="2106867">
                  <a:extLst>
                    <a:ext uri="{9D8B030D-6E8A-4147-A177-3AD203B41FA5}">
                      <a16:colId xmlns:a16="http://schemas.microsoft.com/office/drawing/2014/main" val="3237067275"/>
                    </a:ext>
                  </a:extLst>
                </a:gridCol>
                <a:gridCol w="3455857">
                  <a:extLst>
                    <a:ext uri="{9D8B030D-6E8A-4147-A177-3AD203B41FA5}">
                      <a16:colId xmlns:a16="http://schemas.microsoft.com/office/drawing/2014/main" val="1681259481"/>
                    </a:ext>
                  </a:extLst>
                </a:gridCol>
              </a:tblGrid>
              <a:tr h="66615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Grupo</a:t>
                      </a:r>
                      <a:r>
                        <a:rPr lang="pt-BR" sz="2400" baseline="0" dirty="0"/>
                        <a:t> </a:t>
                      </a:r>
                      <a:endParaRPr lang="pt-BR" sz="2400" dirty="0"/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Diagnostico</a:t>
                      </a:r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Mudança</a:t>
                      </a:r>
                      <a:r>
                        <a:rPr lang="pt-BR" sz="2400" baseline="0" dirty="0"/>
                        <a:t> terapêutica</a:t>
                      </a:r>
                      <a:endParaRPr lang="pt-BR" sz="2400" dirty="0"/>
                    </a:p>
                  </a:txBody>
                  <a:tcPr marL="91426" marR="91426" marT="45725" marB="45725"/>
                </a:tc>
                <a:extLst>
                  <a:ext uri="{0D108BD9-81ED-4DB2-BD59-A6C34878D82A}">
                    <a16:rowId xmlns:a16="http://schemas.microsoft.com/office/drawing/2014/main" val="2395391575"/>
                  </a:ext>
                </a:extLst>
              </a:tr>
              <a:tr h="82305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1ª</a:t>
                      </a:r>
                    </a:p>
                    <a:p>
                      <a:pPr algn="ctr"/>
                      <a:r>
                        <a:rPr lang="pt-BR" sz="2400" dirty="0"/>
                        <a:t>SARA</a:t>
                      </a:r>
                      <a:r>
                        <a:rPr lang="pt-BR" sz="2400" baseline="0" dirty="0"/>
                        <a:t> </a:t>
                      </a:r>
                      <a:endParaRPr lang="pt-BR" sz="2400" dirty="0"/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11 de 11</a:t>
                      </a:r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 de 11 </a:t>
                      </a:r>
                    </a:p>
                  </a:txBody>
                  <a:tcPr marL="91426" marR="91426" marT="45725" marB="45725"/>
                </a:tc>
                <a:extLst>
                  <a:ext uri="{0D108BD9-81ED-4DB2-BD59-A6C34878D82A}">
                    <a16:rowId xmlns:a16="http://schemas.microsoft.com/office/drawing/2014/main" val="448565744"/>
                  </a:ext>
                </a:extLst>
              </a:tr>
              <a:tr h="82305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1b</a:t>
                      </a:r>
                    </a:p>
                    <a:p>
                      <a:pPr algn="ctr"/>
                      <a:r>
                        <a:rPr lang="pt-BR" sz="2400" dirty="0"/>
                        <a:t>sem SARA</a:t>
                      </a:r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7 de 11 </a:t>
                      </a:r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 de 11</a:t>
                      </a:r>
                    </a:p>
                  </a:txBody>
                  <a:tcPr marL="91426" marR="91426" marT="45725" marB="45725"/>
                </a:tc>
                <a:extLst>
                  <a:ext uri="{0D108BD9-81ED-4DB2-BD59-A6C34878D82A}">
                    <a16:rowId xmlns:a16="http://schemas.microsoft.com/office/drawing/2014/main" val="3125857474"/>
                  </a:ext>
                </a:extLst>
              </a:tr>
              <a:tr h="82305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</a:t>
                      </a:r>
                    </a:p>
                    <a:p>
                      <a:pPr algn="ctr"/>
                      <a:r>
                        <a:rPr lang="pt-BR" sz="2400" dirty="0" err="1"/>
                        <a:t>imunodeprimidos</a:t>
                      </a:r>
                      <a:endParaRPr lang="pt-BR" sz="2400" dirty="0"/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10 de 16 </a:t>
                      </a:r>
                    </a:p>
                  </a:txBody>
                  <a:tcPr marL="91426" marR="9142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de 16 </a:t>
                      </a:r>
                      <a:endParaRPr lang="pt-BR" sz="2400" dirty="0"/>
                    </a:p>
                  </a:txBody>
                  <a:tcPr marL="91426" marR="91426" marT="45725" marB="45725"/>
                </a:tc>
                <a:extLst>
                  <a:ext uri="{0D108BD9-81ED-4DB2-BD59-A6C34878D82A}">
                    <a16:rowId xmlns:a16="http://schemas.microsoft.com/office/drawing/2014/main" val="1670409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525" y="304800"/>
            <a:ext cx="9505950" cy="1431925"/>
          </a:xfrm>
        </p:spPr>
        <p:txBody>
          <a:bodyPr/>
          <a:lstStyle/>
          <a:p>
            <a:pPr>
              <a:defRPr/>
            </a:pPr>
            <a:r>
              <a:rPr lang="pt-BR" dirty="0"/>
              <a:t>Concord</a:t>
            </a:r>
            <a:r>
              <a:rPr lang="en-US" dirty="0" err="1"/>
              <a:t>ancia</a:t>
            </a:r>
            <a:r>
              <a:rPr lang="en-US" dirty="0"/>
              <a:t> entre BTB / bi</a:t>
            </a:r>
            <a:r>
              <a:rPr lang="pt-BR" dirty="0" err="1"/>
              <a:t>opsia</a:t>
            </a:r>
            <a:r>
              <a:rPr lang="pt-BR" dirty="0"/>
              <a:t> cirúrgica (BC) e autopsia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Três casos inconclusivos foram para BC </a:t>
            </a:r>
          </a:p>
          <a:p>
            <a:pPr>
              <a:defRPr/>
            </a:pPr>
            <a:r>
              <a:rPr lang="pt-BR" dirty="0"/>
              <a:t>10 pacientes foram para autopsia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Boa correlação em 7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Nos 3 sem concordância </a:t>
            </a:r>
          </a:p>
          <a:p>
            <a:pPr>
              <a:buFontTx/>
              <a:buChar char="-"/>
              <a:defRPr/>
            </a:pPr>
            <a:r>
              <a:rPr lang="pt-BR" dirty="0"/>
              <a:t>Pneumonia intersticial usual</a:t>
            </a:r>
          </a:p>
          <a:p>
            <a:pPr>
              <a:buFontTx/>
              <a:buChar char="-"/>
              <a:defRPr/>
            </a:pPr>
            <a:r>
              <a:rPr lang="pt-BR" dirty="0"/>
              <a:t>Pneumonia </a:t>
            </a:r>
            <a:r>
              <a:rPr lang="pt-BR" dirty="0" err="1"/>
              <a:t>lipoídica</a:t>
            </a:r>
            <a:endParaRPr lang="pt-BR" dirty="0"/>
          </a:p>
          <a:p>
            <a:pPr>
              <a:buFontTx/>
              <a:buChar char="-"/>
              <a:defRPr/>
            </a:pPr>
            <a:r>
              <a:rPr lang="pt-BR" dirty="0"/>
              <a:t>Aspergilose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TBNA em Ventilação mecânica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Pacientes em VM com massa </a:t>
            </a:r>
            <a:r>
              <a:rPr lang="pt-BR" dirty="0" err="1"/>
              <a:t>mediastinais</a:t>
            </a:r>
            <a:r>
              <a:rPr lang="pt-BR" dirty="0"/>
              <a:t> ou </a:t>
            </a:r>
            <a:r>
              <a:rPr lang="pt-BR" dirty="0" err="1"/>
              <a:t>adenomegalias</a:t>
            </a:r>
            <a:r>
              <a:rPr lang="pt-BR" dirty="0"/>
              <a:t> acessíveis para punção</a:t>
            </a:r>
          </a:p>
          <a:p>
            <a:pPr>
              <a:defRPr/>
            </a:pPr>
            <a:r>
              <a:rPr lang="pt-BR" dirty="0" err="1"/>
              <a:t>imunosuprimidos</a:t>
            </a:r>
            <a:r>
              <a:rPr lang="pt-BR" dirty="0"/>
              <a:t> </a:t>
            </a:r>
          </a:p>
          <a:p>
            <a:pPr>
              <a:defRPr/>
            </a:pPr>
            <a:r>
              <a:rPr lang="pt-BR" dirty="0"/>
              <a:t>neoplasia avançada sem diagnostico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Estudo de 8 pacientes sob VM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6 achados + e 3 mudanças de tratamento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0 complicações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-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CHEST / 121 / 3 / SEPTEMBER, 2002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Contra -Indicações de BF durante VM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00113" y="1831975"/>
            <a:ext cx="8486775" cy="4724400"/>
          </a:xfrm>
        </p:spPr>
        <p:txBody>
          <a:bodyPr/>
          <a:lstStyle/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/>
              <a:t>Instabilidade hemodinâmica a despeito da otimização de drogas vasopressoras</a:t>
            </a:r>
          </a:p>
          <a:p>
            <a:pPr>
              <a:defRPr/>
            </a:pPr>
            <a:r>
              <a:rPr lang="pt-BR" sz="2800" dirty="0"/>
              <a:t>PaO</a:t>
            </a:r>
            <a:r>
              <a:rPr lang="pt-BR" sz="2800" baseline="30000" dirty="0"/>
              <a:t>2</a:t>
            </a:r>
            <a:r>
              <a:rPr lang="pt-BR" sz="2800" dirty="0"/>
              <a:t> inferior a 60 </a:t>
            </a:r>
            <a:r>
              <a:rPr lang="pt-BR" sz="2800" dirty="0" err="1"/>
              <a:t>mmhg</a:t>
            </a:r>
            <a:r>
              <a:rPr lang="pt-BR" sz="2800" dirty="0"/>
              <a:t> ou Saturação de oxigênio próxima de 90% na vigência de FiO</a:t>
            </a:r>
            <a:r>
              <a:rPr lang="pt-BR" sz="2800" baseline="30000" dirty="0"/>
              <a:t>2 </a:t>
            </a:r>
            <a:r>
              <a:rPr lang="pt-BR" sz="2800" dirty="0"/>
              <a:t> </a:t>
            </a:r>
            <a:r>
              <a:rPr lang="pt-BR" sz="2800" baseline="30000" dirty="0"/>
              <a:t>=</a:t>
            </a:r>
            <a:r>
              <a:rPr lang="pt-BR" sz="2800" dirty="0"/>
              <a:t> 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 err="1"/>
              <a:t>Obs</a:t>
            </a:r>
            <a:r>
              <a:rPr lang="pt-BR" sz="2000" dirty="0"/>
              <a:t>: caso a causa da hipóxia possa ser revertida por ação rápida da broncoscopia como ajuste de cânula ou remoção de rolha a mesma deverá ser tentada</a:t>
            </a:r>
          </a:p>
        </p:txBody>
      </p:sp>
      <p:sp>
        <p:nvSpPr>
          <p:cNvPr id="35844" name="CaixaDeTexto 8"/>
          <p:cNvSpPr txBox="1">
            <a:spLocks noChangeArrowheads="1"/>
          </p:cNvSpPr>
          <p:nvPr/>
        </p:nvSpPr>
        <p:spPr bwMode="auto">
          <a:xfrm>
            <a:off x="11552238" y="52292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0287000" cy="320675"/>
          </a:xfrm>
        </p:spPr>
        <p:txBody>
          <a:bodyPr/>
          <a:lstStyle/>
          <a:p>
            <a:pPr>
              <a:defRPr/>
            </a:pPr>
            <a:r>
              <a:rPr lang="pt-BR" altLang="pt-BR" dirty="0"/>
              <a:t>BRONCOSCOPIA - Diagnóstica e Terapêutica Jacomelli, M. 2005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9793288" cy="1431925"/>
          </a:xfrm>
        </p:spPr>
        <p:txBody>
          <a:bodyPr/>
          <a:lstStyle/>
          <a:p>
            <a:pPr algn="r">
              <a:defRPr/>
            </a:pPr>
            <a:br>
              <a:rPr lang="pt-BR" dirty="0"/>
            </a:br>
            <a:r>
              <a:rPr lang="pt-BR" sz="3600" dirty="0"/>
              <a:t>Broncoscopia em ventilação mecânica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chemeClr val="accent2"/>
                </a:solidFill>
              </a:rPr>
              <a:t>Indicações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rgbClr val="FFC000"/>
                </a:solidFill>
              </a:rPr>
              <a:t>Repercussões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chemeClr val="accent2"/>
                </a:solidFill>
              </a:rPr>
              <a:t>Recomendações</a:t>
            </a:r>
            <a:r>
              <a:rPr lang="pt-BR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Alterações – gasometria  - </a:t>
            </a:r>
            <a:r>
              <a:rPr lang="pt-BR" dirty="0" err="1"/>
              <a:t>Ph</a:t>
            </a:r>
            <a:endParaRPr lang="pt-BR" dirty="0"/>
          </a:p>
        </p:txBody>
      </p:sp>
      <p:pic>
        <p:nvPicPr>
          <p:cNvPr id="3891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916113"/>
            <a:ext cx="80899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effectLst/>
              </a:rPr>
              <a:t>CHEST, 66: 5, NOVEMBER, 1974</a:t>
            </a:r>
          </a:p>
        </p:txBody>
      </p:sp>
      <p:sp>
        <p:nvSpPr>
          <p:cNvPr id="38917" name="Retângulo 5"/>
          <p:cNvSpPr>
            <a:spLocks noChangeArrowheads="1"/>
          </p:cNvSpPr>
          <p:nvPr/>
        </p:nvSpPr>
        <p:spPr bwMode="auto">
          <a:xfrm>
            <a:off x="5143500" y="4221163"/>
            <a:ext cx="4044950" cy="503237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Repercussão da BF na VM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CHEST / 135 / 1 / JANUARY, 2009</a:t>
            </a:r>
            <a:endParaRPr lang="pt-BR" altLang="pt-BR" sz="1800" kern="0" dirty="0"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39940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484313"/>
            <a:ext cx="81454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9793288" cy="1431925"/>
          </a:xfrm>
        </p:spPr>
        <p:txBody>
          <a:bodyPr/>
          <a:lstStyle/>
          <a:p>
            <a:pPr>
              <a:defRPr/>
            </a:pPr>
            <a:br>
              <a:rPr lang="pt-BR" dirty="0"/>
            </a:br>
            <a:r>
              <a:rPr lang="pt-BR" dirty="0"/>
              <a:t>BRONCOSCOPIA EM VENT MECANICA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Invasiva</a:t>
            </a:r>
          </a:p>
          <a:p>
            <a:pPr lvl="1">
              <a:defRPr/>
            </a:pPr>
            <a:r>
              <a:rPr lang="pt-BR" dirty="0"/>
              <a:t>Insuficiência respiratória</a:t>
            </a:r>
          </a:p>
          <a:p>
            <a:pPr lvl="1">
              <a:defRPr/>
            </a:pPr>
            <a:r>
              <a:rPr lang="pt-BR" dirty="0"/>
              <a:t>Anestesia </a:t>
            </a:r>
          </a:p>
          <a:p>
            <a:pPr marL="457200" lvl="1" indent="0">
              <a:buFontTx/>
              <a:buNone/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Não invasiva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Repercussão da BF na VM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Redução do </a:t>
            </a:r>
            <a:r>
              <a:rPr lang="pt-BR" dirty="0" err="1"/>
              <a:t>Vt</a:t>
            </a:r>
            <a:r>
              <a:rPr lang="pt-BR" dirty="0"/>
              <a:t> na pressão controlada</a:t>
            </a:r>
          </a:p>
          <a:p>
            <a:pPr>
              <a:defRPr/>
            </a:pPr>
            <a:r>
              <a:rPr lang="pt-BR" dirty="0"/>
              <a:t>Elevação da PIP no volume controlado</a:t>
            </a:r>
          </a:p>
          <a:p>
            <a:pPr>
              <a:defRPr/>
            </a:pPr>
            <a:r>
              <a:rPr lang="pt-BR" dirty="0"/>
              <a:t>Geração de auto PEEP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CHEST / 135 / 1 / JANUARY, 2009</a:t>
            </a:r>
            <a:endParaRPr lang="pt-BR" altLang="pt-BR" sz="1800" kern="0" dirty="0"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Relação endoscópio tubo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1100" y="1844675"/>
            <a:ext cx="8912225" cy="1879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Preservação ideal da ventilação </a:t>
            </a:r>
          </a:p>
          <a:p>
            <a:pPr>
              <a:defRPr/>
            </a:pPr>
            <a:r>
              <a:rPr lang="pt-BR" dirty="0" err="1"/>
              <a:t>Vt</a:t>
            </a:r>
            <a:r>
              <a:rPr lang="pt-BR" dirty="0"/>
              <a:t> se manter acima de 50% do basal na PC</a:t>
            </a:r>
          </a:p>
          <a:p>
            <a:pPr>
              <a:defRPr/>
            </a:pPr>
            <a:r>
              <a:rPr lang="pt-BR" dirty="0"/>
              <a:t>PIP não se elevar acima de 20 cm H</a:t>
            </a:r>
            <a:r>
              <a:rPr lang="pt-BR" baseline="30000" dirty="0"/>
              <a:t>2</a:t>
            </a:r>
            <a:r>
              <a:rPr lang="pt-BR" dirty="0"/>
              <a:t>O no VC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 err="1"/>
              <a:t>Dif</a:t>
            </a:r>
            <a:r>
              <a:rPr lang="pt-BR" dirty="0"/>
              <a:t> mínima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Diâmetro </a:t>
            </a:r>
            <a:r>
              <a:rPr lang="pt-BR" dirty="0" err="1"/>
              <a:t>Broncoscópio</a:t>
            </a:r>
            <a:r>
              <a:rPr lang="pt-BR" dirty="0"/>
              <a:t> – tubo </a:t>
            </a:r>
            <a:r>
              <a:rPr lang="pt-BR" dirty="0" err="1"/>
              <a:t>orotraqueal</a:t>
            </a: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CHEST / 135 / 1 / JANUARY, 2009</a:t>
            </a:r>
            <a:endParaRPr lang="pt-BR" altLang="pt-BR" sz="1800" kern="0" dirty="0">
              <a:solidFill>
                <a:sysClr val="windowText" lastClr="000000"/>
              </a:solidFill>
              <a:effectLst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60488" y="5445125"/>
          <a:ext cx="4303712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856">
                  <a:extLst>
                    <a:ext uri="{9D8B030D-6E8A-4147-A177-3AD203B41FA5}">
                      <a16:colId xmlns:a16="http://schemas.microsoft.com/office/drawing/2014/main" val="885035719"/>
                    </a:ext>
                  </a:extLst>
                </a:gridCol>
                <a:gridCol w="2151856">
                  <a:extLst>
                    <a:ext uri="{9D8B030D-6E8A-4147-A177-3AD203B41FA5}">
                      <a16:colId xmlns:a16="http://schemas.microsoft.com/office/drawing/2014/main" val="264839156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TUBO 4,5</a:t>
                      </a:r>
                      <a:r>
                        <a:rPr lang="pt-BR" sz="1800" b="1" baseline="0" dirty="0">
                          <a:solidFill>
                            <a:schemeClr val="bg1"/>
                          </a:solidFill>
                        </a:rPr>
                        <a:t> ou &lt;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33" marB="45733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1,3</a:t>
                      </a:r>
                    </a:p>
                  </a:txBody>
                  <a:tcPr marL="91447" marR="91447" marT="45733" marB="45733"/>
                </a:tc>
                <a:extLst>
                  <a:ext uri="{0D108BD9-81ED-4DB2-BD59-A6C34878D82A}">
                    <a16:rowId xmlns:a16="http://schemas.microsoft.com/office/drawing/2014/main" val="83326577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TUBO  5 a 7</a:t>
                      </a:r>
                    </a:p>
                  </a:txBody>
                  <a:tcPr marL="91447" marR="91447" marT="45733" marB="45733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47" marR="91447" marT="45733" marB="45733"/>
                </a:tc>
                <a:extLst>
                  <a:ext uri="{0D108BD9-81ED-4DB2-BD59-A6C34878D82A}">
                    <a16:rowId xmlns:a16="http://schemas.microsoft.com/office/drawing/2014/main" val="4259118897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TUBO  &gt;</a:t>
                      </a:r>
                      <a:r>
                        <a:rPr lang="pt-BR" sz="1800" b="1" baseline="0" dirty="0">
                          <a:solidFill>
                            <a:schemeClr val="bg1"/>
                          </a:solidFill>
                        </a:rPr>
                        <a:t> que 7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33" marB="45733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2,5</a:t>
                      </a:r>
                    </a:p>
                  </a:txBody>
                  <a:tcPr marL="91447" marR="91447" marT="45733" marB="45733"/>
                </a:tc>
                <a:extLst>
                  <a:ext uri="{0D108BD9-81ED-4DB2-BD59-A6C34878D82A}">
                    <a16:rowId xmlns:a16="http://schemas.microsoft.com/office/drawing/2014/main" val="2195161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9793288" cy="1431925"/>
          </a:xfrm>
        </p:spPr>
        <p:txBody>
          <a:bodyPr/>
          <a:lstStyle/>
          <a:p>
            <a:pPr algn="r">
              <a:defRPr/>
            </a:pPr>
            <a:br>
              <a:rPr lang="pt-BR" dirty="0"/>
            </a:br>
            <a:r>
              <a:rPr lang="pt-BR" sz="3600" dirty="0"/>
              <a:t>Broncoscopia em ventilação mecânica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chemeClr val="accent2"/>
                </a:solidFill>
              </a:rPr>
              <a:t>Indicações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chemeClr val="accent2"/>
                </a:solidFill>
              </a:rPr>
              <a:t>Repercussões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rgbClr val="FFC000"/>
                </a:solidFill>
              </a:rPr>
              <a:t>Recomendações</a:t>
            </a:r>
            <a:r>
              <a:rPr lang="pt-BR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Recomendações: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989138"/>
            <a:ext cx="8839200" cy="4535487"/>
          </a:xfrm>
        </p:spPr>
        <p:txBody>
          <a:bodyPr/>
          <a:lstStyle/>
          <a:p>
            <a:pPr>
              <a:defRPr/>
            </a:pPr>
            <a:r>
              <a:rPr lang="pt-BR" dirty="0"/>
              <a:t>Bucal protetor</a:t>
            </a:r>
          </a:p>
          <a:p>
            <a:pPr>
              <a:defRPr/>
            </a:pPr>
            <a:r>
              <a:rPr lang="pt-BR" dirty="0"/>
              <a:t>Aparelho lubrificado</a:t>
            </a:r>
          </a:p>
          <a:p>
            <a:pPr>
              <a:defRPr/>
            </a:pPr>
            <a:r>
              <a:rPr lang="pt-BR" dirty="0"/>
              <a:t>Calibre interno da cânula 2,5 mm maior que o diâmetro do </a:t>
            </a:r>
            <a:r>
              <a:rPr lang="pt-BR" dirty="0" err="1"/>
              <a:t>broncoscópio</a:t>
            </a:r>
            <a:endParaRPr lang="pt-BR" dirty="0"/>
          </a:p>
          <a:p>
            <a:pPr>
              <a:defRPr/>
            </a:pPr>
            <a:r>
              <a:rPr lang="pt-BR" dirty="0"/>
              <a:t>Evitar sucção prolongada</a:t>
            </a:r>
          </a:p>
          <a:p>
            <a:pPr>
              <a:defRPr/>
            </a:pPr>
            <a:r>
              <a:rPr lang="pt-BR" dirty="0"/>
              <a:t>Usar adaptador com vedação para manter ventilação e pressurização</a:t>
            </a:r>
          </a:p>
        </p:txBody>
      </p:sp>
      <p:pic>
        <p:nvPicPr>
          <p:cNvPr id="4403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0"/>
            <a:ext cx="41084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0287000" cy="320675"/>
          </a:xfrm>
        </p:spPr>
        <p:txBody>
          <a:bodyPr/>
          <a:lstStyle/>
          <a:p>
            <a:pPr>
              <a:defRPr/>
            </a:pPr>
            <a:r>
              <a:rPr lang="pt-BR" altLang="pt-BR" dirty="0"/>
              <a:t>BRONCOSCOPIA - Diagnóstica e Terapêutica Jacomelli, M. 2005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Ajustes do </a:t>
            </a:r>
            <a:br>
              <a:rPr lang="pt-BR" dirty="0"/>
            </a:br>
            <a:r>
              <a:rPr lang="pt-BR" dirty="0"/>
              <a:t>ventilador: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989138"/>
            <a:ext cx="8839200" cy="4535487"/>
          </a:xfrm>
        </p:spPr>
        <p:txBody>
          <a:bodyPr/>
          <a:lstStyle/>
          <a:p>
            <a:pPr>
              <a:defRPr/>
            </a:pPr>
            <a:r>
              <a:rPr lang="pt-BR" dirty="0"/>
              <a:t>FiO2 = 1</a:t>
            </a:r>
          </a:p>
          <a:p>
            <a:pPr>
              <a:defRPr/>
            </a:pPr>
            <a:r>
              <a:rPr lang="pt-BR" dirty="0"/>
              <a:t>FR entre 10 e 16 </a:t>
            </a:r>
            <a:r>
              <a:rPr lang="pt-BR" dirty="0" err="1"/>
              <a:t>ipm</a:t>
            </a:r>
            <a:endParaRPr lang="pt-BR" dirty="0"/>
          </a:p>
          <a:p>
            <a:pPr>
              <a:defRPr/>
            </a:pPr>
            <a:r>
              <a:rPr lang="pt-BR" dirty="0"/>
              <a:t>Relação I:E próxima de 1:3 </a:t>
            </a:r>
          </a:p>
          <a:p>
            <a:pPr>
              <a:defRPr/>
            </a:pPr>
            <a:r>
              <a:rPr lang="pt-BR" dirty="0"/>
              <a:t>Reduzir a PEEP </a:t>
            </a:r>
          </a:p>
          <a:p>
            <a:pPr>
              <a:defRPr/>
            </a:pPr>
            <a:r>
              <a:rPr lang="pt-BR" dirty="0"/>
              <a:t>O modo pressão controlada oferece segurança maior pois evita pico inspiratórios elevados que podem ocorrer no volume controlado</a:t>
            </a:r>
          </a:p>
        </p:txBody>
      </p:sp>
      <p:sp>
        <p:nvSpPr>
          <p:cNvPr id="5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0287000" cy="320675"/>
          </a:xfrm>
        </p:spPr>
        <p:txBody>
          <a:bodyPr/>
          <a:lstStyle/>
          <a:p>
            <a:pPr>
              <a:defRPr/>
            </a:pPr>
            <a:r>
              <a:rPr lang="pt-BR" altLang="pt-BR" dirty="0"/>
              <a:t>BRONCOSCOPIA - Diagnóstica e Terapêutica Jacomelli, M. 2005</a:t>
            </a:r>
          </a:p>
        </p:txBody>
      </p:sp>
      <p:pic>
        <p:nvPicPr>
          <p:cNvPr id="45061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1600"/>
            <a:ext cx="44958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Controle do</a:t>
            </a:r>
            <a:br>
              <a:rPr lang="pt-BR" dirty="0"/>
            </a:br>
            <a:r>
              <a:rPr lang="pt-BR" dirty="0"/>
              <a:t>paciente: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989138"/>
            <a:ext cx="8839200" cy="4535487"/>
          </a:xfrm>
        </p:spPr>
        <p:txBody>
          <a:bodyPr/>
          <a:lstStyle/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sz="2800" dirty="0"/>
              <a:t>Sedação profunda de curta duração</a:t>
            </a:r>
          </a:p>
          <a:p>
            <a:pPr>
              <a:defRPr/>
            </a:pPr>
            <a:r>
              <a:rPr lang="pt-BR" sz="2800" dirty="0"/>
              <a:t>Relaxantes musculares se necessário </a:t>
            </a:r>
          </a:p>
          <a:p>
            <a:pPr>
              <a:defRPr/>
            </a:pPr>
            <a:r>
              <a:rPr lang="pt-BR" sz="2800" dirty="0"/>
              <a:t>Avaliar risco e hipotensão pelos agentes anestésicos empregados </a:t>
            </a:r>
          </a:p>
          <a:p>
            <a:pPr>
              <a:defRPr/>
            </a:pPr>
            <a:r>
              <a:rPr lang="pt-BR" sz="2800" dirty="0" err="1"/>
              <a:t>Monitorizãção</a:t>
            </a:r>
            <a:r>
              <a:rPr lang="pt-BR" sz="2800" dirty="0"/>
              <a:t> (ECG / </a:t>
            </a:r>
            <a:r>
              <a:rPr lang="pt-BR" sz="2800" dirty="0" err="1"/>
              <a:t>oximetria</a:t>
            </a:r>
            <a:r>
              <a:rPr lang="pt-BR" sz="2800" dirty="0"/>
              <a:t> / PA não invasiva)</a:t>
            </a:r>
          </a:p>
          <a:p>
            <a:pPr>
              <a:defRPr/>
            </a:pPr>
            <a:r>
              <a:rPr lang="pt-BR" sz="2800" dirty="0"/>
              <a:t>Deixar pronto material para </a:t>
            </a:r>
            <a:r>
              <a:rPr lang="pt-BR" sz="2800" dirty="0" err="1"/>
              <a:t>reintubação</a:t>
            </a:r>
            <a:r>
              <a:rPr lang="pt-BR" sz="2800" dirty="0"/>
              <a:t> em caso de tração da cânula (traqueotomia percutânea / aval de dificuldade de retirada de cânula) 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0287000" cy="320675"/>
          </a:xfrm>
        </p:spPr>
        <p:txBody>
          <a:bodyPr/>
          <a:lstStyle/>
          <a:p>
            <a:pPr>
              <a:defRPr/>
            </a:pPr>
            <a:r>
              <a:rPr lang="pt-BR" altLang="pt-BR" dirty="0"/>
              <a:t>BRONCOSCOPIA - Diagnóstica e Terapêutica Jacomelli, M. 2005</a:t>
            </a:r>
          </a:p>
        </p:txBody>
      </p:sp>
      <p:pic>
        <p:nvPicPr>
          <p:cNvPr id="4608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9688"/>
            <a:ext cx="32750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Recomendaões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pós exame: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150" y="1989138"/>
            <a:ext cx="8839200" cy="4535487"/>
          </a:xfrm>
        </p:spPr>
        <p:txBody>
          <a:bodyPr/>
          <a:lstStyle/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sz="2800" dirty="0"/>
              <a:t>Reajustar parâmetro ventilatórios</a:t>
            </a:r>
          </a:p>
          <a:p>
            <a:pPr>
              <a:defRPr/>
            </a:pPr>
            <a:r>
              <a:rPr lang="pt-BR" sz="2800" dirty="0"/>
              <a:t>Manter FIO2 elevada por 20 minutos e recomendar reajuste gradativo ao nível anterior </a:t>
            </a:r>
          </a:p>
          <a:p>
            <a:pPr>
              <a:defRPr/>
            </a:pPr>
            <a:r>
              <a:rPr lang="pt-BR" sz="2800" dirty="0"/>
              <a:t>Fixar cânulas caso tenha sido reposicionadas</a:t>
            </a:r>
          </a:p>
          <a:p>
            <a:pPr>
              <a:defRPr/>
            </a:pPr>
            <a:r>
              <a:rPr lang="pt-BR" sz="2800" dirty="0"/>
              <a:t>Lembrar que a extremidade da cânula migra para baixo quando se desfaz a extensão </a:t>
            </a:r>
          </a:p>
          <a:p>
            <a:pPr>
              <a:defRPr/>
            </a:pPr>
            <a:r>
              <a:rPr lang="pt-BR" sz="2800" dirty="0"/>
              <a:t>Controle radiológico caso tenha feito BTB ou se houver piora da ventilação  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4710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9688"/>
            <a:ext cx="32750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BF durante VNI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143500" y="1857375"/>
            <a:ext cx="4679950" cy="44132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400" dirty="0"/>
              <a:t>BIPAP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400" dirty="0" err="1"/>
              <a:t>Ipap</a:t>
            </a:r>
            <a:r>
              <a:rPr lang="pt-BR" sz="2400" dirty="0"/>
              <a:t> – 15 cm H</a:t>
            </a:r>
            <a:r>
              <a:rPr lang="pt-BR" sz="2400" baseline="30000" dirty="0"/>
              <a:t>2</a:t>
            </a:r>
            <a:r>
              <a:rPr lang="pt-BR" sz="2400" dirty="0"/>
              <a:t>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400" dirty="0" err="1"/>
              <a:t>Epap</a:t>
            </a:r>
            <a:r>
              <a:rPr lang="pt-BR" sz="2400" dirty="0"/>
              <a:t> –5 cm H</a:t>
            </a:r>
            <a:r>
              <a:rPr lang="pt-BR" sz="2400" baseline="30000" dirty="0"/>
              <a:t>2</a:t>
            </a:r>
            <a:r>
              <a:rPr lang="pt-BR" sz="2400" dirty="0"/>
              <a:t>O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pt-BR" sz="2400" dirty="0"/>
              <a:t>ou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400" dirty="0"/>
              <a:t>Pressão suporte - 10 cm H</a:t>
            </a:r>
            <a:r>
              <a:rPr lang="pt-BR" sz="2400" baseline="30000" dirty="0"/>
              <a:t>2</a:t>
            </a:r>
            <a:r>
              <a:rPr lang="pt-BR" sz="2400" dirty="0"/>
              <a:t>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400" dirty="0" err="1"/>
              <a:t>Peep</a:t>
            </a:r>
            <a:r>
              <a:rPr lang="pt-BR" sz="2400" dirty="0"/>
              <a:t> – 5 cm H</a:t>
            </a:r>
            <a:r>
              <a:rPr lang="pt-BR" sz="2400" baseline="30000" dirty="0"/>
              <a:t>2</a:t>
            </a:r>
            <a:r>
              <a:rPr lang="pt-BR" sz="2400" dirty="0"/>
              <a:t>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400" dirty="0"/>
              <a:t>FiO2 – 0.6 ou </a:t>
            </a:r>
            <a:r>
              <a:rPr lang="pt-BR" sz="2400" dirty="0" err="1"/>
              <a:t>nec</a:t>
            </a:r>
            <a:r>
              <a:rPr lang="pt-BR" sz="2400" dirty="0"/>
              <a:t>. p </a:t>
            </a:r>
            <a:r>
              <a:rPr lang="pt-BR" sz="2400" dirty="0" err="1"/>
              <a:t>sat</a:t>
            </a:r>
            <a:r>
              <a:rPr lang="pt-BR" sz="2400" dirty="0"/>
              <a:t>. &gt; 90%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400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pt-BR" dirty="0" err="1"/>
              <a:t>Arch</a:t>
            </a:r>
            <a:r>
              <a:rPr lang="pt-BR" altLang="pt-BR" dirty="0"/>
              <a:t> </a:t>
            </a:r>
            <a:r>
              <a:rPr lang="pt-BR" altLang="pt-BR" dirty="0" err="1"/>
              <a:t>Bronconeumol</a:t>
            </a:r>
            <a:r>
              <a:rPr lang="pt-BR" altLang="pt-BR" dirty="0"/>
              <a:t>. 2013;49(3):105–112</a:t>
            </a:r>
          </a:p>
        </p:txBody>
      </p:sp>
      <p:pic>
        <p:nvPicPr>
          <p:cNvPr id="48133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76475"/>
            <a:ext cx="48101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Conclusão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484313"/>
            <a:ext cx="9258300" cy="5113337"/>
          </a:xfrm>
        </p:spPr>
        <p:txBody>
          <a:bodyPr/>
          <a:lstStyle/>
          <a:p>
            <a:pPr>
              <a:defRPr/>
            </a:pPr>
            <a:r>
              <a:rPr lang="pt-BR" dirty="0"/>
              <a:t>As repercussões da inserção do </a:t>
            </a:r>
            <a:r>
              <a:rPr lang="pt-BR" dirty="0" err="1"/>
              <a:t>broncoscopio</a:t>
            </a:r>
            <a:r>
              <a:rPr lang="pt-BR" dirty="0"/>
              <a:t> no sistema de ventilação mecânica dependem do tipo de coleta, tempo de exame, estado do pulmão e relação de diâmetro tubo – </a:t>
            </a:r>
            <a:r>
              <a:rPr lang="pt-BR" dirty="0" err="1"/>
              <a:t>broncoscopio</a:t>
            </a:r>
            <a:endParaRPr lang="pt-BR" dirty="0"/>
          </a:p>
          <a:p>
            <a:pPr>
              <a:defRPr/>
            </a:pPr>
            <a:r>
              <a:rPr lang="pt-BR" dirty="0"/>
              <a:t>Ajustes de ventilador e interrupções breve minimizam tais efeitos</a:t>
            </a:r>
          </a:p>
          <a:p>
            <a:pPr>
              <a:defRPr/>
            </a:pPr>
            <a:r>
              <a:rPr lang="pt-BR" dirty="0"/>
              <a:t>Biopsia </a:t>
            </a:r>
            <a:r>
              <a:rPr lang="pt-BR" dirty="0" err="1"/>
              <a:t>transbronquica</a:t>
            </a:r>
            <a:r>
              <a:rPr lang="pt-BR" dirty="0"/>
              <a:t> pode ser feita em caso de infiltrados de origem indeterminada considerando risco beneficio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Obrigado!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484313"/>
            <a:ext cx="9258300" cy="51133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	</a:t>
            </a:r>
            <a:r>
              <a:rPr lang="pt-BR" dirty="0">
                <a:hlinkClick r:id="rId2"/>
              </a:rPr>
              <a:t>drmarcelogregorio@gmail.com</a:t>
            </a: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	www.broncoscopia.com.br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9793288" cy="1431925"/>
          </a:xfrm>
        </p:spPr>
        <p:txBody>
          <a:bodyPr/>
          <a:lstStyle/>
          <a:p>
            <a:pPr algn="r">
              <a:defRPr/>
            </a:pPr>
            <a:br>
              <a:rPr lang="pt-BR" dirty="0"/>
            </a:br>
            <a:r>
              <a:rPr lang="pt-BR" sz="3600" dirty="0"/>
              <a:t>Broncoscopia em ventilação mecânica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/>
              <a:t>Indicações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/>
              <a:t>Repercussões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/>
              <a:t>Recomendações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9793288" cy="1431925"/>
          </a:xfrm>
        </p:spPr>
        <p:txBody>
          <a:bodyPr/>
          <a:lstStyle/>
          <a:p>
            <a:pPr algn="r">
              <a:defRPr/>
            </a:pPr>
            <a:br>
              <a:rPr lang="pt-BR" dirty="0"/>
            </a:br>
            <a:r>
              <a:rPr lang="pt-BR" sz="3600" dirty="0"/>
              <a:t>Broncoscopia em ventilação mecânica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rgbClr val="FFC000"/>
                </a:solidFill>
              </a:rPr>
              <a:t>Indicações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chemeClr val="accent2"/>
                </a:solidFill>
              </a:rPr>
              <a:t>Repercussões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  <a:defRPr/>
            </a:pPr>
            <a:r>
              <a:rPr lang="pt-BR" dirty="0">
                <a:solidFill>
                  <a:schemeClr val="accent2"/>
                </a:solidFill>
              </a:rPr>
              <a:t>Recomendações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Indicações de BF durante VM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00113" y="1831975"/>
            <a:ext cx="8486775" cy="47244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Coleta de LBA para cultura na PAV e nas PH e PAC que evoluíram com </a:t>
            </a:r>
            <a:r>
              <a:rPr lang="pt-BR" sz="2400" dirty="0" err="1"/>
              <a:t>insuf</a:t>
            </a:r>
            <a:r>
              <a:rPr lang="pt-BR" sz="2400" dirty="0"/>
              <a:t>. respiratória</a:t>
            </a:r>
          </a:p>
          <a:p>
            <a:pPr>
              <a:defRPr/>
            </a:pPr>
            <a:r>
              <a:rPr lang="pt-BR" sz="2400" dirty="0"/>
              <a:t>Elucidar falha terapêutica de infiltrados pulmonares  </a:t>
            </a:r>
          </a:p>
          <a:p>
            <a:pPr>
              <a:defRPr/>
            </a:pPr>
            <a:r>
              <a:rPr lang="pt-BR" sz="2400" dirty="0"/>
              <a:t>Hemoptise</a:t>
            </a:r>
          </a:p>
          <a:p>
            <a:pPr>
              <a:defRPr/>
            </a:pPr>
            <a:r>
              <a:rPr lang="pt-BR" sz="2400" dirty="0"/>
              <a:t>Reversão de atelectasias / </a:t>
            </a:r>
            <a:r>
              <a:rPr lang="pt-BR" sz="2400" dirty="0" err="1"/>
              <a:t>broncoaspiração</a:t>
            </a:r>
            <a:r>
              <a:rPr lang="pt-BR" sz="2400" dirty="0"/>
              <a:t> </a:t>
            </a:r>
          </a:p>
          <a:p>
            <a:pPr>
              <a:defRPr/>
            </a:pPr>
            <a:r>
              <a:rPr lang="pt-BR" sz="2400" dirty="0"/>
              <a:t>Auxílio a traqueotomia percutânea</a:t>
            </a:r>
          </a:p>
          <a:p>
            <a:pPr>
              <a:defRPr/>
            </a:pPr>
            <a:r>
              <a:rPr lang="pt-BR" sz="2400" dirty="0"/>
              <a:t>Avaliação de trauma e queimaduras das vias aéreas</a:t>
            </a:r>
          </a:p>
          <a:p>
            <a:pPr>
              <a:defRPr/>
            </a:pPr>
            <a:r>
              <a:rPr lang="pt-BR" sz="2400" dirty="0"/>
              <a:t>Lavado terapêutico (asma refratária / </a:t>
            </a:r>
            <a:r>
              <a:rPr lang="pt-BR" sz="2400" dirty="0" err="1"/>
              <a:t>proteinose</a:t>
            </a:r>
            <a:r>
              <a:rPr lang="pt-BR" sz="2400" dirty="0"/>
              <a:t>)</a:t>
            </a:r>
          </a:p>
          <a:p>
            <a:pPr>
              <a:defRPr/>
            </a:pPr>
            <a:r>
              <a:rPr lang="pt-BR" sz="2400" dirty="0"/>
              <a:t>Dificuldade de </a:t>
            </a:r>
            <a:r>
              <a:rPr lang="pt-BR" sz="2400" dirty="0" err="1"/>
              <a:t>decanulação</a:t>
            </a:r>
            <a:r>
              <a:rPr lang="pt-BR" sz="2400" dirty="0"/>
              <a:t> </a:t>
            </a:r>
          </a:p>
          <a:p>
            <a:pPr>
              <a:defRPr/>
            </a:pPr>
            <a:r>
              <a:rPr lang="pt-BR" sz="2400" dirty="0"/>
              <a:t>Ajuste de cânula </a:t>
            </a:r>
            <a:r>
              <a:rPr lang="pt-BR" sz="2400" dirty="0" err="1"/>
              <a:t>orotraqueal</a:t>
            </a:r>
            <a:r>
              <a:rPr lang="pt-BR" sz="2400" dirty="0"/>
              <a:t> / traqueostomia</a:t>
            </a:r>
          </a:p>
          <a:p>
            <a:pPr>
              <a:defRPr/>
            </a:pPr>
            <a:r>
              <a:rPr lang="pt-BR" sz="2400" dirty="0"/>
              <a:t>Avaliação de estenose / </a:t>
            </a:r>
            <a:r>
              <a:rPr lang="pt-BR" sz="2400" dirty="0" err="1"/>
              <a:t>malácia</a:t>
            </a:r>
            <a:endParaRPr lang="pt-BR" sz="2400" dirty="0"/>
          </a:p>
          <a:p>
            <a:pPr>
              <a:defRPr/>
            </a:pPr>
            <a:endParaRPr lang="pt-BR" sz="2800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21508" name="CaixaDeTexto 8"/>
          <p:cNvSpPr txBox="1">
            <a:spLocks noChangeArrowheads="1"/>
          </p:cNvSpPr>
          <p:nvPr/>
        </p:nvSpPr>
        <p:spPr bwMode="auto">
          <a:xfrm>
            <a:off x="11552238" y="52292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0287000" cy="320675"/>
          </a:xfrm>
        </p:spPr>
        <p:txBody>
          <a:bodyPr/>
          <a:lstStyle/>
          <a:p>
            <a:pPr>
              <a:defRPr/>
            </a:pPr>
            <a:r>
              <a:rPr lang="pt-BR" altLang="pt-BR" dirty="0"/>
              <a:t>BRONCOSCOPIA - Diagnóstica e Terapêutica Jacomelli, M. 2005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BR" sz="1800" kern="0" dirty="0" err="1">
                <a:solidFill>
                  <a:schemeClr val="tx1"/>
                </a:solidFill>
                <a:effectLst/>
              </a:rPr>
              <a:t>Gotway</a:t>
            </a:r>
            <a:r>
              <a:rPr lang="en-US" altLang="pt-BR" sz="1800" kern="0" dirty="0">
                <a:solidFill>
                  <a:schemeClr val="tx1"/>
                </a:solidFill>
                <a:effectLst/>
              </a:rPr>
              <a:t>, MD. Clinical Pulmonary Medicine • Volume 15, Number 5, September 2008</a:t>
            </a:r>
          </a:p>
        </p:txBody>
      </p:sp>
      <p:sp>
        <p:nvSpPr>
          <p:cNvPr id="23555" name="Rectangle 2"/>
          <p:cNvSpPr>
            <a:spLocks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pt-BR" altLang="pt-BR" sz="4000">
                <a:effectLst/>
              </a:rPr>
              <a:t>Infiltrado progressivo em pac fem, 31 anos, não fumante após 48 horas de macrolídeo e beta lactâmico IV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505075"/>
            <a:ext cx="30241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BR" sz="1800" kern="0" dirty="0" err="1">
                <a:solidFill>
                  <a:schemeClr val="tx1"/>
                </a:solidFill>
                <a:effectLst/>
              </a:rPr>
              <a:t>Gotway</a:t>
            </a:r>
            <a:r>
              <a:rPr lang="en-US" altLang="pt-BR" sz="1800" kern="0" dirty="0">
                <a:solidFill>
                  <a:schemeClr val="tx1"/>
                </a:solidFill>
                <a:effectLst/>
              </a:rPr>
              <a:t>, MD. Clinical Pulmonary Medicine • Volume 15, Number 5, September 2008</a:t>
            </a:r>
          </a:p>
        </p:txBody>
      </p:sp>
      <p:sp>
        <p:nvSpPr>
          <p:cNvPr id="25603" name="Rectangle 2"/>
          <p:cNvSpPr>
            <a:spLocks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pt-BR" altLang="pt-BR" sz="4000">
                <a:effectLst/>
              </a:rPr>
              <a:t>Infiltrado progressivo em pac fem, 31 anos, não fumante após 48 horas de macrolídeo e beta lactâmico IV</a:t>
            </a:r>
          </a:p>
        </p:txBody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xfrm>
            <a:off x="3559175" y="2420938"/>
            <a:ext cx="3671888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effectLst/>
              </a:rPr>
              <a:t>BAL = 25% de eosinófilo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effectLst/>
              </a:rPr>
              <a:t>s/ eosinofilia periférica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DIAG: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Pneumonia eosinofílica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Aguda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FFFF66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Pós corticoterapia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FFFF66"/>
              </a:solidFill>
              <a:effectLst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505075"/>
            <a:ext cx="30241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492375"/>
            <a:ext cx="2827337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4" name="Line 6"/>
          <p:cNvSpPr>
            <a:spLocks noChangeShapeType="1"/>
          </p:cNvSpPr>
          <p:nvPr/>
        </p:nvSpPr>
        <p:spPr bwMode="auto">
          <a:xfrm>
            <a:off x="1758950" y="5300663"/>
            <a:ext cx="0" cy="5762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1758950" y="5876925"/>
            <a:ext cx="691356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V="1">
            <a:off x="8672513" y="5373688"/>
            <a:ext cx="0" cy="5032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1250" y="104775"/>
            <a:ext cx="8486775" cy="1431925"/>
          </a:xfrm>
        </p:spPr>
        <p:txBody>
          <a:bodyPr/>
          <a:lstStyle/>
          <a:p>
            <a:pPr>
              <a:defRPr/>
            </a:pPr>
            <a:r>
              <a:rPr lang="pt-BR" dirty="0"/>
              <a:t>Infiltrados a esclarecer </a:t>
            </a:r>
            <a:br>
              <a:rPr lang="pt-BR" dirty="0"/>
            </a:br>
            <a:r>
              <a:rPr lang="pt-BR" dirty="0"/>
              <a:t>O que pode ser </a:t>
            </a:r>
            <a:r>
              <a:rPr lang="pt-BR" dirty="0" err="1"/>
              <a:t>encontrad</a:t>
            </a:r>
            <a:r>
              <a:rPr lang="en-US" dirty="0"/>
              <a:t>o???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66788" y="2117725"/>
          <a:ext cx="7921625" cy="46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563">
                  <a:extLst>
                    <a:ext uri="{9D8B030D-6E8A-4147-A177-3AD203B41FA5}">
                      <a16:colId xmlns:a16="http://schemas.microsoft.com/office/drawing/2014/main" val="1529090053"/>
                    </a:ext>
                  </a:extLst>
                </a:gridCol>
                <a:gridCol w="1177817">
                  <a:extLst>
                    <a:ext uri="{9D8B030D-6E8A-4147-A177-3AD203B41FA5}">
                      <a16:colId xmlns:a16="http://schemas.microsoft.com/office/drawing/2014/main" val="353565342"/>
                    </a:ext>
                  </a:extLst>
                </a:gridCol>
                <a:gridCol w="1191245">
                  <a:extLst>
                    <a:ext uri="{9D8B030D-6E8A-4147-A177-3AD203B41FA5}">
                      <a16:colId xmlns:a16="http://schemas.microsoft.com/office/drawing/2014/main" val="2515258253"/>
                    </a:ext>
                  </a:extLst>
                </a:gridCol>
              </a:tblGrid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2"/>
                          </a:solidFill>
                        </a:rPr>
                        <a:t>Infeccao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</a:rPr>
                        <a:t> viral (H1N1) herpes CMV</a:t>
                      </a:r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338648008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Infeccao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fungica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 err="1"/>
                        <a:t>aspergilose</a:t>
                      </a:r>
                      <a:r>
                        <a:rPr lang="en-US" sz="1600" b="1" dirty="0"/>
                        <a:t>)</a:t>
                      </a:r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 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791071425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Hemorragia</a:t>
                      </a:r>
                      <a:r>
                        <a:rPr lang="en-US" sz="1600" b="1" dirty="0"/>
                        <a:t> alveolar</a:t>
                      </a:r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endParaRPr lang="pt-BR" sz="2000" b="1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41487676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BOOP</a:t>
                      </a:r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420387338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Pneumonia </a:t>
                      </a:r>
                      <a:r>
                        <a:rPr lang="en-US" sz="1600" b="1" dirty="0" err="1"/>
                        <a:t>lipoidica</a:t>
                      </a:r>
                      <a:r>
                        <a:rPr lang="en-US" sz="1600" b="1" dirty="0"/>
                        <a:t> </a:t>
                      </a:r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93213125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Pneumonia </a:t>
                      </a:r>
                      <a:r>
                        <a:rPr lang="en-US" sz="1600" b="1" dirty="0" err="1"/>
                        <a:t>eosinofilica</a:t>
                      </a:r>
                      <a:endParaRPr lang="en-US" sz="1600" b="1" dirty="0"/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6515920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Pneumonia </a:t>
                      </a:r>
                      <a:r>
                        <a:rPr lang="en-US" sz="1600" b="1" dirty="0" err="1"/>
                        <a:t>Intersticial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nao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especifica</a:t>
                      </a:r>
                      <a:endParaRPr lang="en-US" sz="1600" b="1" dirty="0"/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4075238790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Padrao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Fibropproliferativo</a:t>
                      </a:r>
                      <a:r>
                        <a:rPr lang="en-US" sz="1600" b="1" baseline="0" dirty="0"/>
                        <a:t> da SARA </a:t>
                      </a:r>
                      <a:endParaRPr lang="en-US" sz="1600" b="1" dirty="0"/>
                    </a:p>
                    <a:p>
                      <a:pPr algn="r"/>
                      <a:endParaRPr lang="pt-BR" sz="1600" b="1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endParaRPr lang="pt-BR" sz="2000" b="1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685907746"/>
                  </a:ext>
                </a:extLst>
              </a:tr>
            </a:tbl>
          </a:graphicData>
        </a:graphic>
      </p:graphicFrame>
      <p:sp>
        <p:nvSpPr>
          <p:cNvPr id="27689" name="CaixaDeTexto 8"/>
          <p:cNvSpPr txBox="1">
            <a:spLocks noChangeArrowheads="1"/>
          </p:cNvSpPr>
          <p:nvPr/>
        </p:nvSpPr>
        <p:spPr bwMode="auto">
          <a:xfrm>
            <a:off x="6727825" y="1916113"/>
            <a:ext cx="24050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483350" y="1536700"/>
          <a:ext cx="2405064" cy="56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532">
                  <a:extLst>
                    <a:ext uri="{9D8B030D-6E8A-4147-A177-3AD203B41FA5}">
                      <a16:colId xmlns:a16="http://schemas.microsoft.com/office/drawing/2014/main" val="3330743461"/>
                    </a:ext>
                  </a:extLst>
                </a:gridCol>
                <a:gridCol w="1202532">
                  <a:extLst>
                    <a:ext uri="{9D8B030D-6E8A-4147-A177-3AD203B41FA5}">
                      <a16:colId xmlns:a16="http://schemas.microsoft.com/office/drawing/2014/main" val="3823734178"/>
                    </a:ext>
                  </a:extLst>
                </a:gridCol>
              </a:tblGrid>
              <a:tr h="5699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BAL</a:t>
                      </a:r>
                    </a:p>
                  </a:txBody>
                  <a:tcPr marL="91464" marR="91464" marT="45818" marB="45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BIOPSIA</a:t>
                      </a:r>
                    </a:p>
                  </a:txBody>
                  <a:tcPr marL="91464" marR="91464" marT="45818" marB="45818"/>
                </a:tc>
                <a:extLst>
                  <a:ext uri="{0D108BD9-81ED-4DB2-BD59-A6C34878D82A}">
                    <a16:rowId xmlns:a16="http://schemas.microsoft.com/office/drawing/2014/main" val="29250119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4988" y="3716338"/>
            <a:ext cx="9432925" cy="27368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38 pacientes em VM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22 </a:t>
            </a:r>
            <a:r>
              <a:rPr lang="pt-BR" sz="2000" dirty="0" err="1"/>
              <a:t>imunocompetentes</a:t>
            </a:r>
            <a:r>
              <a:rPr lang="pt-BR" sz="2000" dirty="0"/>
              <a:t>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		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	16 </a:t>
            </a:r>
            <a:r>
              <a:rPr lang="pt-BR" sz="2000" dirty="0" err="1"/>
              <a:t>imunodeprimidos</a:t>
            </a:r>
            <a:r>
              <a:rPr lang="pt-BR" sz="2000" dirty="0"/>
              <a:t> 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izado">
  <a:themeElements>
    <a:clrScheme name="Texturizad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izado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Texturizado</Template>
  <TotalTime>4867</TotalTime>
  <Words>966</Words>
  <Application>Microsoft Office PowerPoint</Application>
  <PresentationFormat>Slides de 35 mm</PresentationFormat>
  <Paragraphs>217</Paragraphs>
  <Slides>29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Tahoma</vt:lpstr>
      <vt:lpstr>Arial</vt:lpstr>
      <vt:lpstr>Wingdings</vt:lpstr>
      <vt:lpstr>Garamond</vt:lpstr>
      <vt:lpstr>Tremido</vt:lpstr>
      <vt:lpstr>Texturizado</vt:lpstr>
      <vt:lpstr>Apresentação do PowerPoint</vt:lpstr>
      <vt:lpstr> BRONCOSCOPIA EM VENT MECANICA </vt:lpstr>
      <vt:lpstr> Broncoscopia em ventilação mecânica  </vt:lpstr>
      <vt:lpstr> Broncoscopia em ventilação mecânica  </vt:lpstr>
      <vt:lpstr>Indicações de BF durante VM </vt:lpstr>
      <vt:lpstr>Infiltrado progressivo em pac fem, 31 anos, não fumante após 48 horas de macrolídeo e beta lactâmico IV</vt:lpstr>
      <vt:lpstr>Infiltrado progressivo em pac fem, 31 anos, não fumante após 48 horas de macrolídeo e beta lactâmico IV</vt:lpstr>
      <vt:lpstr>Infiltrados a esclarecer  O que pode ser encontrado???</vt:lpstr>
      <vt:lpstr>Apresentação do PowerPoint</vt:lpstr>
      <vt:lpstr>Apresentação do PowerPoint</vt:lpstr>
      <vt:lpstr> BAL E BTB em pac em VM </vt:lpstr>
      <vt:lpstr> Complicações </vt:lpstr>
      <vt:lpstr> Valeu a pena ???</vt:lpstr>
      <vt:lpstr>Concordancia entre BTB / biopsia cirúrgica (BC) e autopsia</vt:lpstr>
      <vt:lpstr>TBNA em Ventilação mecânica</vt:lpstr>
      <vt:lpstr>Contra -Indicações de BF durante VM </vt:lpstr>
      <vt:lpstr> Broncoscopia em ventilação mecânica  </vt:lpstr>
      <vt:lpstr>Alterações – gasometria  - Ph</vt:lpstr>
      <vt:lpstr>Repercussão da BF na VM</vt:lpstr>
      <vt:lpstr>Repercussão da BF na VM</vt:lpstr>
      <vt:lpstr>Relação endoscópio tubo</vt:lpstr>
      <vt:lpstr> Broncoscopia em ventilação mecânica  </vt:lpstr>
      <vt:lpstr>Recomendações: </vt:lpstr>
      <vt:lpstr>Ajustes do  ventilador: </vt:lpstr>
      <vt:lpstr>Controle do paciente: </vt:lpstr>
      <vt:lpstr>Recomendaões  pós exame: </vt:lpstr>
      <vt:lpstr>BF durante VNI</vt:lpstr>
      <vt:lpstr>Conclusão </vt:lpstr>
      <vt:lpstr>Obrigado!</vt:lpstr>
    </vt:vector>
  </TitlesOfParts>
  <Company>My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Marcelo Gervilla Gregorio</cp:lastModifiedBy>
  <cp:revision>150</cp:revision>
  <dcterms:created xsi:type="dcterms:W3CDTF">2003-06-02T03:03:13Z</dcterms:created>
  <dcterms:modified xsi:type="dcterms:W3CDTF">2016-11-05T18:51:04Z</dcterms:modified>
</cp:coreProperties>
</file>