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3" r:id="rId3"/>
    <p:sldId id="304" r:id="rId4"/>
    <p:sldId id="321" r:id="rId5"/>
    <p:sldId id="320" r:id="rId6"/>
    <p:sldId id="311" r:id="rId7"/>
    <p:sldId id="326" r:id="rId8"/>
    <p:sldId id="340" r:id="rId9"/>
    <p:sldId id="342" r:id="rId10"/>
    <p:sldId id="330" r:id="rId11"/>
    <p:sldId id="331" r:id="rId12"/>
    <p:sldId id="332" r:id="rId13"/>
    <p:sldId id="333" r:id="rId14"/>
    <p:sldId id="334" r:id="rId15"/>
    <p:sldId id="343" r:id="rId16"/>
    <p:sldId id="344" r:id="rId17"/>
    <p:sldId id="335" r:id="rId18"/>
    <p:sldId id="336" r:id="rId19"/>
    <p:sldId id="338" r:id="rId20"/>
    <p:sldId id="337" r:id="rId21"/>
    <p:sldId id="341" r:id="rId22"/>
    <p:sldId id="345" r:id="rId23"/>
    <p:sldId id="319" r:id="rId24"/>
    <p:sldId id="347" r:id="rId25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00"/>
    <a:srgbClr val="CBE7E9"/>
    <a:srgbClr val="FF6600"/>
    <a:srgbClr val="FF3300"/>
    <a:srgbClr val="FFFFCC"/>
    <a:srgbClr val="000076"/>
    <a:srgbClr val="00008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77" y="4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9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6E48CF-3C44-43E8-8014-8BA2B997850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8A2781-155E-4085-AE20-9163A409F23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74B01-8439-44D9-93D1-A32C15C1C71B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9830C-7ADF-4E4C-B250-1B8BF3292A38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0F1F4-9218-41DF-82C6-975FACC32D81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30050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1" name="Rectangle 1027"/>
          <p:cNvSpPr txBox="1">
            <a:spLocks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7202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21973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50265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10287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0882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22769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88803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22932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35198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337046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237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111045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  <p:extLst>
      <p:ext uri="{BB962C8B-B14F-4D97-AF65-F5344CB8AC3E}">
        <p14:creationId xmlns:p14="http://schemas.microsoft.com/office/powerpoint/2010/main" val="402537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7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1028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CC"/>
                </a:solidFill>
              </a:defRPr>
            </a:lvl1pPr>
          </a:lstStyle>
          <a:p>
            <a:r>
              <a:rPr lang="pt-BR" altLang="pt-BR"/>
              <a:t>Legge RH; Am J Med 85:561-563, 1988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66"/>
        </a:buClr>
        <a:buSzPct val="120000"/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CC"/>
        </a:buClr>
        <a:buFont typeface="Wingdings" panose="05000000000000000000" pitchFamily="2" charset="2"/>
        <a:buChar char="Ø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Font typeface="Wingdings" panose="05000000000000000000" pitchFamily="2" charset="2"/>
        <a:buChar char="ü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4625" y="1052513"/>
            <a:ext cx="5792788" cy="2087562"/>
          </a:xfrm>
        </p:spPr>
        <p:txBody>
          <a:bodyPr anchor="ctr"/>
          <a:lstStyle/>
          <a:p>
            <a:pPr algn="l"/>
            <a:br>
              <a:rPr lang="pt-BR" altLang="pt-BR" sz="2800" dirty="0"/>
            </a:br>
            <a:br>
              <a:rPr lang="pt-BR" altLang="pt-BR" sz="2800" dirty="0"/>
            </a:br>
            <a:endParaRPr lang="pt-BR" altLang="pt-BR" sz="28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7200900" cy="1752600"/>
          </a:xfrm>
        </p:spPr>
        <p:txBody>
          <a:bodyPr/>
          <a:lstStyle/>
          <a:p>
            <a:r>
              <a:rPr lang="en-US" altLang="pt-BR" sz="3200" b="1"/>
              <a:t>BRONCOSCOPIA NO DIAGNÓSTICO DA TUBERCULOSE PULMONAR EM PACIENTES IMUNOCOMPETENTES</a:t>
            </a:r>
            <a:endParaRPr lang="pt-BR" altLang="pt-BR" sz="3200" b="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14838" y="6021388"/>
            <a:ext cx="587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b="1" dirty="0">
                <a:solidFill>
                  <a:srgbClr val="FFFFCC"/>
                </a:solidFill>
              </a:rPr>
              <a:t>MARCELO GERVILLA GREGÓRIO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ENDOSCOPIA RESPIRATÓRIA - REVINTER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Indicações de Broncoscopia</a:t>
            </a:r>
            <a:endParaRPr lang="pt-BR" altLang="pt-BR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 sz="2400"/>
              <a:t>Casos suspeitos com exame de escarro e escarro induzido negativos (qdo. disponível)</a:t>
            </a:r>
          </a:p>
          <a:p>
            <a:r>
              <a:rPr lang="en-US" altLang="pt-BR" sz="2400"/>
              <a:t>Pacientes com diagnóstico confirmado que apresentam:</a:t>
            </a:r>
          </a:p>
          <a:p>
            <a:pPr lvl="1"/>
            <a:r>
              <a:rPr lang="en-US" altLang="pt-BR" sz="2400"/>
              <a:t> tosse persisitente.</a:t>
            </a:r>
          </a:p>
          <a:p>
            <a:pPr lvl="1"/>
            <a:r>
              <a:rPr lang="en-US" altLang="pt-BR" sz="2400"/>
              <a:t> disfonia</a:t>
            </a:r>
          </a:p>
          <a:p>
            <a:pPr lvl="1"/>
            <a:r>
              <a:rPr lang="en-US" altLang="pt-BR" sz="2400"/>
              <a:t> odinofagia</a:t>
            </a:r>
          </a:p>
          <a:p>
            <a:pPr lvl="1"/>
            <a:r>
              <a:rPr lang="en-US" altLang="pt-BR" sz="2400"/>
              <a:t> estridor</a:t>
            </a:r>
          </a:p>
          <a:p>
            <a:r>
              <a:rPr lang="en-US" altLang="pt-BR" sz="2400"/>
              <a:t>Suspeita de associação com paracoccidiodomicose ou carcinoma brônquico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pt-BR" sz="2400"/>
          </a:p>
          <a:p>
            <a:pPr lvl="1"/>
            <a:endParaRPr lang="en-US" altLang="pt-BR" sz="2400"/>
          </a:p>
          <a:p>
            <a:pPr lvl="1"/>
            <a:endParaRPr lang="en-US" altLang="pt-BR" sz="2400"/>
          </a:p>
          <a:p>
            <a:endParaRPr lang="pt-BR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ENDOSCOPIA RESPIRATÓRIA - REVINTER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Achados endoscópicos</a:t>
            </a:r>
            <a:endParaRPr lang="pt-BR" altLang="pt-B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/>
              <a:t>Normal</a:t>
            </a:r>
          </a:p>
          <a:p>
            <a:pPr>
              <a:lnSpc>
                <a:spcPct val="90000"/>
              </a:lnSpc>
            </a:pPr>
            <a:r>
              <a:rPr lang="en-US" altLang="pt-BR"/>
              <a:t>Lesões inespecíficas (hiperemis, edema e secreção)</a:t>
            </a:r>
          </a:p>
          <a:p>
            <a:pPr>
              <a:lnSpc>
                <a:spcPct val="90000"/>
              </a:lnSpc>
            </a:pPr>
            <a:r>
              <a:rPr lang="en-US" altLang="pt-BR"/>
              <a:t>Lesões específicas (10 a 37%)</a:t>
            </a:r>
          </a:p>
          <a:p>
            <a:pPr lvl="1">
              <a:lnSpc>
                <a:spcPct val="90000"/>
              </a:lnSpc>
            </a:pPr>
            <a:r>
              <a:rPr lang="en-US" altLang="pt-BR"/>
              <a:t> Laríngeas</a:t>
            </a:r>
          </a:p>
          <a:p>
            <a:pPr lvl="1">
              <a:lnSpc>
                <a:spcPct val="90000"/>
              </a:lnSpc>
            </a:pPr>
            <a:r>
              <a:rPr lang="en-US" altLang="pt-BR"/>
              <a:t> Brônquicas</a:t>
            </a:r>
          </a:p>
          <a:p>
            <a:pPr marL="3146425" lvl="2">
              <a:lnSpc>
                <a:spcPct val="90000"/>
              </a:lnSpc>
            </a:pPr>
            <a:r>
              <a:rPr lang="en-US" altLang="pt-BR"/>
              <a:t>Granulomatosa</a:t>
            </a:r>
          </a:p>
          <a:p>
            <a:pPr marL="3146425" lvl="2">
              <a:lnSpc>
                <a:spcPct val="90000"/>
              </a:lnSpc>
            </a:pPr>
            <a:r>
              <a:rPr lang="en-US" altLang="pt-BR"/>
              <a:t>Ulcerativa</a:t>
            </a:r>
          </a:p>
          <a:p>
            <a:pPr marL="3146425" lvl="2">
              <a:lnSpc>
                <a:spcPct val="90000"/>
              </a:lnSpc>
            </a:pPr>
            <a:r>
              <a:rPr lang="en-US" altLang="pt-BR"/>
              <a:t>sequelas</a:t>
            </a:r>
          </a:p>
          <a:p>
            <a:pPr lvl="1">
              <a:lnSpc>
                <a:spcPct val="90000"/>
              </a:lnSpc>
            </a:pPr>
            <a:endParaRPr lang="en-US" altLang="pt-BR"/>
          </a:p>
          <a:p>
            <a:pPr>
              <a:lnSpc>
                <a:spcPct val="90000"/>
              </a:lnSpc>
            </a:pPr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MONALDI ARCH CHEST DIS 1995;50(2):89-92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Mecanismos (lesão endobrônquica)</a:t>
            </a:r>
            <a:endParaRPr lang="pt-BR" altLang="pt-B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  <a:p>
            <a:r>
              <a:rPr lang="en-US" altLang="pt-BR"/>
              <a:t>Implantação pelo escarro infectado</a:t>
            </a:r>
          </a:p>
          <a:p>
            <a:r>
              <a:rPr lang="en-US" altLang="pt-BR"/>
              <a:t>Disseminação hematpgênica</a:t>
            </a:r>
          </a:p>
          <a:p>
            <a:r>
              <a:rPr lang="en-US" altLang="pt-BR"/>
              <a:t>Erosão de linfonodo mediastinal</a:t>
            </a:r>
          </a:p>
          <a:p>
            <a:r>
              <a:rPr lang="en-US" altLang="pt-BR"/>
              <a:t>Extensão direta de uma lesão pulmonar</a:t>
            </a:r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SERVIÇO DE BRONCOSCOPIA - HCFMUSP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Bronquite granulomatosa</a:t>
            </a:r>
            <a:endParaRPr lang="pt-BR" altLang="pt-BR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4591050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SERVIÇO DE BRONCOSCOPIA - HCFMUSP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Estenose brônquica</a:t>
            </a:r>
            <a:endParaRPr lang="pt-BR" altLang="pt-BR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5486400" y="1981200"/>
            <a:ext cx="3810000" cy="3427413"/>
            <a:chOff x="2459" y="571"/>
            <a:chExt cx="3811" cy="3124"/>
          </a:xfrm>
        </p:grpSpPr>
        <p:pic>
          <p:nvPicPr>
            <p:cNvPr id="163845" name="Picture 5"/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2" t="27434" r="37874" b="32991"/>
            <a:stretch>
              <a:fillRect/>
            </a:stretch>
          </p:blipFill>
          <p:spPr bwMode="auto">
            <a:xfrm>
              <a:off x="2459" y="571"/>
              <a:ext cx="3812" cy="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12000"/>
                    </a:blip>
                    <a:srcRect l="32042" t="27434" r="37874" b="32991"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63846" name="AutoShape 6"/>
            <p:cNvSpPr>
              <a:spLocks noChangeArrowheads="1"/>
            </p:cNvSpPr>
            <p:nvPr/>
          </p:nvSpPr>
          <p:spPr bwMode="auto">
            <a:xfrm>
              <a:off x="2459" y="571"/>
              <a:ext cx="3812" cy="3125"/>
            </a:xfrm>
            <a:prstGeom prst="roundRect">
              <a:avLst>
                <a:gd name="adj" fmla="val 28"/>
              </a:avLst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3853" name="Group 13"/>
          <p:cNvGrpSpPr>
            <a:grpSpLocks/>
          </p:cNvGrpSpPr>
          <p:nvPr/>
        </p:nvGrpSpPr>
        <p:grpSpPr bwMode="auto">
          <a:xfrm>
            <a:off x="1219200" y="1981200"/>
            <a:ext cx="3581400" cy="3429000"/>
            <a:chOff x="707" y="2244"/>
            <a:chExt cx="1630" cy="1484"/>
          </a:xfrm>
        </p:grpSpPr>
        <p:pic>
          <p:nvPicPr>
            <p:cNvPr id="163854" name="Picture 14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6" r="40747" b="62537"/>
            <a:stretch>
              <a:fillRect/>
            </a:stretch>
          </p:blipFill>
          <p:spPr bwMode="auto">
            <a:xfrm>
              <a:off x="707" y="2244"/>
              <a:ext cx="1631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12000"/>
                      <a:grayscl/>
                    </a:blip>
                    <a:srcRect l="35956" r="40747" b="62537"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63855" name="AutoShape 15"/>
            <p:cNvSpPr>
              <a:spLocks noChangeArrowheads="1"/>
            </p:cNvSpPr>
            <p:nvPr/>
          </p:nvSpPr>
          <p:spPr bwMode="auto">
            <a:xfrm>
              <a:off x="707" y="2244"/>
              <a:ext cx="1631" cy="1485"/>
            </a:xfrm>
            <a:prstGeom prst="roundRect">
              <a:avLst>
                <a:gd name="adj" fmla="val 65"/>
              </a:avLst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SARMIENTO OL, J CLIN MICROBIOL 2003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600" b="1"/>
              <a:t>TESTES DE BIOLOGIA MOLECULAR</a:t>
            </a:r>
            <a:endParaRPr lang="pt-BR" altLang="pt-BR" sz="3600" b="1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SzTx/>
            </a:pPr>
            <a:r>
              <a:rPr lang="en-GB" altLang="pt-BR" sz="2000">
                <a:solidFill>
                  <a:srgbClr val="FFFFFF"/>
                </a:solidFill>
              </a:rPr>
              <a:t>Baseados na amplificação de ácidos nucleicos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altLang="pt-BR" sz="2000">
                <a:solidFill>
                  <a:srgbClr val="FFFFFF"/>
                </a:solidFill>
                <a:cs typeface="Lucida Sans Unicode" panose="020B0602030504020204" pitchFamily="34" charset="0"/>
              </a:rPr>
              <a:t>Reação em cadeia da polimerase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altLang="pt-BR" sz="2000">
                <a:solidFill>
                  <a:srgbClr val="FFFFFF"/>
                </a:solidFill>
                <a:cs typeface="Lucida Sans Unicode" panose="020B0602030504020204" pitchFamily="34" charset="0"/>
              </a:rPr>
              <a:t>Amplificação mediada por transcrição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altLang="pt-BR" sz="2000">
                <a:solidFill>
                  <a:srgbClr val="FFFFFF"/>
                </a:solidFill>
                <a:cs typeface="Lucida Sans Unicode" panose="020B0602030504020204" pitchFamily="34" charset="0"/>
              </a:rPr>
              <a:t>Amplificação por deslocamento de fita</a:t>
            </a:r>
          </a:p>
          <a:p>
            <a:pPr lvl="1"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GB" altLang="pt-BR" sz="2000">
                <a:solidFill>
                  <a:srgbClr val="FFFFFF"/>
                </a:solidFill>
                <a:cs typeface="Lucida Sans Unicode" panose="020B0602030504020204" pitchFamily="34" charset="0"/>
              </a:rPr>
              <a:t>Reação em cadeia da ligase</a:t>
            </a:r>
          </a:p>
          <a:p>
            <a:pPr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SzTx/>
            </a:pPr>
            <a:r>
              <a:rPr lang="en-GB" altLang="pt-BR" sz="2000">
                <a:solidFill>
                  <a:srgbClr val="FFFFFF"/>
                </a:solidFill>
              </a:rPr>
              <a:t>Amostras com baciloscopia positiva – sensib = 95% e especif = 98%</a:t>
            </a:r>
          </a:p>
          <a:p>
            <a:pPr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SzTx/>
            </a:pPr>
            <a:r>
              <a:rPr lang="en-GB" altLang="pt-BR" sz="2000">
                <a:solidFill>
                  <a:srgbClr val="FFFFFF"/>
                </a:solidFill>
              </a:rPr>
              <a:t>Baciloscopia negativa – sensib = 36 a 88% e especif = 98,7 a 100%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SARMIENTO OL, J CLIN MICROBIOL 2003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600" b="1"/>
              <a:t>TESTES DE BIOLOGIA MOLECULAR</a:t>
            </a:r>
            <a:endParaRPr lang="pt-BR" altLang="pt-BR" sz="3600" b="1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800">
                <a:solidFill>
                  <a:srgbClr val="FFFFFF"/>
                </a:solidFill>
                <a:latin typeface="Times New Roman" panose="02020603050405020304" pitchFamily="18" charset="0"/>
              </a:rPr>
              <a:t> Não deve ser  utilizado na rotina clínica da investigação da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800">
                <a:solidFill>
                  <a:srgbClr val="FFFFFF"/>
                </a:solidFill>
                <a:latin typeface="Times New Roman" panose="02020603050405020304" pitchFamily="18" charset="0"/>
              </a:rPr>
              <a:t>  tuberculose pulmonar  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800">
                <a:solidFill>
                  <a:srgbClr val="FFFFFF"/>
                </a:solidFill>
                <a:latin typeface="Times New Roman" panose="02020603050405020304" pitchFamily="18" charset="0"/>
              </a:rPr>
              <a:t>  Não  substitui a cultura   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800">
                <a:solidFill>
                  <a:srgbClr val="FFFFFF"/>
                </a:solidFill>
                <a:latin typeface="Times New Roman" panose="02020603050405020304" pitchFamily="18" charset="0"/>
              </a:rPr>
              <a:t>Alta suspeita TB atividade + clínica + radiologia</a:t>
            </a:r>
          </a:p>
          <a:p>
            <a:pPr>
              <a:lnSpc>
                <a:spcPct val="12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800">
                <a:solidFill>
                  <a:srgbClr val="FFFFFF"/>
                </a:solidFill>
                <a:latin typeface="Times New Roman" panose="02020603050405020304" pitchFamily="18" charset="0"/>
              </a:rPr>
              <a:t> PCR negativo não exlui diagnóstico  - VPN 80%</a:t>
            </a:r>
            <a:endParaRPr lang="pt-BR" altLang="pt-B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Eur Respir J. 2005 Nov;26(5):767-72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PCR-DNA em BAL</a:t>
            </a:r>
            <a:endParaRPr lang="pt-BR" altLang="pt-BR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800"/>
              <a:t>120 pacientes suspeitos não produtores de secreção ou com escarro negativo que posteriormente foram confirmados por cultura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Submetidos a broncoscopia com exame direto do BAL + PCR-DNA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	</a:t>
            </a:r>
            <a:endParaRPr lang="pt-BR" altLang="pt-BR" sz="2800"/>
          </a:p>
        </p:txBody>
      </p:sp>
      <p:graphicFrame>
        <p:nvGraphicFramePr>
          <p:cNvPr id="164879" name="Group 15"/>
          <p:cNvGraphicFramePr>
            <a:graphicFrameLocks noGrp="1"/>
          </p:cNvGraphicFramePr>
          <p:nvPr/>
        </p:nvGraphicFramePr>
        <p:xfrm>
          <a:off x="1714500" y="3886200"/>
          <a:ext cx="6819900" cy="1828800"/>
        </p:xfrm>
        <a:graphic>
          <a:graphicData uri="http://schemas.openxmlformats.org/drawingml/2006/table">
            <a:tbl>
              <a:tblPr/>
              <a:tblGrid>
                <a:gridCol w="3409950">
                  <a:extLst>
                    <a:ext uri="{9D8B030D-6E8A-4147-A177-3AD203B41FA5}">
                      <a16:colId xmlns:a16="http://schemas.microsoft.com/office/drawing/2014/main" val="1877458970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390590954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Pesq direta BAL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208468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PCR-DNA   BAL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4218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Southeast Asian J Trop Med Public Health. 2004 Sep;35(3):730-4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Pesq de ADA no BAL</a:t>
            </a:r>
            <a:endParaRPr lang="pt-BR" altLang="pt-BR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800"/>
              <a:t>148 pacientes suspeitos não produtores de secreção ou com escarro negativo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Dosagem de ADA no BAL e posteriormente comparado pela conclusão final de cada caso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	</a:t>
            </a:r>
            <a:endParaRPr lang="pt-BR" altLang="pt-BR" sz="2800"/>
          </a:p>
        </p:txBody>
      </p:sp>
      <p:graphicFrame>
        <p:nvGraphicFramePr>
          <p:cNvPr id="165910" name="Group 22"/>
          <p:cNvGraphicFramePr>
            <a:graphicFrameLocks noGrp="1"/>
          </p:cNvGraphicFramePr>
          <p:nvPr/>
        </p:nvGraphicFramePr>
        <p:xfrm>
          <a:off x="304800" y="3810000"/>
          <a:ext cx="7429500" cy="1838960"/>
        </p:xfrm>
        <a:graphic>
          <a:graphicData uri="http://schemas.openxmlformats.org/drawingml/2006/table">
            <a:tbl>
              <a:tblPr/>
              <a:tblGrid>
                <a:gridCol w="3714750">
                  <a:extLst>
                    <a:ext uri="{9D8B030D-6E8A-4147-A177-3AD203B41FA5}">
                      <a16:colId xmlns:a16="http://schemas.microsoft.com/office/drawing/2014/main" val="881652747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30415553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tuberculose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8,98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341734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carcinoma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7,63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598947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miscelânia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CC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11,61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280774"/>
                  </a:ext>
                </a:extLst>
              </a:tr>
            </a:tbl>
          </a:graphicData>
        </a:graphic>
      </p:graphicFrame>
      <p:sp>
        <p:nvSpPr>
          <p:cNvPr id="165911" name="AutoShape 23"/>
          <p:cNvSpPr>
            <a:spLocks/>
          </p:cNvSpPr>
          <p:nvPr/>
        </p:nvSpPr>
        <p:spPr bwMode="auto">
          <a:xfrm>
            <a:off x="8077200" y="35814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8382000" y="44196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solidFill>
                  <a:srgbClr val="FF3300"/>
                </a:solidFill>
              </a:rPr>
              <a:t>Não significativo</a:t>
            </a:r>
            <a:endParaRPr lang="pt-BR" altLang="pt-BR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ENDOSCOPIA RESPIRATÓRIA - 2002 - REVINTER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Aspiração transbronquial com agulha (ATBA)</a:t>
            </a:r>
          </a:p>
        </p:txBody>
      </p:sp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62000" y="2057400"/>
          <a:ext cx="38703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3" name="Imagem de bitmap" r:id="rId3" imgW="5047619" imgH="5068007" progId="Paint.Picture">
                  <p:embed/>
                </p:oleObj>
              </mc:Choice>
              <mc:Fallback>
                <p:oleObj name="Imagem de bitmap" r:id="rId3" imgW="5047619" imgH="506800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38703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5562600" y="2057400"/>
          <a:ext cx="3694113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4" name="Imagem de bitmap" r:id="rId5" imgW="4896533" imgH="5087060" progId="Paint.Picture">
                  <p:embed/>
                </p:oleObj>
              </mc:Choice>
              <mc:Fallback>
                <p:oleObj name="Imagem de bitmap" r:id="rId5" imgW="4896533" imgH="508706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3694113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DYE C, JAMA 1999 </a:t>
            </a:r>
          </a:p>
        </p:txBody>
      </p:sp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750888" y="585788"/>
            <a:ext cx="8712200" cy="101600"/>
          </a:xfrm>
          <a:prstGeom prst="roundRect">
            <a:avLst>
              <a:gd name="adj" fmla="val 1560"/>
            </a:avLst>
          </a:pr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750888" y="5919788"/>
            <a:ext cx="8712200" cy="101600"/>
          </a:xfrm>
          <a:prstGeom prst="roundRect">
            <a:avLst>
              <a:gd name="adj" fmla="val 1560"/>
            </a:avLst>
          </a:pr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384175" y="722313"/>
            <a:ext cx="3560763" cy="4227512"/>
          </a:xfrm>
          <a:prstGeom prst="roundRect">
            <a:avLst>
              <a:gd name="adj" fmla="val 3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72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8 milhões de novos </a:t>
            </a:r>
          </a:p>
          <a:p>
            <a:pPr>
              <a:lnSpc>
                <a:spcPct val="18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   casos ao ano</a:t>
            </a:r>
          </a:p>
          <a:p>
            <a:pPr>
              <a:lnSpc>
                <a:spcPct val="12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endParaRPr lang="en-GB" altLang="pt-BR" sz="320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8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95% nos países </a:t>
            </a:r>
          </a:p>
          <a:p>
            <a:pPr>
              <a:lnSpc>
                <a:spcPct val="18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em desenvolvimento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985838"/>
            <a:ext cx="479583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Chest Physicians Volume 126(1), July 2004, pp 259-267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Punção transcarinal</a:t>
            </a:r>
            <a:endParaRPr lang="pt-BR" altLang="pt-BR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pt-BR" u="sng"/>
              <a:t>84 pacientes HIV-neg elegíveis para ATBA</a:t>
            </a:r>
          </a:p>
          <a:p>
            <a:r>
              <a:rPr lang="en-US" altLang="pt-BR"/>
              <a:t>Em 63(75%) dos casos ATBA foi + p TB</a:t>
            </a:r>
          </a:p>
          <a:p>
            <a:pPr lvl="1"/>
            <a:r>
              <a:rPr lang="en-US" altLang="pt-BR"/>
              <a:t>76% Histologia</a:t>
            </a:r>
          </a:p>
          <a:p>
            <a:pPr lvl="1"/>
            <a:r>
              <a:rPr lang="en-US" altLang="pt-BR"/>
              <a:t>14% Citologia</a:t>
            </a:r>
          </a:p>
          <a:p>
            <a:pPr lvl="1"/>
            <a:r>
              <a:rPr lang="en-US" altLang="pt-BR"/>
              <a:t>33% Pesquisa direta e cultura</a:t>
            </a:r>
          </a:p>
          <a:p>
            <a:r>
              <a:rPr lang="en-US" altLang="pt-BR"/>
              <a:t>2 casos de sarcoidose e 1 linfoma</a:t>
            </a:r>
          </a:p>
          <a:p>
            <a:r>
              <a:rPr lang="en-US" altLang="pt-BR"/>
              <a:t>S- </a:t>
            </a:r>
            <a:r>
              <a:rPr lang="pt-BR" altLang="pt-BR"/>
              <a:t>83%, </a:t>
            </a:r>
            <a:r>
              <a:rPr lang="en-US" altLang="pt-BR"/>
              <a:t>E-</a:t>
            </a:r>
            <a:r>
              <a:rPr lang="pt-BR" altLang="pt-BR"/>
              <a:t>100%, </a:t>
            </a:r>
            <a:r>
              <a:rPr lang="en-US" altLang="pt-BR"/>
              <a:t>VPP</a:t>
            </a:r>
            <a:r>
              <a:rPr lang="pt-BR" altLang="pt-BR"/>
              <a:t>100%, </a:t>
            </a:r>
            <a:r>
              <a:rPr lang="en-US" altLang="pt-BR"/>
              <a:t>VPN</a:t>
            </a:r>
            <a:r>
              <a:rPr lang="pt-BR" altLang="pt-BR"/>
              <a:t>38%</a:t>
            </a:r>
            <a:endParaRPr lang="en-US" altLang="pt-BR"/>
          </a:p>
          <a:p>
            <a:r>
              <a:rPr lang="en-US" altLang="pt-BR"/>
              <a:t>Baixo índice de complicações</a:t>
            </a:r>
            <a:endParaRPr lang="pt-BR" altLang="pt-BR"/>
          </a:p>
          <a:p>
            <a:endParaRPr lang="en-US" altLang="pt-BR"/>
          </a:p>
          <a:p>
            <a:pPr lvl="1"/>
            <a:endParaRPr lang="en-US" altLang="pt-BR"/>
          </a:p>
          <a:p>
            <a:pPr lvl="1">
              <a:buFont typeface="Wingdings" panose="05000000000000000000" pitchFamily="2" charset="2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Serviço de Endoscopia HC-FMUSP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Casuística 40 casos suspeitos com escarro negativo</a:t>
            </a:r>
            <a:endParaRPr lang="pt-BR" altLang="pt-BR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6600"/>
                </a:solidFill>
              </a:rPr>
              <a:t>MÉTODO			 	SENSIBILIDADE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LBA pesquisa direta	 	13,6%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LBA cultura			66,66%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LBA PCR			  	35%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BTB anátomo-patológico	31,82%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“Escarro induzido” pesq dir	21,05%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“Escarro induzido”cultura	53,3%	</a:t>
            </a:r>
            <a:endParaRPr lang="pt-BR" altLang="pt-BR" sz="2400">
              <a:solidFill>
                <a:srgbClr val="FFFFFF"/>
              </a:solidFill>
            </a:endParaRP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781800" y="3352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Serviço de Endoscopia HC-FMUSP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Casuística 40 casos suspeitos com escarro negativo</a:t>
            </a:r>
            <a:endParaRPr lang="pt-BR" altLang="pt-BR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6600"/>
                </a:solidFill>
              </a:rPr>
              <a:t>MÉTODO			 	SENSIBILIDADE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LBA pesquisa direta	 	13,6%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LBA cultura			66,66%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LBA PCR			  	35%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BTB anátomo-patológico	31,82%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“Escarro induzido” pesq dir	21,05%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“Escarro induzido”cultura	53,3%	</a:t>
            </a:r>
            <a:endParaRPr lang="pt-BR" altLang="pt-BR" sz="2400">
              <a:solidFill>
                <a:srgbClr val="FFFFFF"/>
              </a:solidFill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6781800" y="3352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6899275" y="2514600"/>
            <a:ext cx="3117850" cy="2990850"/>
          </a:xfrm>
          <a:prstGeom prst="roundRect">
            <a:avLst>
              <a:gd name="adj" fmla="val 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BRONCOSCOPIA</a:t>
            </a: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Sensibilidade 77 %</a:t>
            </a: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n-GB" altLang="pt-BR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n-GB" altLang="pt-BR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n-GB" altLang="pt-BR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n-GB" altLang="pt-BR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Associada ao escarro</a:t>
            </a:r>
          </a:p>
          <a:p>
            <a:pPr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Pós LBA = 91%</a:t>
            </a:r>
          </a:p>
        </p:txBody>
      </p:sp>
      <p:sp>
        <p:nvSpPr>
          <p:cNvPr id="175110" name="AutoShape 6"/>
          <p:cNvSpPr>
            <a:spLocks/>
          </p:cNvSpPr>
          <p:nvPr/>
        </p:nvSpPr>
        <p:spPr bwMode="auto">
          <a:xfrm>
            <a:off x="6324600" y="2286000"/>
            <a:ext cx="76200" cy="2057400"/>
          </a:xfrm>
          <a:prstGeom prst="rightBrace">
            <a:avLst>
              <a:gd name="adj1" fmla="val 225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6553200" y="33528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5115" name="AutoShape 11"/>
          <p:cNvSpPr>
            <a:spLocks/>
          </p:cNvSpPr>
          <p:nvPr/>
        </p:nvSpPr>
        <p:spPr bwMode="auto">
          <a:xfrm>
            <a:off x="6324600" y="44958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6553200" y="50292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Conclusões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A </a:t>
            </a:r>
            <a:r>
              <a:rPr lang="en-US" altLang="pt-BR"/>
              <a:t>broncoscopia é um recurso valioso no diagnóstico de tuberculose em pacientes com baciloscopia negativa</a:t>
            </a:r>
            <a:endParaRPr lang="pt-BR" altLang="pt-BR"/>
          </a:p>
          <a:p>
            <a:pPr>
              <a:lnSpc>
                <a:spcPct val="90000"/>
              </a:lnSpc>
            </a:pPr>
            <a:r>
              <a:rPr lang="en-US" altLang="pt-BR"/>
              <a:t>Todos os novos métodos de detecção do bacilo podem ser utilizados no BAL</a:t>
            </a:r>
          </a:p>
          <a:p>
            <a:pPr>
              <a:lnSpc>
                <a:spcPct val="90000"/>
              </a:lnSpc>
            </a:pPr>
            <a:r>
              <a:rPr lang="en-US" altLang="pt-BR"/>
              <a:t>A biópsia transbrônquica e a punção aumentam o rendimento diagnóstico em conjunto com outros outros métodos e faz diagnóstico diferencial </a:t>
            </a:r>
            <a:endParaRPr lang="pt-BR" alt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PC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29000"/>
            <a:ext cx="4543425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5" name="Picture 3" descr="laene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33363"/>
            <a:ext cx="44577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The doctor (painting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4800"/>
            <a:ext cx="3771900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942975" y="3429000"/>
          <a:ext cx="36861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9" name="Imagem de bitmap" r:id="rId6" imgW="1523810" imgH="1542857" progId="Paint.Picture">
                  <p:embed/>
                </p:oleObj>
              </mc:Choice>
              <mc:Fallback>
                <p:oleObj name="Imagem de bitmap" r:id="rId6" imgW="1523810" imgH="15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429000"/>
                        <a:ext cx="36861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HERNÁNDEZ-GARDUÑO E. THORAX 2004</a:t>
            </a:r>
          </a:p>
        </p:txBody>
      </p:sp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750888" y="757238"/>
            <a:ext cx="8712200" cy="101600"/>
          </a:xfrm>
          <a:prstGeom prst="roundRect">
            <a:avLst>
              <a:gd name="adj" fmla="val 1560"/>
            </a:avLst>
          </a:pr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50888" y="5576888"/>
            <a:ext cx="8712200" cy="101600"/>
          </a:xfrm>
          <a:prstGeom prst="roundRect">
            <a:avLst>
              <a:gd name="adj" fmla="val 1560"/>
            </a:avLst>
          </a:pr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327025" y="1211263"/>
            <a:ext cx="4656138" cy="3562350"/>
          </a:xfrm>
          <a:prstGeom prst="roundRect">
            <a:avLst>
              <a:gd name="adj" fmla="val 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3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20 a 50% escarro negativo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endParaRPr lang="en-GB" altLang="pt-BR" sz="320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10% têm cultura negativa</a:t>
            </a:r>
          </a:p>
          <a:p>
            <a:pPr>
              <a:lnSpc>
                <a:spcPct val="12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endParaRPr lang="en-GB" altLang="pt-BR" sz="320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responsáveis por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>
                <a:solidFill>
                  <a:srgbClr val="FF6600"/>
                </a:solidFill>
                <a:latin typeface="Times New Roman" panose="02020603050405020304" pitchFamily="18" charset="0"/>
              </a:rPr>
              <a:t>17% da transmissão do MT</a:t>
            </a: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073150"/>
            <a:ext cx="430847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LEONARD MK, AM J INFECT CONTROL 2005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200" b="1"/>
              <a:t>BACILOSCOPIA NO ESCARRO</a:t>
            </a:r>
            <a:endParaRPr lang="pt-BR" altLang="pt-BR" sz="3200" b="1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95400"/>
            <a:ext cx="9772650" cy="4525963"/>
          </a:xfrm>
        </p:spPr>
        <p:txBody>
          <a:bodyPr/>
          <a:lstStyle/>
          <a:p>
            <a:pPr>
              <a:lnSpc>
                <a:spcPct val="19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GB" altLang="pt-BR" sz="2800">
                <a:solidFill>
                  <a:srgbClr val="FFFFFF"/>
                </a:solidFill>
              </a:rPr>
              <a:t>Brasil = método de coloração Ziehl –Neelsen </a:t>
            </a:r>
          </a:p>
          <a:p>
            <a:pPr>
              <a:lnSpc>
                <a:spcPct val="19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GB" altLang="pt-BR" sz="2800">
                <a:solidFill>
                  <a:srgbClr val="FFFFFF"/>
                </a:solidFill>
              </a:rPr>
              <a:t>Para ser positiva é necessário:</a:t>
            </a:r>
          </a:p>
          <a:p>
            <a:pPr>
              <a:lnSpc>
                <a:spcPct val="19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pt-BR" sz="2800" u="sng">
                <a:solidFill>
                  <a:srgbClr val="FFFFFF"/>
                </a:solidFill>
              </a:rPr>
              <a:t>5.000 a 10.000 bacilos/ ml de escarro</a:t>
            </a:r>
          </a:p>
          <a:p>
            <a:pPr>
              <a:lnSpc>
                <a:spcPct val="19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GB" altLang="pt-BR" sz="2800">
                <a:solidFill>
                  <a:srgbClr val="FFFFFF"/>
                </a:solidFill>
              </a:rPr>
              <a:t>3 amostras </a:t>
            </a:r>
          </a:p>
          <a:p>
            <a:pPr>
              <a:lnSpc>
                <a:spcPct val="19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GB" altLang="pt-BR" sz="2800">
                <a:solidFill>
                  <a:srgbClr val="FFFFFF"/>
                </a:solidFill>
              </a:rPr>
              <a:t>(2º aumenta de 4 a 12%, 3º aumenta de 1 a 4%)</a:t>
            </a:r>
          </a:p>
          <a:p>
            <a:pPr>
              <a:lnSpc>
                <a:spcPct val="19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GB" altLang="pt-BR" sz="2800">
                <a:solidFill>
                  <a:srgbClr val="FFFFFF"/>
                </a:solidFill>
              </a:rPr>
              <a:t>Especificidade no Brasil = 98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TORTOLI E. J CLIN MICROBIOL 1999 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200" b="1"/>
              <a:t>CULTURA</a:t>
            </a:r>
            <a:endParaRPr lang="pt-BR" altLang="pt-BR" sz="3200" b="1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5025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>
                <a:solidFill>
                  <a:srgbClr val="FFFFFF"/>
                </a:solidFill>
              </a:rPr>
              <a:t>Löwenstein-Jensen – sólido, à base de ovo</a:t>
            </a:r>
          </a:p>
          <a:p>
            <a:pPr>
              <a:lnSpc>
                <a:spcPts val="5025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>
                <a:solidFill>
                  <a:srgbClr val="FFFFFF"/>
                </a:solidFill>
                <a:cs typeface="Lucida Sans Unicode" panose="020B0602030504020204" pitchFamily="34" charset="0"/>
              </a:rPr>
              <a:t> 	Taxa de contaminação = 1,2%        (37,9 dias)</a:t>
            </a:r>
            <a:endParaRPr lang="en-GB" altLang="pt-BR" sz="2400"/>
          </a:p>
          <a:p>
            <a:pPr>
              <a:lnSpc>
                <a:spcPct val="180000"/>
              </a:lnSpc>
              <a:spcBef>
                <a:spcPct val="0"/>
              </a:spcBef>
              <a:buClr>
                <a:srgbClr val="66FF66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/>
              <a:t>Métodos de detecção automatizada (1 a 3 semanas)</a:t>
            </a:r>
          </a:p>
          <a:p>
            <a:pPr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-"/>
            </a:pPr>
            <a:r>
              <a:rPr lang="en-GB" altLang="pt-BR" sz="2400"/>
              <a:t>BACTEC 460TB </a:t>
            </a:r>
            <a:r>
              <a:rPr lang="en-GB" altLang="pt-BR" sz="2400">
                <a:cs typeface="Arial" panose="020B0604020202020204" pitchFamily="34" charset="0"/>
              </a:rPr>
              <a:t>®</a:t>
            </a:r>
            <a:r>
              <a:rPr lang="en-GB" altLang="pt-BR" sz="2400"/>
              <a:t> –sistema de detecção radiométrico (10 dias)</a:t>
            </a:r>
          </a:p>
          <a:p>
            <a:pPr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/>
              <a:t>	 Middlebrook 7H12 + ác. Palmítico com radioisótopo de carbono</a:t>
            </a:r>
          </a:p>
          <a:p>
            <a:pPr>
              <a:lnSpc>
                <a:spcPct val="1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/>
              <a:t>	 taxas de culturas falso positivas = 1,4 a 4%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40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32766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LABORATÓRIO DE MICROBIOLOGIA -HCFMUSP</a:t>
            </a:r>
          </a:p>
        </p:txBody>
      </p:sp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750888" y="757238"/>
            <a:ext cx="8712200" cy="101600"/>
          </a:xfrm>
          <a:prstGeom prst="roundRect">
            <a:avLst>
              <a:gd name="adj" fmla="val 1560"/>
            </a:avLst>
          </a:pr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750888" y="5672138"/>
            <a:ext cx="8712200" cy="101600"/>
          </a:xfrm>
          <a:prstGeom prst="roundRect">
            <a:avLst>
              <a:gd name="adj" fmla="val 1560"/>
            </a:avLst>
          </a:prstGeom>
          <a:gradFill rotWithShape="0">
            <a:gsLst>
              <a:gs pos="0">
                <a:srgbClr val="00175E"/>
              </a:gs>
              <a:gs pos="50000">
                <a:srgbClr val="0033CC"/>
              </a:gs>
              <a:gs pos="100000">
                <a:srgbClr val="0017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933450"/>
            <a:ext cx="6246813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29032" name="AutoShape 8"/>
          <p:cNvSpPr>
            <a:spLocks noChangeArrowheads="1"/>
          </p:cNvSpPr>
          <p:nvPr/>
        </p:nvSpPr>
        <p:spPr bwMode="auto">
          <a:xfrm>
            <a:off x="0" y="5181600"/>
            <a:ext cx="10113963" cy="434975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 i="1">
                <a:solidFill>
                  <a:srgbClr val="FFFFFF"/>
                </a:solidFill>
                <a:latin typeface="Times New Roman" panose="02020603050405020304" pitchFamily="18" charset="0"/>
              </a:rPr>
              <a:t>M. Tuberculosis       M.gordonae       M. kansasi        M. fortuitum          M. avium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CONSENSO BRASILEIRO DE TB SBPT – MS, 1998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Diagnóstico de Tuberculose</a:t>
            </a:r>
            <a:endParaRPr lang="pt-BR" altLang="pt-BR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400">
                <a:solidFill>
                  <a:srgbClr val="FFFFFF"/>
                </a:solidFill>
              </a:rPr>
              <a:t> Escarro espontâneo e induzido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400">
                <a:solidFill>
                  <a:srgbClr val="FFFFFF"/>
                </a:solidFill>
              </a:rPr>
              <a:t>  RX de tórax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400">
                <a:solidFill>
                  <a:srgbClr val="FFFFFF"/>
                </a:solidFill>
              </a:rPr>
              <a:t>  PPD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pt-BR" sz="2400">
                <a:solidFill>
                  <a:srgbClr val="FFFFFF"/>
                </a:solidFill>
              </a:rPr>
              <a:t>  Cultura com identificação + Teste de sensibilidade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2400">
                <a:solidFill>
                  <a:srgbClr val="FFFFFF"/>
                </a:solidFill>
              </a:rPr>
              <a:t> 					 </a:t>
            </a:r>
            <a:r>
              <a:rPr lang="en-GB" altLang="pt-BR" sz="2400">
                <a:solidFill>
                  <a:srgbClr val="FF3300"/>
                </a:solidFill>
              </a:rPr>
              <a:t>Propedêutica de maior complexidade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t-BR" sz="2400" b="1">
                <a:solidFill>
                  <a:srgbClr val="FFFF66"/>
                </a:solidFill>
                <a:cs typeface="Lucida Sans Unicode" panose="020B0602030504020204" pitchFamily="34" charset="0"/>
              </a:rPr>
              <a:t>Tomografia Computadorizada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t-BR" sz="2400" b="1">
                <a:solidFill>
                  <a:srgbClr val="FFFF66"/>
                </a:solidFill>
                <a:cs typeface="Lucida Sans Unicode" panose="020B0602030504020204" pitchFamily="34" charset="0"/>
              </a:rPr>
              <a:t>Broncoscopia / BAL +  biópsia transbrônquica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t-BR" sz="2400" b="1">
                <a:solidFill>
                  <a:srgbClr val="FFFF66"/>
                </a:solidFill>
                <a:cs typeface="Lucida Sans Unicode" panose="020B0602030504020204" pitchFamily="34" charset="0"/>
              </a:rPr>
              <a:t>Cirurgia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400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FMUSP</a:t>
            </a:r>
          </a:p>
        </p:txBody>
      </p:sp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3559175" y="2420938"/>
          <a:ext cx="3097213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Foto do Photo Editor" r:id="rId3" imgW="3048426" imgH="2285714" progId="MSPhotoEd.3">
                  <p:embed/>
                </p:oleObj>
              </mc:Choice>
              <mc:Fallback>
                <p:oleObj name="Foto do Photo Editor" r:id="rId3" imgW="3048426" imgH="22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420938"/>
                        <a:ext cx="3097213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6943725" y="3716338"/>
          <a:ext cx="3024188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4" name="Foto do Photo Editor" r:id="rId5" imgW="3048426" imgH="2285714" progId="MSPhotoEd.3">
                  <p:embed/>
                </p:oleObj>
              </mc:Choice>
              <mc:Fallback>
                <p:oleObj name="Foto do Photo Editor" r:id="rId5" imgW="3048426" imgH="22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3716338"/>
                        <a:ext cx="3024188" cy="226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768850" y="6400800"/>
            <a:ext cx="498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 i="1">
                <a:latin typeface="Times New Roman" panose="02020603050405020304" pitchFamily="18" charset="0"/>
              </a:rPr>
              <a:t>Serviço de Broncoscopia </a:t>
            </a:r>
            <a:r>
              <a:rPr lang="pt-BR" altLang="pt-BR" sz="2400">
                <a:latin typeface="Times New Roman" panose="02020603050405020304" pitchFamily="18" charset="0"/>
              </a:rPr>
              <a:t>HC - FMUSP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Lavado broncoalveolar </a:t>
            </a:r>
          </a:p>
        </p:txBody>
      </p:sp>
      <p:pic>
        <p:nvPicPr>
          <p:cNvPr id="169990" name="Picture 6" descr="kita_lavadobroncoalveolar"/>
          <p:cNvPicPr>
            <a:picLocks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989138"/>
            <a:ext cx="2611438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pt-BR"/>
              <a:t>FMUSP</a:t>
            </a:r>
          </a:p>
        </p:txBody>
      </p:sp>
      <p:pic>
        <p:nvPicPr>
          <p:cNvPr id="172034" name="Picture 2" descr="radios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46275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Biópsia transbrônquica</a:t>
            </a:r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683</Words>
  <Application>Microsoft Office PowerPoint</Application>
  <PresentationFormat>Slides de 35 mm</PresentationFormat>
  <Paragraphs>164</Paragraphs>
  <Slides>24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Wingdings</vt:lpstr>
      <vt:lpstr>Times New Roman</vt:lpstr>
      <vt:lpstr>Lucida Sans Unicode</vt:lpstr>
      <vt:lpstr>Design padrão</vt:lpstr>
      <vt:lpstr>Foto do Microsoft Photo Editor 3.0</vt:lpstr>
      <vt:lpstr>Imagem de bitmap</vt:lpstr>
      <vt:lpstr>  </vt:lpstr>
      <vt:lpstr>Apresentação do PowerPoint</vt:lpstr>
      <vt:lpstr>Apresentação do PowerPoint</vt:lpstr>
      <vt:lpstr>BACILOSCOPIA NO ESCARRO</vt:lpstr>
      <vt:lpstr>CULTURA</vt:lpstr>
      <vt:lpstr>Apresentação do PowerPoint</vt:lpstr>
      <vt:lpstr>Diagnóstico de Tuberculose</vt:lpstr>
      <vt:lpstr>Lavado broncoalveolar </vt:lpstr>
      <vt:lpstr>Biópsia transbrônquica</vt:lpstr>
      <vt:lpstr>Indicações de Broncoscopia</vt:lpstr>
      <vt:lpstr>Achados endoscópicos</vt:lpstr>
      <vt:lpstr>Mecanismos (lesão endobrônquica)</vt:lpstr>
      <vt:lpstr>Bronquite granulomatosa</vt:lpstr>
      <vt:lpstr>Estenose brônquica</vt:lpstr>
      <vt:lpstr>TESTES DE BIOLOGIA MOLECULAR</vt:lpstr>
      <vt:lpstr>TESTES DE BIOLOGIA MOLECULAR</vt:lpstr>
      <vt:lpstr>PCR-DNA em BAL</vt:lpstr>
      <vt:lpstr>Pesq de ADA no BAL</vt:lpstr>
      <vt:lpstr>Aspiração transbronquial com agulha (ATBA)</vt:lpstr>
      <vt:lpstr>Punção transcarinal</vt:lpstr>
      <vt:lpstr>Casuística 40 casos suspeitos com escarro negativo</vt:lpstr>
      <vt:lpstr>Casuística 40 casos suspeitos com escarro negativo</vt:lpstr>
      <vt:lpstr>Conclusões</vt:lpstr>
      <vt:lpstr>Apresentação do PowerPoint</vt:lpstr>
    </vt:vector>
  </TitlesOfParts>
  <Company>aeromed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         ENDOSCOPIA             CONFERÊNCIA</dc:title>
  <dc:creator>marcelo</dc:creator>
  <cp:lastModifiedBy>Marcelo Gervilla Gregorio</cp:lastModifiedBy>
  <cp:revision>30</cp:revision>
  <dcterms:created xsi:type="dcterms:W3CDTF">2004-11-02T23:27:20Z</dcterms:created>
  <dcterms:modified xsi:type="dcterms:W3CDTF">2016-11-05T20:49:03Z</dcterms:modified>
</cp:coreProperties>
</file>