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398" r:id="rId2"/>
    <p:sldId id="400" r:id="rId3"/>
    <p:sldId id="456" r:id="rId4"/>
    <p:sldId id="457" r:id="rId5"/>
    <p:sldId id="445" r:id="rId6"/>
    <p:sldId id="469" r:id="rId7"/>
    <p:sldId id="447" r:id="rId8"/>
    <p:sldId id="451" r:id="rId9"/>
    <p:sldId id="452" r:id="rId10"/>
    <p:sldId id="449" r:id="rId11"/>
    <p:sldId id="455" r:id="rId12"/>
    <p:sldId id="453" r:id="rId13"/>
    <p:sldId id="454" r:id="rId14"/>
    <p:sldId id="463" r:id="rId15"/>
    <p:sldId id="462" r:id="rId16"/>
    <p:sldId id="476" r:id="rId17"/>
    <p:sldId id="464" r:id="rId18"/>
    <p:sldId id="465" r:id="rId19"/>
    <p:sldId id="466" r:id="rId20"/>
    <p:sldId id="458" r:id="rId21"/>
    <p:sldId id="408" r:id="rId22"/>
    <p:sldId id="423" r:id="rId23"/>
    <p:sldId id="467" r:id="rId24"/>
    <p:sldId id="474" r:id="rId25"/>
    <p:sldId id="471" r:id="rId26"/>
    <p:sldId id="472" r:id="rId27"/>
    <p:sldId id="422" r:id="rId28"/>
    <p:sldId id="391" r:id="rId29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000066"/>
    <a:srgbClr val="000F3E"/>
    <a:srgbClr val="FFFF66"/>
    <a:srgbClr val="006600"/>
    <a:srgbClr val="0099FF"/>
    <a:srgbClr val="D60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60" autoAdjust="0"/>
  </p:normalViewPr>
  <p:slideViewPr>
    <p:cSldViewPr>
      <p:cViewPr varScale="1">
        <p:scale>
          <a:sx n="46" d="100"/>
          <a:sy n="46" d="100"/>
        </p:scale>
        <p:origin x="600" y="3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notesViewPr>
    <p:cSldViewPr>
      <p:cViewPr varScale="1">
        <p:scale>
          <a:sx n="36" d="100"/>
          <a:sy n="36" d="100"/>
        </p:scale>
        <p:origin x="-22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B10285A-D114-4BD1-8413-85396E4AC07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E73D9C-D8B2-462C-8F7C-6F0BA2D3EA0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DD91277E-D65C-47B9-9DF9-18FEFD0224AE}" type="slidenum">
              <a:rPr lang="pt-BR" altLang="pt-BR">
                <a:latin typeface="Arial" panose="020B0604020202020204" pitchFamily="34" charset="0"/>
              </a:rPr>
              <a:pPr eaLnBrk="1" hangingPunct="1"/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PT" altLang="pt-BR"/>
              <a:t>Valor de pesquisa de agente etiológico em doentes pulmonares graves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E4CBD809-DD7F-4603-9359-556285915649}" type="slidenum">
              <a:rPr lang="pt-BR" altLang="pt-BR">
                <a:latin typeface="Arial" panose="020B0604020202020204" pitchFamily="34" charset="0"/>
              </a:rPr>
              <a:pPr eaLnBrk="1" hangingPunct="1"/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pt-BR"/>
              <a:t>Quando falamos em uti nao falam os apenas em PAVM</a:t>
            </a:r>
          </a:p>
          <a:p>
            <a:pPr eaLnBrk="1" hangingPunct="1"/>
            <a:r>
              <a:rPr lang="pt-PT" altLang="pt-BR"/>
              <a:t>Outras formas de supostas infecçoes la em tto</a:t>
            </a:r>
          </a:p>
          <a:p>
            <a:pPr eaLnBrk="1" hangingPunct="1"/>
            <a:r>
              <a:rPr lang="pt-PT" altLang="pt-BR"/>
              <a:t>Comentar que os pac variam em relaçao a estar ou nao intubados</a:t>
            </a:r>
          </a:p>
          <a:p>
            <a:pPr eaLnBrk="1" hangingPunct="1"/>
            <a:endParaRPr lang="pt-PT" altLang="pt-BR"/>
          </a:p>
          <a:p>
            <a:pPr eaLnBrk="1" hangingPunct="1"/>
            <a:endParaRPr lang="pt-PT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8838" y="687388"/>
            <a:ext cx="5140325" cy="3425825"/>
          </a:xfrm>
          <a:solidFill>
            <a:srgbClr val="FFFFFF"/>
          </a:solidFill>
          <a:ln w="12700" cap="flat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070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8838" y="687388"/>
            <a:ext cx="5140325" cy="3425825"/>
          </a:xfrm>
          <a:solidFill>
            <a:srgbClr val="FFFFFF"/>
          </a:solidFill>
          <a:ln w="12700" cap="flat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275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676400"/>
            <a:ext cx="874395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3E936-55FC-4D43-88F6-C405460CB485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3299BD4A-6920-46F4-A96F-AA896B5D61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99690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84883-AB8D-4F43-A07B-1A925F97F9EC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17638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381000"/>
            <a:ext cx="2314575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791325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8B6FD-DCCA-4E4F-A397-DAAB39D73D70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34831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514350" y="1981200"/>
            <a:ext cx="92583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F10E0-2793-45D3-BF7C-4ABAD4E4D495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55771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E5207-B587-4F41-A8B6-C26C65FA74E6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10401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E6972544-A490-42A7-87F4-8AFA97C288B8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10287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189087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58352-0C4A-4AB4-B0C0-7484B1A13FF6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609727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EAE81-192E-4415-959E-0CBDD9BD9752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672572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CA665-81AD-4A89-95ED-06A212EC2502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17642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D9054-1E04-4078-8A0C-621386C01665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457194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0011C-2FD8-4CF0-9430-7F524EE4A5E8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40388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45DC8-670A-43CB-9016-DE26AD24E20A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891818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F7EBB-82D5-424A-A74B-AC192CAEFCE8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010402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01E2D-FA97-4A63-A57E-829B4ACA5E96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42645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381000"/>
            <a:ext cx="9258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FE4BEC44-4772-406E-9FAB-2374F9D8F8C3}" type="datetimeFigureOut">
              <a:rPr lang="en-US" altLang="pt-BR"/>
              <a:pPr/>
              <a:t>11/5/2016</a:t>
            </a:fld>
            <a:endParaRPr lang="en-US" altLang="pt-BR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1028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  <p:sldLayoutId id="2147483809" r:id="rId12"/>
    <p:sldLayoutId id="2147483808" r:id="rId13"/>
    <p:sldLayoutId id="214748382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link.com/index/RNMLRHM0UJVN8YJW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614488" y="6381750"/>
            <a:ext cx="8672512" cy="476250"/>
          </a:xfrm>
        </p:spPr>
        <p:txBody>
          <a:bodyPr/>
          <a:lstStyle/>
          <a:p>
            <a:pPr>
              <a:defRPr/>
            </a:pPr>
            <a:r>
              <a:rPr lang="pt-BR" dirty="0">
                <a:latin typeface="+mj-lt"/>
              </a:rPr>
              <a:t>Marcelo </a:t>
            </a:r>
            <a:r>
              <a:rPr lang="pt-BR" dirty="0" err="1">
                <a:latin typeface="+mj-lt"/>
              </a:rPr>
              <a:t>Gervilla</a:t>
            </a:r>
            <a:r>
              <a:rPr lang="pt-BR" dirty="0">
                <a:latin typeface="+mj-lt"/>
              </a:rPr>
              <a:t> Gregório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title"/>
          </p:nvPr>
        </p:nvSpPr>
        <p:spPr>
          <a:xfrm>
            <a:off x="500063" y="3286125"/>
            <a:ext cx="9251950" cy="1944688"/>
          </a:xfrm>
        </p:spPr>
        <p:txBody>
          <a:bodyPr/>
          <a:lstStyle/>
          <a:p>
            <a:pPr eaLnBrk="1" hangingPunct="1"/>
            <a:r>
              <a:rPr lang="pt-BR" altLang="pt-BR" sz="4000" b="1"/>
              <a:t>TERAPIA INTENSIVA</a:t>
            </a:r>
            <a:br>
              <a:rPr lang="pt-BR" altLang="pt-BR" sz="4000" b="1"/>
            </a:br>
            <a:br>
              <a:rPr lang="pt-BR" altLang="pt-BR" sz="4000" b="1"/>
            </a:br>
            <a:r>
              <a:rPr lang="pt-BR" altLang="pt-BR" sz="4000"/>
              <a:t>VALOR DO LBA NA CONDUÇÃO DAS INFECÇÕES PULMONARES NA UTI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Stralin K.  Eur Respir J 2006; 28:568-575</a:t>
            </a:r>
          </a:p>
        </p:txBody>
      </p:sp>
      <p:sp>
        <p:nvSpPr>
          <p:cNvPr id="195586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600" b="1">
                <a:effectLst/>
              </a:rPr>
              <a:t>Biologia molecular - Lavado Broncoalveolar</a:t>
            </a:r>
          </a:p>
        </p:txBody>
      </p:sp>
      <p:sp>
        <p:nvSpPr>
          <p:cNvPr id="19558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>
                <a:effectLst/>
                <a:latin typeface="Arial" panose="020B0604020202020204" pitchFamily="34" charset="0"/>
              </a:rPr>
              <a:t>	A técnica mais utilizada é a de Amplificação de ácidos nucleicos (PCR) e permite identificar vários patógenos associados à pneumonia:</a:t>
            </a:r>
          </a:p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pt-BR" altLang="pt-BR" sz="2800" i="1">
                <a:effectLst/>
              </a:rPr>
              <a:t>Streptococcus pneumoniae</a:t>
            </a:r>
          </a:p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pt-BR" altLang="pt-BR" sz="2800" i="1">
                <a:effectLst/>
                <a:latin typeface="Arial" panose="020B0604020202020204" pitchFamily="34" charset="0"/>
              </a:rPr>
              <a:t>Chlamydia pneumoniae</a:t>
            </a:r>
          </a:p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pt-BR" altLang="pt-BR" sz="2800" i="1">
                <a:effectLst/>
                <a:latin typeface="Arial" panose="020B0604020202020204" pitchFamily="34" charset="0"/>
              </a:rPr>
              <a:t>Mycoplasma pneumoniae</a:t>
            </a:r>
          </a:p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pt-BR" altLang="pt-BR" sz="2800" i="1">
                <a:effectLst/>
                <a:latin typeface="Arial" panose="020B0604020202020204" pitchFamily="34" charset="0"/>
              </a:rPr>
              <a:t>Pneumocystis carinü</a:t>
            </a:r>
          </a:p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pt-BR" altLang="pt-BR" sz="2800" i="1">
                <a:effectLst/>
                <a:latin typeface="Arial" panose="020B0604020202020204" pitchFamily="34" charset="0"/>
              </a:rPr>
              <a:t>Mycobacterium tuberculosis</a:t>
            </a:r>
          </a:p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pt-BR" altLang="pt-BR" sz="2800" i="1">
                <a:effectLst/>
                <a:latin typeface="Arial" panose="020B0604020202020204" pitchFamily="34" charset="0"/>
              </a:rPr>
              <a:t>Haemophilus influenzae</a:t>
            </a:r>
          </a:p>
          <a:p>
            <a:pPr>
              <a:lnSpc>
                <a:spcPct val="80000"/>
              </a:lnSpc>
              <a:buSzTx/>
              <a:buFont typeface="Wingdings" panose="05000000000000000000" pitchFamily="2" charset="2"/>
              <a:buChar char="§"/>
            </a:pPr>
            <a:r>
              <a:rPr lang="pt-BR" altLang="pt-BR" sz="2800" i="1">
                <a:effectLst/>
                <a:latin typeface="Arial" panose="020B0604020202020204" pitchFamily="34" charset="0"/>
              </a:rPr>
              <a:t>Adenovirus, Influenza (H1N1), CMV, herpes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Blyth, CC. N Engl J Med 2009; 361:2493</a:t>
            </a:r>
          </a:p>
        </p:txBody>
      </p:sp>
      <p:sp>
        <p:nvSpPr>
          <p:cNvPr id="207874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ffectLst/>
              </a:rPr>
              <a:t>LBA (H1N1)</a:t>
            </a:r>
          </a:p>
        </p:txBody>
      </p:sp>
      <p:sp>
        <p:nvSpPr>
          <p:cNvPr id="20787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>
                <a:effectLst/>
              </a:rPr>
              <a:t>	21 pacientes críticos com pneumonia H1N1 influenza A pandêmica. Resultado de biologia molecular RT PCR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>
              <a:effectLst/>
            </a:endParaRPr>
          </a:p>
          <a:p>
            <a:r>
              <a:rPr lang="pt-BR" altLang="pt-BR">
                <a:effectLst/>
              </a:rPr>
              <a:t>+ BAL = 100%</a:t>
            </a:r>
          </a:p>
          <a:p>
            <a:r>
              <a:rPr lang="pt-BR" altLang="pt-BR">
                <a:effectLst/>
              </a:rPr>
              <a:t>+ swab nasal = 81%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Current Opinion in Pulmonary Medicine 2003, 9:418–425</a:t>
            </a:r>
          </a:p>
        </p:txBody>
      </p:sp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0" y="115888"/>
            <a:ext cx="10287000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chemeClr val="bg2"/>
                </a:solidFill>
                <a:latin typeface="Tahoma" panose="020B0604030504040204" pitchFamily="34" charset="0"/>
              </a:rPr>
              <a:t>BRONCOSCOPIA DOENÇA DIFUSA DO PARENQUIMA PULMONAR</a:t>
            </a:r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 flipH="1">
            <a:off x="5072063" y="549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0" y="1363663"/>
            <a:ext cx="1758950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COLAGENOSE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SILICOSE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ASBESTOSE</a:t>
            </a: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895350" y="1123950"/>
            <a:ext cx="85677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895350" y="11239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2263775" y="1363663"/>
            <a:ext cx="18002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PNEUMONIAS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INTERSTICIAIS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IDIOPÁTICAS</a:t>
            </a:r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3127375" y="11239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351338" y="1363663"/>
            <a:ext cx="22320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DOENÇAS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GRANULOMATOSAS</a:t>
            </a:r>
          </a:p>
          <a:p>
            <a:pPr>
              <a:spcBef>
                <a:spcPct val="50000"/>
              </a:spcBef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5791200" y="11239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6872288" y="1363663"/>
            <a:ext cx="3414712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LINFANGIOLEIOMIOMATOSE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HISTIOCITOSE X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PNEUMONIA EOSINOFÍLICA</a:t>
            </a: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0" y="3284538"/>
            <a:ext cx="22320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FIBROSE 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PULMONAR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IDIOPÁTICA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3127375" y="3357563"/>
            <a:ext cx="2952750" cy="175101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OUTRAS ( Ñ FIBRÓTICAS)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PNEUMONIAS INTERSTICIAIS IDIOPÁTICAS </a:t>
            </a:r>
          </a:p>
          <a:p>
            <a:pPr>
              <a:spcBef>
                <a:spcPct val="50000"/>
              </a:spcBef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7375525" y="2922588"/>
            <a:ext cx="23050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DANO ALVEOLAR DIFUSO (DAD)</a:t>
            </a: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7375525" y="3789363"/>
            <a:ext cx="25209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PNEUMONIA ORAGANIZANTE (cop)</a:t>
            </a: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7375525" y="4724400"/>
            <a:ext cx="2376488" cy="9255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PNEUMONIA INTERSTICIAL NÃO ESPECÍFICA</a:t>
            </a: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5648325" y="5805488"/>
            <a:ext cx="3167063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6600"/>
                </a:solidFill>
                <a:latin typeface="Tahoma" panose="020B0604030504040204" pitchFamily="34" charset="0"/>
              </a:rPr>
              <a:t>PNEUMONIA INTERSTICIAL LINFOCÍTICA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3055938" y="5805488"/>
            <a:ext cx="2232025" cy="78898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BRONQUEOLITE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RESPIRATÓRIA</a:t>
            </a: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319088" y="5661025"/>
            <a:ext cx="2232025" cy="9255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PNEUMONIA INTERSTICIAL DESCAMATIVA</a:t>
            </a:r>
          </a:p>
        </p:txBody>
      </p:sp>
      <p:sp>
        <p:nvSpPr>
          <p:cNvPr id="203796" name="Line 20"/>
          <p:cNvSpPr>
            <a:spLocks noChangeShapeType="1"/>
          </p:cNvSpPr>
          <p:nvPr/>
        </p:nvSpPr>
        <p:spPr bwMode="auto">
          <a:xfrm flipH="1">
            <a:off x="1687513" y="2349500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>
            <a:off x="3055938" y="2349500"/>
            <a:ext cx="12954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98" name="Line 22"/>
          <p:cNvSpPr>
            <a:spLocks noChangeShapeType="1"/>
          </p:cNvSpPr>
          <p:nvPr/>
        </p:nvSpPr>
        <p:spPr bwMode="auto">
          <a:xfrm flipV="1">
            <a:off x="6080125" y="3068638"/>
            <a:ext cx="1223963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>
            <a:off x="6080125" y="3933825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6080125" y="3933825"/>
            <a:ext cx="11509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>
            <a:off x="4422775" y="4581525"/>
            <a:ext cx="23050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 flipH="1">
            <a:off x="2335213" y="4581525"/>
            <a:ext cx="20875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>
            <a:off x="4422775" y="45815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804" name="Line 28"/>
          <p:cNvSpPr>
            <a:spLocks noChangeShapeType="1"/>
          </p:cNvSpPr>
          <p:nvPr/>
        </p:nvSpPr>
        <p:spPr bwMode="auto">
          <a:xfrm>
            <a:off x="9464675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805" name="Rectangle 29"/>
          <p:cNvSpPr>
            <a:spLocks noChangeArrowheads="1"/>
          </p:cNvSpPr>
          <p:nvPr/>
        </p:nvSpPr>
        <p:spPr bwMode="auto">
          <a:xfrm>
            <a:off x="5359400" y="692150"/>
            <a:ext cx="1152525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3806" name="Line 30"/>
          <p:cNvSpPr>
            <a:spLocks noChangeShapeType="1"/>
          </p:cNvSpPr>
          <p:nvPr/>
        </p:nvSpPr>
        <p:spPr bwMode="auto">
          <a:xfrm>
            <a:off x="6511925" y="83661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>
            <a:off x="7375525" y="692150"/>
            <a:ext cx="291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latin typeface="Tahoma" panose="020B0604030504040204" pitchFamily="34" charset="0"/>
              </a:rPr>
              <a:t>DIAGNÓSTICA BAL/BX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Current Opinion in Pulmonary Medicine 2003, 9:418–425</a:t>
            </a:r>
          </a:p>
        </p:txBody>
      </p:sp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0" y="115888"/>
            <a:ext cx="10287000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chemeClr val="bg2"/>
                </a:solidFill>
                <a:latin typeface="Tahoma" panose="020B0604030504040204" pitchFamily="34" charset="0"/>
              </a:rPr>
              <a:t>BRONCOSCOPIA DOENÇA DIFUSA DO PARENQUIMA PULMONAR</a:t>
            </a:r>
          </a:p>
        </p:txBody>
      </p:sp>
      <p:sp>
        <p:nvSpPr>
          <p:cNvPr id="205827" name="Line 3"/>
          <p:cNvSpPr>
            <a:spLocks noChangeShapeType="1"/>
          </p:cNvSpPr>
          <p:nvPr/>
        </p:nvSpPr>
        <p:spPr bwMode="auto">
          <a:xfrm flipH="1">
            <a:off x="5072063" y="5492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0" y="1363663"/>
            <a:ext cx="1758950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COLAGENOSE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SILICOSE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ASBESTOSE</a:t>
            </a: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895350" y="1123950"/>
            <a:ext cx="85677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895350" y="11239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2263775" y="1363663"/>
            <a:ext cx="18002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PNEUMONIAS 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INTERSTICIAIS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IDIOPÁTICAS</a:t>
            </a: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3127375" y="11239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4351338" y="1363663"/>
            <a:ext cx="22320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DOENÇAS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GRANULOMATOSAS</a:t>
            </a:r>
          </a:p>
          <a:p>
            <a:pPr>
              <a:spcBef>
                <a:spcPct val="50000"/>
              </a:spcBef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5791200" y="11239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6872288" y="1363663"/>
            <a:ext cx="3414712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LINFANGIOLEIOMIOMATOSE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HISTIOCITOSE X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PNEUMONIA EOSINOFÍLICA</a:t>
            </a: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0" y="3284538"/>
            <a:ext cx="2232025" cy="120173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FIBROSE 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PULMONAR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IDIOPÁTICA</a:t>
            </a: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3127375" y="3357563"/>
            <a:ext cx="2952750" cy="175101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OUTRAS ( Ñ FIBRÓTICAS)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PNEUMONIAS INTERSTICIAIS IDIOPÁTICAS </a:t>
            </a:r>
          </a:p>
          <a:p>
            <a:pPr>
              <a:spcBef>
                <a:spcPct val="50000"/>
              </a:spcBef>
            </a:pP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7375525" y="2922588"/>
            <a:ext cx="23050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DANO ALVEOLAR DIFUSO (DAD)</a:t>
            </a: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7375525" y="3789363"/>
            <a:ext cx="2520950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3300"/>
                </a:solidFill>
                <a:latin typeface="Tahoma" panose="020B0604030504040204" pitchFamily="34" charset="0"/>
              </a:rPr>
              <a:t>PNEUMONIA ORAGANIZANTE (cop)</a:t>
            </a:r>
            <a:endParaRPr lang="pt-BR" altLang="pt-BR">
              <a:latin typeface="Tahoma" panose="020B0604030504040204" pitchFamily="34" charset="0"/>
            </a:endParaRP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7375525" y="4724400"/>
            <a:ext cx="2376488" cy="9255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PNEUMONIA INTERSTICIAL NÃO ESPECÍFICA</a:t>
            </a: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5648325" y="5805488"/>
            <a:ext cx="3167063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rgbClr val="FF6600"/>
                </a:solidFill>
                <a:latin typeface="Tahoma" panose="020B0604030504040204" pitchFamily="34" charset="0"/>
              </a:rPr>
              <a:t>PNEUMONIA INTERSTICIAL LINFOCÍTICA</a:t>
            </a: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>
            <a:off x="3055938" y="5805488"/>
            <a:ext cx="2232025" cy="78898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BRONQUEOLITE</a:t>
            </a:r>
          </a:p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RESPIRATÓRIA</a:t>
            </a: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319088" y="5661025"/>
            <a:ext cx="2232025" cy="925513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Tahoma" panose="020B0604030504040204" pitchFamily="34" charset="0"/>
              </a:rPr>
              <a:t>PNEUMONIA INTERSTICIAL DESCAMATIVA</a:t>
            </a:r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 flipH="1">
            <a:off x="1687513" y="2349500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45" name="Line 21"/>
          <p:cNvSpPr>
            <a:spLocks noChangeShapeType="1"/>
          </p:cNvSpPr>
          <p:nvPr/>
        </p:nvSpPr>
        <p:spPr bwMode="auto">
          <a:xfrm>
            <a:off x="3055938" y="2349500"/>
            <a:ext cx="12954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46" name="Line 22"/>
          <p:cNvSpPr>
            <a:spLocks noChangeShapeType="1"/>
          </p:cNvSpPr>
          <p:nvPr/>
        </p:nvSpPr>
        <p:spPr bwMode="auto">
          <a:xfrm flipV="1">
            <a:off x="6080125" y="3068638"/>
            <a:ext cx="1223963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47" name="Line 23"/>
          <p:cNvSpPr>
            <a:spLocks noChangeShapeType="1"/>
          </p:cNvSpPr>
          <p:nvPr/>
        </p:nvSpPr>
        <p:spPr bwMode="auto">
          <a:xfrm>
            <a:off x="6080125" y="3933825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48" name="Line 24"/>
          <p:cNvSpPr>
            <a:spLocks noChangeShapeType="1"/>
          </p:cNvSpPr>
          <p:nvPr/>
        </p:nvSpPr>
        <p:spPr bwMode="auto">
          <a:xfrm>
            <a:off x="6080125" y="3933825"/>
            <a:ext cx="115093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49" name="Line 25"/>
          <p:cNvSpPr>
            <a:spLocks noChangeShapeType="1"/>
          </p:cNvSpPr>
          <p:nvPr/>
        </p:nvSpPr>
        <p:spPr bwMode="auto">
          <a:xfrm>
            <a:off x="4422775" y="4581525"/>
            <a:ext cx="23050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50" name="Line 26"/>
          <p:cNvSpPr>
            <a:spLocks noChangeShapeType="1"/>
          </p:cNvSpPr>
          <p:nvPr/>
        </p:nvSpPr>
        <p:spPr bwMode="auto">
          <a:xfrm flipH="1">
            <a:off x="2335213" y="4581525"/>
            <a:ext cx="20875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51" name="Line 27"/>
          <p:cNvSpPr>
            <a:spLocks noChangeShapeType="1"/>
          </p:cNvSpPr>
          <p:nvPr/>
        </p:nvSpPr>
        <p:spPr bwMode="auto">
          <a:xfrm>
            <a:off x="4422775" y="45815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52" name="Line 28"/>
          <p:cNvSpPr>
            <a:spLocks noChangeShapeType="1"/>
          </p:cNvSpPr>
          <p:nvPr/>
        </p:nvSpPr>
        <p:spPr bwMode="auto">
          <a:xfrm>
            <a:off x="9464675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5359400" y="692150"/>
            <a:ext cx="1152525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854" name="Line 30"/>
          <p:cNvSpPr>
            <a:spLocks noChangeShapeType="1"/>
          </p:cNvSpPr>
          <p:nvPr/>
        </p:nvSpPr>
        <p:spPr bwMode="auto">
          <a:xfrm>
            <a:off x="6511925" y="83661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>
            <a:off x="7375525" y="692150"/>
            <a:ext cx="291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latin typeface="Tahoma" panose="020B0604030504040204" pitchFamily="34" charset="0"/>
              </a:rPr>
              <a:t>DIAGNÓSTICA BAL/BX</a:t>
            </a:r>
          </a:p>
        </p:txBody>
      </p:sp>
      <p:sp>
        <p:nvSpPr>
          <p:cNvPr id="205856" name="Oval 32"/>
          <p:cNvSpPr>
            <a:spLocks noChangeArrowheads="1"/>
          </p:cNvSpPr>
          <p:nvPr/>
        </p:nvSpPr>
        <p:spPr bwMode="auto">
          <a:xfrm>
            <a:off x="6511925" y="2133600"/>
            <a:ext cx="3775075" cy="503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857" name="Oval 33"/>
          <p:cNvSpPr>
            <a:spLocks noChangeArrowheads="1"/>
          </p:cNvSpPr>
          <p:nvPr/>
        </p:nvSpPr>
        <p:spPr bwMode="auto">
          <a:xfrm>
            <a:off x="6511925" y="3860800"/>
            <a:ext cx="3775075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Meduri, GU. Clin Chest Med 1995; 16:61.</a:t>
            </a:r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PAVM </a:t>
            </a:r>
            <a:br>
              <a:rPr lang="pt-BR" altLang="pt-BR" sz="4000"/>
            </a:br>
            <a:r>
              <a:rPr lang="pt-BR" altLang="pt-BR" sz="4000"/>
              <a:t>(pneumonia associada a ventilação mecânica)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 sz="30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3000">
                <a:latin typeface="Arial" panose="020B0604020202020204" pitchFamily="34" charset="0"/>
              </a:rPr>
              <a:t>DEFINIÇÃO: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300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3000">
                <a:latin typeface="Arial" panose="020B0604020202020204" pitchFamily="34" charset="0"/>
              </a:rPr>
              <a:t>	Ocorre  após 48h de ventilação mecânica, excluindo-se os casos de pneumonias como causa da insuficiência respiratória</a:t>
            </a:r>
          </a:p>
          <a:p>
            <a:pPr eaLnBrk="1" hangingPunct="1"/>
            <a:endParaRPr lang="pt-BR" altLang="pt-BR" sz="3000">
              <a:latin typeface="Arial" panose="020B0604020202020204" pitchFamily="34" charset="0"/>
            </a:endParaRPr>
          </a:p>
          <a:p>
            <a:pPr algn="ctr" eaLnBrk="1" hangingPunct="1"/>
            <a:endParaRPr lang="pt-BR" altLang="pt-BR" sz="2800">
              <a:latin typeface="Arial" panose="020B0604020202020204" pitchFamily="34" charset="0"/>
            </a:endParaRPr>
          </a:p>
          <a:p>
            <a:pPr algn="ctr" eaLnBrk="1" hangingPunct="1"/>
            <a:endParaRPr lang="pt-BR" altLang="pt-BR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GUIDILINE     Am J Respir Crit Care Med 2005; 171:388</a:t>
            </a:r>
          </a:p>
        </p:txBody>
      </p:sp>
      <p:sp>
        <p:nvSpPr>
          <p:cNvPr id="532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14350" y="701675"/>
            <a:ext cx="9258300" cy="730250"/>
          </a:xfrm>
        </p:spPr>
        <p:txBody>
          <a:bodyPr/>
          <a:lstStyle/>
          <a:p>
            <a:pPr eaLnBrk="1" hangingPunct="1"/>
            <a:r>
              <a:rPr lang="pt-BR" altLang="pt-BR"/>
              <a:t>Critérios Clínicos (PAVM)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Novo infiltrado radiológico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latin typeface="Arial" panose="020B0604020202020204" pitchFamily="34" charset="0"/>
              </a:rPr>
              <a:t>Associado a 2 dos 3 critérios abaixo: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Febre (&gt;38ºC) ou Hipotermia ( &lt;35ºC)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Secreção brônquica purulenta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Leucocitose (&gt;10.000mm) ou leucopenia (&lt;3.000mm)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>
                <a:latin typeface="Arial" panose="020B0604020202020204" pitchFamily="34" charset="0"/>
              </a:rPr>
              <a:t>Indicações adicionais incluem:</a:t>
            </a:r>
          </a:p>
          <a:p>
            <a:pPr eaLnBrk="1" hangingPunct="1"/>
            <a:r>
              <a:rPr lang="pt-BR" altLang="pt-BR">
                <a:latin typeface="Arial" panose="020B0604020202020204" pitchFamily="34" charset="0"/>
              </a:rPr>
              <a:t>Alterações ventilatórias e de troca gasosa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>
              <a:latin typeface="Arial" panose="020B0604020202020204" pitchFamily="34" charset="0"/>
            </a:endParaRPr>
          </a:p>
          <a:p>
            <a:pPr eaLnBrk="1" hangingPunct="1"/>
            <a:endParaRPr lang="pt-BR" altLang="pt-BR">
              <a:latin typeface="Arial" panose="020B0604020202020204" pitchFamily="34" charset="0"/>
            </a:endParaRPr>
          </a:p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Fartoukh, M Am J Respir Crit Care Med 2003; 168:173.</a:t>
            </a:r>
          </a:p>
        </p:txBody>
      </p:sp>
      <p:sp>
        <p:nvSpPr>
          <p:cNvPr id="258052" name="Rectangle 4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 b="1" i="1">
                <a:effectLst/>
                <a:hlinkClick r:id="rId3"/>
              </a:rPr>
              <a:t>Clinical pulmonary infection score</a:t>
            </a:r>
            <a:r>
              <a:rPr lang="pt-BR" altLang="pt-BR" sz="4000">
                <a:effectLst/>
                <a:hlinkClick r:id="rId3"/>
              </a:rPr>
              <a:t> </a:t>
            </a:r>
            <a:br>
              <a:rPr lang="pt-BR" altLang="pt-BR" sz="4000">
                <a:effectLst/>
              </a:rPr>
            </a:br>
            <a:r>
              <a:rPr lang="pt-BR" altLang="pt-BR" sz="4000">
                <a:effectLst/>
              </a:rPr>
              <a:t>(CPIS)</a:t>
            </a:r>
          </a:p>
        </p:txBody>
      </p:sp>
      <p:pic>
        <p:nvPicPr>
          <p:cNvPr id="258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916113"/>
            <a:ext cx="4464050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916113"/>
            <a:ext cx="4968875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534988" y="5949950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400">
                <a:solidFill>
                  <a:srgbClr val="FF6600"/>
                </a:solidFill>
                <a:latin typeface="Arial Unicode MS" pitchFamily="34" charset="-128"/>
              </a:rPr>
              <a:t>&gt; 6  pontos </a:t>
            </a:r>
            <a:r>
              <a:rPr lang="en-US" altLang="pt-BR" sz="2400">
                <a:solidFill>
                  <a:srgbClr val="FF6600"/>
                </a:solidFill>
              </a:rPr>
              <a:t>–</a:t>
            </a:r>
            <a:r>
              <a:rPr lang="en-US" altLang="pt-BR" sz="2400">
                <a:solidFill>
                  <a:srgbClr val="FF6600"/>
                </a:solidFill>
                <a:latin typeface="Arial Unicode MS" pitchFamily="34" charset="-128"/>
              </a:rPr>
              <a:t> sugestivo de pneumonia</a:t>
            </a: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6511925" y="5373688"/>
            <a:ext cx="331311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400">
                <a:solidFill>
                  <a:srgbClr val="FF6600"/>
                </a:solidFill>
                <a:latin typeface="Arial Unicode MS" pitchFamily="34" charset="-128"/>
              </a:rPr>
              <a:t>Sensibilidade: 60 %</a:t>
            </a:r>
          </a:p>
          <a:p>
            <a:pPr>
              <a:spcBef>
                <a:spcPct val="50000"/>
              </a:spcBef>
            </a:pPr>
            <a:r>
              <a:rPr lang="en-US" altLang="pt-BR" sz="2400">
                <a:solidFill>
                  <a:srgbClr val="FF6600"/>
                </a:solidFill>
                <a:latin typeface="Arial Unicode MS" pitchFamily="34" charset="-128"/>
              </a:rPr>
              <a:t>Especificidade: 59 %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GUIDILINE     Am J Respir Crit Care Med 2005; 171:388</a:t>
            </a:r>
          </a:p>
        </p:txBody>
      </p:sp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pt-BR" altLang="pt-BR"/>
              <a:t>Diagnóstico diferencial: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400">
                <a:latin typeface="Arial" panose="020B0604020202020204" pitchFamily="34" charset="0"/>
              </a:rPr>
              <a:t>Alteração radiológica, febre, leucocitose e secreção traqueal também estão presentes na: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SARA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Embolia pulmonar com infarto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Atelectasia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Edema pulmonar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Reação à drogas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Aspiração química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Wunderink, RG. Chest 1992; 101:458. </a:t>
            </a:r>
          </a:p>
        </p:txBody>
      </p:sp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pt-BR" altLang="pt-BR"/>
              <a:t>Diagnóstico diferencial: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400">
                <a:latin typeface="Arial" panose="020B0604020202020204" pitchFamily="34" charset="0"/>
              </a:rPr>
              <a:t>Alteração radiológica, febre, leucocitose e secreção traqueal também estão presentes na: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SARA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Embolia pulmonar com infarto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Atelectasia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Edema pulmonar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Reação à drogas</a:t>
            </a:r>
          </a:p>
          <a:p>
            <a:pPr eaLnBrk="1" hangingPunct="1"/>
            <a:r>
              <a:rPr lang="pt-BR" altLang="pt-BR" sz="2400">
                <a:latin typeface="Arial" panose="020B0604020202020204" pitchFamily="34" charset="0"/>
              </a:rPr>
              <a:t>Aspiração química</a:t>
            </a:r>
          </a:p>
        </p:txBody>
      </p:sp>
      <p:sp>
        <p:nvSpPr>
          <p:cNvPr id="229380" name="Rectangle 4"/>
          <p:cNvSpPr>
            <a:spLocks noChangeArrowheads="1"/>
          </p:cNvSpPr>
          <p:nvPr>
            <p:ph type="body" sz="half" idx="2"/>
          </p:nvPr>
        </p:nvSpPr>
        <p:spPr>
          <a:xfrm>
            <a:off x="5503863" y="3068638"/>
            <a:ext cx="4535487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ffectLst/>
              </a:rPr>
              <a:t>Estudos de autópsia mostram que 43% das imagens radiológicas não correspondem a infecçao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Meduri, GU, Chastre, J. Chest 1992; 102:557S.</a:t>
            </a:r>
          </a:p>
        </p:txBody>
      </p:sp>
      <p:sp>
        <p:nvSpPr>
          <p:cNvPr id="231426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ffectLst/>
              </a:rPr>
              <a:t>Análise da flora bacteriana </a:t>
            </a:r>
          </a:p>
        </p:txBody>
      </p:sp>
      <p:sp>
        <p:nvSpPr>
          <p:cNvPr id="23142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pt-BR" altLang="pt-BR">
                <a:effectLst/>
              </a:rPr>
              <a:t>Obrigatória por método broncoscópico ou não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pt-BR" altLang="pt-BR">
                <a:effectLst/>
              </a:rPr>
              <a:t>Métodos: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pt-BR" altLang="pt-BR">
              <a:effectLst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pt-BR" altLang="pt-BR">
                <a:effectLst/>
              </a:rPr>
              <a:t>Lavado broncoalveolar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pt-BR" altLang="pt-BR">
                <a:effectLst/>
              </a:rPr>
              <a:t>Escovado brônquico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pt-BR" altLang="pt-BR">
                <a:effectLst/>
              </a:rPr>
              <a:t>Aspirado traqueobrônquico com sonda simples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14488" y="6381750"/>
            <a:ext cx="8672512" cy="476250"/>
          </a:xfrm>
        </p:spPr>
        <p:txBody>
          <a:bodyPr/>
          <a:lstStyle/>
          <a:p>
            <a:pPr>
              <a:defRPr/>
            </a:pPr>
            <a:r>
              <a:rPr lang="pt-BR">
                <a:latin typeface="+mj-lt"/>
              </a:rPr>
              <a:t>Niederman MS. Am J Respir Crit Care Med 2001; 163:1730—1754.</a:t>
            </a: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Infecções pulmonares em UTI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981200"/>
            <a:ext cx="96440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>
                <a:effectLst/>
                <a:latin typeface="AdvPSED1122" charset="0"/>
              </a:rPr>
              <a:t>Pneumonia comunitária grave (PAC)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3200">
                <a:effectLst/>
                <a:latin typeface="AdvPSED1122" charset="0"/>
              </a:rPr>
              <a:t>Imunocompetente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3200">
                <a:effectLst/>
                <a:latin typeface="AdvPSED1122" charset="0"/>
              </a:rPr>
              <a:t>Imunosuprimido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>
                <a:effectLst/>
                <a:latin typeface="AdvPSED1122" charset="0"/>
              </a:rPr>
              <a:t>Pneumonia nosocomial  c/ comorbidade (PH)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>
                <a:effectLst/>
                <a:latin typeface="AdvPSED1122" charset="0"/>
              </a:rPr>
              <a:t>Pneumonia  associada à ventilação mecânica (PAVM)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>
                <a:effectLst/>
                <a:latin typeface="AdvPSED1122" charset="0"/>
              </a:rPr>
              <a:t>Traqueobronquite associada à ventilação mecânica (TAV)</a:t>
            </a:r>
          </a:p>
          <a:p>
            <a:pPr eaLnBrk="1" hangingPunct="1">
              <a:lnSpc>
                <a:spcPct val="90000"/>
              </a:lnSpc>
            </a:pPr>
            <a:endParaRPr lang="pt-BR" altLang="pt-BR">
              <a:effectLst/>
              <a:latin typeface="AdvPSED1122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3800">
              <a:effectLst/>
              <a:latin typeface="AdvPSED1122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4000">
              <a:effectLst/>
              <a:latin typeface="AdvPSED1122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4000">
              <a:effectLst/>
              <a:latin typeface="AdvPSED1122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 sz="3200"/>
              <a:t>Métodos bacteriológicos </a:t>
            </a:r>
            <a:br>
              <a:rPr lang="pt-BR" altLang="pt-BR" sz="3200"/>
            </a:br>
            <a:r>
              <a:rPr lang="pt-BR" altLang="pt-BR" sz="3200"/>
              <a:t>broncoscópicos e não broncoscoópicos</a:t>
            </a:r>
            <a:br>
              <a:rPr lang="pt-BR" altLang="pt-BR" sz="3200"/>
            </a:br>
            <a:r>
              <a:rPr lang="pt-BR" altLang="pt-BR" sz="3200"/>
              <a:t>Revisão de 61 artigos entre 1966  e 2007</a:t>
            </a:r>
          </a:p>
        </p:txBody>
      </p:sp>
      <p:sp>
        <p:nvSpPr>
          <p:cNvPr id="3" name="Footer Placeholder 2"/>
          <p:cNvSpPr txBox="1">
            <a:spLocks noGrp="1"/>
          </p:cNvSpPr>
          <p:nvPr/>
        </p:nvSpPr>
        <p:spPr bwMode="auto">
          <a:xfrm>
            <a:off x="1614488" y="6381750"/>
            <a:ext cx="86725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r>
              <a:rPr lang="pt-BR" sz="16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Alvaro Rea-Neto. Critical Care 2008, 12:R56</a:t>
            </a:r>
          </a:p>
        </p:txBody>
      </p:sp>
      <p:graphicFrame>
        <p:nvGraphicFramePr>
          <p:cNvPr id="214047" name="Group 31"/>
          <p:cNvGraphicFramePr>
            <a:graphicFrameLocks noGrp="1"/>
          </p:cNvGraphicFramePr>
          <p:nvPr/>
        </p:nvGraphicFramePr>
        <p:xfrm>
          <a:off x="500063" y="2489200"/>
          <a:ext cx="9358312" cy="3009900"/>
        </p:xfrm>
        <a:graphic>
          <a:graphicData uri="http://schemas.openxmlformats.org/drawingml/2006/table">
            <a:tbl>
              <a:tblPr/>
              <a:tblGrid>
                <a:gridCol w="2660650">
                  <a:extLst>
                    <a:ext uri="{9D8B030D-6E8A-4147-A177-3AD203B41FA5}">
                      <a16:colId xmlns:a16="http://schemas.microsoft.com/office/drawing/2014/main" val="2428301270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3047506726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1899632527"/>
                    </a:ext>
                  </a:extLst>
                </a:gridCol>
                <a:gridCol w="2420937">
                  <a:extLst>
                    <a:ext uri="{9D8B030D-6E8A-4147-A177-3AD203B41FA5}">
                      <a16:colId xmlns:a16="http://schemas.microsoft.com/office/drawing/2014/main" val="3331247711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Lavado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Bronco-alveolar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Escovado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Protegido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Aspirado traqueo-brônquico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334416"/>
                  </a:ext>
                </a:extLst>
              </a:tr>
              <a:tr h="241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Sensibilidade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19 a 83%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36 a 83%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47 a 87%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99992"/>
                  </a:ext>
                </a:extLst>
              </a:tr>
              <a:tr h="241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Especificidade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45 a 95%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50 a 100 %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31 a 92%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745983"/>
                  </a:ext>
                </a:extLst>
              </a:tr>
              <a:tr h="415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“cut off”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&gt; 10 </a:t>
                      </a:r>
                      <a:r>
                        <a:rPr kumimoji="0" lang="en-US" altLang="pt-BR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ufc/ml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&gt; 10 </a:t>
                      </a:r>
                      <a:r>
                        <a:rPr kumimoji="0" lang="en-US" altLang="pt-BR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3</a:t>
                      </a: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ufc/ml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&gt; 10 </a:t>
                      </a:r>
                      <a:r>
                        <a:rPr kumimoji="0" lang="en-US" altLang="pt-BR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ufc/ml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61935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75300" y="1628775"/>
          <a:ext cx="3024188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to do Photo Editor" r:id="rId4" imgW="3048426" imgH="2285714" progId="MSPhotoEd.3">
                  <p:embed/>
                </p:oleObj>
              </mc:Choice>
              <mc:Fallback>
                <p:oleObj name="Foto do Photo Editor" r:id="rId4" imgW="3048426" imgH="228571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1628775"/>
                        <a:ext cx="3024188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479675" y="3860800"/>
          <a:ext cx="3097213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Foto do Photo Editor" r:id="rId6" imgW="3048426" imgH="2285714" progId="MSPhotoEd.3">
                  <p:embed/>
                </p:oleObj>
              </mc:Choice>
              <mc:Fallback>
                <p:oleObj name="Foto do Photo Editor" r:id="rId6" imgW="3048426" imgH="228571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860800"/>
                        <a:ext cx="3097213" cy="232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575300" y="3933825"/>
          <a:ext cx="3024188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oto do Photo Editor" r:id="rId8" imgW="3048426" imgH="2285714" progId="MSPhotoEd.3">
                  <p:embed/>
                </p:oleObj>
              </mc:Choice>
              <mc:Fallback>
                <p:oleObj name="Foto do Photo Editor" r:id="rId8" imgW="3048426" imgH="228571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933825"/>
                        <a:ext cx="3024188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479675" y="1557338"/>
          <a:ext cx="3095625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Foto do Photo Editor" r:id="rId10" imgW="3048426" imgH="2285714" progId="MSPhotoEd.3">
                  <p:embed/>
                </p:oleObj>
              </mc:Choice>
              <mc:Fallback>
                <p:oleObj name="Foto do Photo Editor" r:id="rId10" imgW="3048426" imgH="228571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1557338"/>
                        <a:ext cx="3095625" cy="23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768850" y="6400800"/>
            <a:ext cx="498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 i="1">
                <a:latin typeface="Times New Roman" panose="02020603050405020304" pitchFamily="18" charset="0"/>
              </a:rPr>
              <a:t>Serviço de Broncoscopia </a:t>
            </a:r>
            <a:r>
              <a:rPr lang="pt-BR" altLang="pt-BR" sz="2400">
                <a:latin typeface="Times New Roman" panose="02020603050405020304" pitchFamily="18" charset="0"/>
              </a:rPr>
              <a:t>HC - FMUSP</a:t>
            </a:r>
          </a:p>
        </p:txBody>
      </p:sp>
      <p:sp>
        <p:nvSpPr>
          <p:cNvPr id="6349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Lavado broncoalveolar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Fagon J.Y. Ann Intern Med. 2000;132:621-630</a:t>
            </a:r>
          </a:p>
        </p:txBody>
      </p:sp>
      <p:sp>
        <p:nvSpPr>
          <p:cNvPr id="43022" name="Rectangle 1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t-BR" altLang="pt-BR" sz="3200"/>
              <a:t>ESTRATÉGIA INVASIVA  </a:t>
            </a:r>
            <a:r>
              <a:rPr lang="pt-BR" altLang="pt-BR" sz="4800"/>
              <a:t>X</a:t>
            </a:r>
            <a:r>
              <a:rPr lang="pt-BR" altLang="pt-BR" sz="3200"/>
              <a:t>  NÃO INVASIVA</a:t>
            </a:r>
          </a:p>
        </p:txBody>
      </p:sp>
      <p:pic>
        <p:nvPicPr>
          <p:cNvPr id="134147" name="Picture 4" descr="j0198284[1]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6450" y="1989138"/>
            <a:ext cx="5459413" cy="419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8" name="Picture 7" descr="j0157763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49725"/>
            <a:ext cx="1865313" cy="181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9" name="Rectangle 10"/>
          <p:cNvSpPr>
            <a:spLocks noChangeArrowheads="1"/>
          </p:cNvSpPr>
          <p:nvPr/>
        </p:nvSpPr>
        <p:spPr bwMode="auto">
          <a:xfrm>
            <a:off x="0" y="6461125"/>
            <a:ext cx="5853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pt-BR" altLang="pt-BR" sz="2000" b="1">
                <a:latin typeface="Arial" panose="020B0604020202020204" pitchFamily="34" charset="0"/>
              </a:rPr>
              <a:t>Fagon, Jean-Yves /  Chastre, Jean MD</a:t>
            </a:r>
            <a:r>
              <a:rPr lang="pt-BR" altLang="pt-BR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4150" name="Rectangle 11"/>
          <p:cNvSpPr>
            <a:spLocks noChangeArrowheads="1"/>
          </p:cNvSpPr>
          <p:nvPr/>
        </p:nvSpPr>
        <p:spPr bwMode="auto">
          <a:xfrm>
            <a:off x="5446713" y="1700213"/>
            <a:ext cx="466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pt-BR" altLang="pt-BR" sz="2000" b="1">
                <a:latin typeface="Arial" panose="020B0604020202020204" pitchFamily="34" charset="0"/>
              </a:rPr>
              <a:t>Niederman Michael /  Torres Antonio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4151" name="Picture 13" descr="IN01126_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1288" y="2465388"/>
            <a:ext cx="1322387" cy="118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>
                <a:effectLst/>
              </a:rPr>
              <a:t>Comparação dos métodos broncoscópicos e não broncoscópicos</a:t>
            </a:r>
          </a:p>
        </p:txBody>
      </p:sp>
      <p:sp>
        <p:nvSpPr>
          <p:cNvPr id="23552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0099FF"/>
                </a:solidFill>
                <a:effectLst/>
              </a:rPr>
              <a:t>Não diferem em relação a:</a:t>
            </a:r>
          </a:p>
          <a:p>
            <a:pPr>
              <a:buFontTx/>
              <a:buChar char="-"/>
            </a:pPr>
            <a:r>
              <a:rPr lang="pt-BR" altLang="pt-BR">
                <a:effectLst/>
              </a:rPr>
              <a:t>Mortalidade em 30 dias</a:t>
            </a:r>
          </a:p>
          <a:p>
            <a:pPr>
              <a:buFontTx/>
              <a:buChar char="-"/>
            </a:pPr>
            <a:r>
              <a:rPr lang="pt-BR" altLang="pt-BR">
                <a:effectLst/>
              </a:rPr>
              <a:t>Tempo de internação em terapia intensiva</a:t>
            </a:r>
          </a:p>
          <a:p>
            <a:pPr>
              <a:buFontTx/>
              <a:buChar char="-"/>
            </a:pPr>
            <a:r>
              <a:rPr lang="pt-BR" altLang="pt-BR">
                <a:effectLst/>
              </a:rPr>
              <a:t>Tempo de ventilação mecânica</a:t>
            </a:r>
          </a:p>
          <a:p>
            <a:pPr>
              <a:buFontTx/>
              <a:buNone/>
            </a:pPr>
            <a:r>
              <a:rPr lang="pt-BR" altLang="pt-BR">
                <a:solidFill>
                  <a:srgbClr val="0099FF"/>
                </a:solidFill>
                <a:effectLst/>
              </a:rPr>
              <a:t>Vantagens dos métodos broncoscópicos:</a:t>
            </a:r>
          </a:p>
          <a:p>
            <a:pPr>
              <a:buFontTx/>
              <a:buChar char="-"/>
            </a:pPr>
            <a:r>
              <a:rPr lang="pt-BR" altLang="pt-BR">
                <a:effectLst/>
              </a:rPr>
              <a:t>Maior número de dias livre de antibiótico</a:t>
            </a:r>
          </a:p>
          <a:p>
            <a:pPr>
              <a:buFontTx/>
              <a:buNone/>
            </a:pPr>
            <a:endParaRPr lang="pt-BR" altLang="pt-BR">
              <a:effectLst/>
            </a:endParaRPr>
          </a:p>
          <a:p>
            <a:pPr>
              <a:buFontTx/>
              <a:buNone/>
            </a:pPr>
            <a:endParaRPr lang="pt-BR" altLang="pt-BR">
              <a:effectLst/>
            </a:endParaRPr>
          </a:p>
          <a:p>
            <a:pPr>
              <a:buFontTx/>
              <a:buChar char="-"/>
            </a:pPr>
            <a:endParaRPr lang="pt-BR" altLang="pt-BR">
              <a:effectLst/>
            </a:endParaRP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47650" y="6092825"/>
            <a:ext cx="302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400">
                <a:solidFill>
                  <a:srgbClr val="FFFF66"/>
                </a:solidFill>
                <a:latin typeface="Arial" panose="020B0604020202020204" pitchFamily="34" charset="0"/>
              </a:rPr>
              <a:t>N Engl J Med 2006; 355:2619</a:t>
            </a:r>
            <a:r>
              <a:rPr lang="en-US" altLang="pt-BR" sz="1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247650" y="6381750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400">
                <a:solidFill>
                  <a:srgbClr val="FFFF66"/>
                </a:solidFill>
                <a:latin typeface="Arial" panose="020B0604020202020204" pitchFamily="34" charset="0"/>
              </a:rPr>
              <a:t>N Engl J Med 2006; 355:2691</a:t>
            </a:r>
            <a:r>
              <a:rPr lang="en-US" altLang="pt-BR"/>
              <a:t> 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3055938" y="6092825"/>
            <a:ext cx="367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400">
                <a:solidFill>
                  <a:srgbClr val="FFFF66"/>
                </a:solidFill>
                <a:latin typeface="Arial" panose="020B0604020202020204" pitchFamily="34" charset="0"/>
              </a:rPr>
              <a:t>Crit Care Med 2004; 32:2183</a:t>
            </a:r>
            <a:r>
              <a:rPr lang="en-US" altLang="pt-BR" sz="1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3055938" y="6437313"/>
            <a:ext cx="2665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1400">
                <a:solidFill>
                  <a:srgbClr val="FFFF66"/>
                </a:solidFill>
                <a:latin typeface="Arial" panose="020B0604020202020204" pitchFamily="34" charset="0"/>
              </a:rPr>
              <a:t>Crit Care Med 2005; 33:46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5791200" y="6100763"/>
            <a:ext cx="3673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pt-BR" sz="1400">
                <a:solidFill>
                  <a:srgbClr val="FFFF66"/>
                </a:solidFill>
                <a:latin typeface="Arial" panose="020B0604020202020204" pitchFamily="34" charset="0"/>
              </a:rPr>
              <a:t>Fagon, JY, Chastre, J. Ann Intern Med 2000; 132:621</a:t>
            </a:r>
            <a:endParaRPr lang="en-US" altLang="pt-BR" sz="14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Fagon J.Y. Ann Intern Med. 2000;132:621-630</a:t>
            </a: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79450" y="404813"/>
            <a:ext cx="9258300" cy="1143000"/>
          </a:xfrm>
        </p:spPr>
        <p:txBody>
          <a:bodyPr/>
          <a:lstStyle/>
          <a:p>
            <a:pPr eaLnBrk="1" hangingPunct="1"/>
            <a:r>
              <a:rPr lang="pt-BR" altLang="pt-BR" sz="4000"/>
              <a:t>Uso de antibióticos</a:t>
            </a:r>
            <a:br>
              <a:rPr lang="pt-BR" altLang="pt-BR" sz="4000"/>
            </a:br>
            <a:r>
              <a:rPr lang="pt-BR" altLang="pt-BR" sz="4000"/>
              <a:t>medidos pelos dias livres no </a:t>
            </a:r>
            <a:r>
              <a:rPr lang="pt-BR" altLang="pt-BR" sz="4000" b="1"/>
              <a:t>28° dia</a:t>
            </a:r>
            <a:br>
              <a:rPr lang="pt-BR" altLang="pt-BR" sz="4000" b="1"/>
            </a:br>
            <a:endParaRPr lang="pt-BR" altLang="pt-BR" sz="4000" b="1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18125" y="2492375"/>
            <a:ext cx="4968875" cy="36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800" b="1">
                <a:latin typeface="Arial" panose="020B0604020202020204" pitchFamily="34" charset="0"/>
              </a:rPr>
              <a:t>		</a:t>
            </a:r>
            <a:endParaRPr lang="pt-BR" altLang="pt-BR" sz="2000">
              <a:latin typeface="Arial" panose="020B0604020202020204" pitchFamily="34" charset="0"/>
            </a:endParaRPr>
          </a:p>
        </p:txBody>
      </p:sp>
      <p:pic>
        <p:nvPicPr>
          <p:cNvPr id="251908" name="Picture 4" descr="Graphic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557338"/>
            <a:ext cx="4010025" cy="4824412"/>
          </a:xfrm>
          <a:noFill/>
          <a:ln w="28575">
            <a:solidFill>
              <a:schemeClr val="hlin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656388" y="2349500"/>
            <a:ext cx="3630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Grupo I :  11,5 </a:t>
            </a:r>
            <a:r>
              <a:rPr lang="pt-BR" sz="32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pt-B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</a:t>
            </a:r>
          </a:p>
          <a:p>
            <a:pPr>
              <a:defRPr/>
            </a:pPr>
            <a:r>
              <a:rPr lang="pt-B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Grupo II :  7,5 </a:t>
            </a:r>
            <a:r>
              <a:rPr lang="pt-BR" sz="32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pt-B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7,6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080125" y="3644900"/>
            <a:ext cx="35290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t-BR" altLang="pt-BR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p &lt;0,001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MEDURI GU. Chest 1992; 102:557S-564S</a:t>
            </a:r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pt-BR" altLang="pt-BR"/>
              <a:t>Processamento do LBA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pt-BR" altLang="pt-BR" sz="2600">
                <a:latin typeface="Arial" panose="020B0604020202020204" pitchFamily="34" charset="0"/>
              </a:rPr>
              <a:t>Bacterioscopia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>
                <a:latin typeface="Arial" panose="020B0604020202020204" pitchFamily="34" charset="0"/>
              </a:rPr>
              <a:t>Pesquisa de bactérias intracelulares. Mais de 5% de neutrófilos contendo bactérias em seu interior é um forte indício de que esta bactéria é a causadora da pneumonia.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>
                <a:latin typeface="Arial" panose="020B0604020202020204" pitchFamily="34" charset="0"/>
              </a:rPr>
              <a:t>Pesquisa de células epiteliais. A presença de mais de 1% destas desqualifica o lavado.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>
                <a:latin typeface="Arial" panose="020B0604020202020204" pitchFamily="34" charset="0"/>
              </a:rPr>
              <a:t>Culturas com resultados quantitativos em ufc/ml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>
                <a:latin typeface="Arial" panose="020B0604020202020204" pitchFamily="34" charset="0"/>
              </a:rPr>
              <a:t>Percentual de neutrófilos &gt; que 10% sugere infecção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>
                <a:latin typeface="Arial" panose="020B0604020202020204" pitchFamily="34" charset="0"/>
              </a:rPr>
              <a:t>Pesquisa de fibras de elastina (sens: 52% e esp:73%)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6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Am J Respir Crit Care Med 1994; 150:570-574</a:t>
            </a:r>
          </a:p>
        </p:txBody>
      </p:sp>
      <p:sp>
        <p:nvSpPr>
          <p:cNvPr id="247810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ffectLst/>
              </a:rPr>
              <a:t>Vantagens do LBA</a:t>
            </a:r>
          </a:p>
        </p:txBody>
      </p:sp>
      <p:sp>
        <p:nvSpPr>
          <p:cNvPr id="24781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>
                <a:effectLst/>
              </a:rPr>
              <a:t>Atinge área alvo-selecionada (inclusive lobos superiores)</a:t>
            </a:r>
          </a:p>
          <a:p>
            <a:pPr>
              <a:lnSpc>
                <a:spcPct val="90000"/>
              </a:lnSpc>
            </a:pPr>
            <a:r>
              <a:rPr lang="pt-BR" altLang="pt-BR">
                <a:effectLst/>
              </a:rPr>
              <a:t>Recolhe maior volume de amostra</a:t>
            </a:r>
          </a:p>
          <a:p>
            <a:pPr>
              <a:lnSpc>
                <a:spcPct val="90000"/>
              </a:lnSpc>
            </a:pPr>
            <a:r>
              <a:rPr lang="pt-BR" altLang="pt-BR">
                <a:effectLst/>
              </a:rPr>
              <a:t>Qualidade pode ser avaliada pela representação citológica</a:t>
            </a:r>
          </a:p>
          <a:p>
            <a:pPr>
              <a:lnSpc>
                <a:spcPct val="90000"/>
              </a:lnSpc>
            </a:pPr>
            <a:r>
              <a:rPr lang="pt-BR" altLang="pt-BR">
                <a:effectLst/>
              </a:rPr>
              <a:t>Broncoscopia é uma oportunidade de avaliar condições de intubação e avaliar mucosa brônquica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Clinical presentation and diagnosis of ventilator-associated pneumonia uptodate 2010</a:t>
            </a:r>
          </a:p>
        </p:txBody>
      </p:sp>
      <p:sp>
        <p:nvSpPr>
          <p:cNvPr id="132098" name="AutoShape 2"/>
          <p:cNvSpPr>
            <a:spLocks noChangeArrowheads="1"/>
          </p:cNvSpPr>
          <p:nvPr/>
        </p:nvSpPr>
        <p:spPr bwMode="auto">
          <a:xfrm>
            <a:off x="3919538" y="0"/>
            <a:ext cx="2911475" cy="692150"/>
          </a:xfrm>
          <a:prstGeom prst="flowChartTerminator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SUSPEITA CLÍNICA DE</a:t>
            </a:r>
          </a:p>
          <a:p>
            <a:pPr algn="ctr" eaLnBrk="1" hangingPunct="1"/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 PNEUMONIA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4999038" y="1052513"/>
            <a:ext cx="5457825" cy="5032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 u="sng">
                <a:latin typeface="Arial" panose="020B0604020202020204" pitchFamily="34" charset="0"/>
              </a:rPr>
              <a:t>ANÁLISE MICROBIOLÓGICA BRONCOSCÓPICA OU NÃO</a:t>
            </a:r>
          </a:p>
        </p:txBody>
      </p:sp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5591175" y="2997200"/>
            <a:ext cx="4695825" cy="1152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INICIAR ANTIBIOTICOTERAPIA</a:t>
            </a:r>
          </a:p>
          <a:p>
            <a:pPr algn="ctr" eaLnBrk="1" hangingPunct="1"/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BASEADA EM BACTERIOSCOPIA </a:t>
            </a:r>
          </a:p>
          <a:p>
            <a:pPr algn="ctr" eaLnBrk="1" hangingPunct="1"/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3343275" y="4149725"/>
            <a:ext cx="3529013" cy="3603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 b="1">
                <a:latin typeface="Arial" panose="020B0604020202020204" pitchFamily="34" charset="0"/>
              </a:rPr>
              <a:t>MELHORA CLÍNICA DEPOIS DE 72 HORAS ???</a:t>
            </a:r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4999038" y="1916113"/>
            <a:ext cx="90328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>
                <a:latin typeface="Arial" panose="020B0604020202020204" pitchFamily="34" charset="0"/>
              </a:rPr>
              <a:t>BACT. NEG.</a:t>
            </a:r>
          </a:p>
        </p:txBody>
      </p:sp>
      <p:sp>
        <p:nvSpPr>
          <p:cNvPr id="132103" name="Line 8"/>
          <p:cNvSpPr>
            <a:spLocks noChangeShapeType="1"/>
          </p:cNvSpPr>
          <p:nvPr/>
        </p:nvSpPr>
        <p:spPr bwMode="auto">
          <a:xfrm>
            <a:off x="6799263" y="6207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04" name="AutoShape 9"/>
          <p:cNvSpPr>
            <a:spLocks noChangeArrowheads="1"/>
          </p:cNvSpPr>
          <p:nvPr/>
        </p:nvSpPr>
        <p:spPr bwMode="auto">
          <a:xfrm>
            <a:off x="8456613" y="1916113"/>
            <a:ext cx="936625" cy="3603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>
                <a:latin typeface="Arial" panose="020B0604020202020204" pitchFamily="34" charset="0"/>
              </a:rPr>
              <a:t>BACT. POS.</a:t>
            </a:r>
          </a:p>
        </p:txBody>
      </p:sp>
      <p:sp>
        <p:nvSpPr>
          <p:cNvPr id="132105" name="Line 10"/>
          <p:cNvSpPr>
            <a:spLocks noChangeShapeType="1"/>
          </p:cNvSpPr>
          <p:nvPr/>
        </p:nvSpPr>
        <p:spPr bwMode="auto">
          <a:xfrm>
            <a:off x="5430838" y="1557338"/>
            <a:ext cx="79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06" name="Rectangle 14"/>
          <p:cNvSpPr>
            <a:spLocks noChangeArrowheads="1"/>
          </p:cNvSpPr>
          <p:nvPr/>
        </p:nvSpPr>
        <p:spPr bwMode="auto">
          <a:xfrm>
            <a:off x="247650" y="5373688"/>
            <a:ext cx="2519363" cy="12239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CONSIDERAR</a:t>
            </a:r>
          </a:p>
          <a:p>
            <a:pPr algn="ctr"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INTERRUPÇÃO</a:t>
            </a:r>
          </a:p>
          <a:p>
            <a:pPr algn="ctr"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DE </a:t>
            </a:r>
          </a:p>
          <a:p>
            <a:pPr algn="ctr"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ANTIBIÓTICO</a:t>
            </a:r>
          </a:p>
          <a:p>
            <a:pPr algn="ctr"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PELO JULGAMENTO CLÍNICO E </a:t>
            </a:r>
          </a:p>
          <a:p>
            <a:pPr algn="ctr"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PROBABILIDADE PRÉ TESTE</a:t>
            </a:r>
          </a:p>
          <a:p>
            <a:pPr algn="ctr" eaLnBrk="1" hangingPunct="1"/>
            <a:endParaRPr lang="pt-BR" altLang="pt-BR" sz="1200" u="sng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2107" name="Line 16"/>
          <p:cNvSpPr>
            <a:spLocks noChangeShapeType="1"/>
          </p:cNvSpPr>
          <p:nvPr/>
        </p:nvSpPr>
        <p:spPr bwMode="auto">
          <a:xfrm flipH="1">
            <a:off x="2119313" y="4149725"/>
            <a:ext cx="12636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08" name="Line 17"/>
          <p:cNvSpPr>
            <a:spLocks noChangeShapeType="1"/>
          </p:cNvSpPr>
          <p:nvPr/>
        </p:nvSpPr>
        <p:spPr bwMode="auto">
          <a:xfrm>
            <a:off x="6872288" y="4221163"/>
            <a:ext cx="1046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09" name="Text Box 18"/>
          <p:cNvSpPr txBox="1">
            <a:spLocks noChangeArrowheads="1"/>
          </p:cNvSpPr>
          <p:nvPr/>
        </p:nvSpPr>
        <p:spPr bwMode="auto">
          <a:xfrm>
            <a:off x="1471613" y="4508500"/>
            <a:ext cx="749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b="1">
                <a:latin typeface="Arial" panose="020B0604020202020204" pitchFamily="34" charset="0"/>
              </a:rPr>
              <a:t>SIM</a:t>
            </a:r>
          </a:p>
        </p:txBody>
      </p:sp>
      <p:sp>
        <p:nvSpPr>
          <p:cNvPr id="132110" name="Text Box 19"/>
          <p:cNvSpPr txBox="1">
            <a:spLocks noChangeArrowheads="1"/>
          </p:cNvSpPr>
          <p:nvPr/>
        </p:nvSpPr>
        <p:spPr bwMode="auto">
          <a:xfrm>
            <a:off x="7880350" y="4508500"/>
            <a:ext cx="896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b="1">
                <a:latin typeface="Arial" panose="020B0604020202020204" pitchFamily="34" charset="0"/>
              </a:rPr>
              <a:t>NÃO</a:t>
            </a:r>
          </a:p>
        </p:txBody>
      </p:sp>
      <p:sp>
        <p:nvSpPr>
          <p:cNvPr id="132111" name="Rectangle 20"/>
          <p:cNvSpPr>
            <a:spLocks noChangeArrowheads="1"/>
          </p:cNvSpPr>
          <p:nvPr/>
        </p:nvSpPr>
        <p:spPr bwMode="auto">
          <a:xfrm>
            <a:off x="8167688" y="5229225"/>
            <a:ext cx="1871662" cy="12239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PROCURAR POR:</a:t>
            </a:r>
          </a:p>
          <a:p>
            <a:pPr eaLnBrk="1" hangingPunct="1">
              <a:buFontTx/>
              <a:buChar char="•"/>
            </a:pPr>
            <a:r>
              <a:rPr lang="pt-BR" altLang="pt-BR" sz="1200" u="sng">
                <a:solidFill>
                  <a:schemeClr val="bg2"/>
                </a:solidFill>
                <a:latin typeface="Arial" panose="020B0604020202020204" pitchFamily="34" charset="0"/>
              </a:rPr>
              <a:t> Outros patógenos</a:t>
            </a:r>
          </a:p>
          <a:p>
            <a:pPr eaLnBrk="1" hangingPunct="1">
              <a:buFontTx/>
              <a:buChar char="•"/>
            </a:pPr>
            <a:r>
              <a:rPr lang="pt-BR" altLang="pt-BR" sz="1200" u="sng">
                <a:solidFill>
                  <a:schemeClr val="bg2"/>
                </a:solidFill>
                <a:latin typeface="Arial" panose="020B0604020202020204" pitchFamily="34" charset="0"/>
              </a:rPr>
              <a:t>Complicações</a:t>
            </a:r>
          </a:p>
          <a:p>
            <a:pPr eaLnBrk="1" hangingPunct="1">
              <a:buFontTx/>
              <a:buChar char="•"/>
            </a:pPr>
            <a:r>
              <a:rPr lang="pt-BR" altLang="pt-BR" sz="1200" u="sng">
                <a:solidFill>
                  <a:schemeClr val="bg2"/>
                </a:solidFill>
                <a:latin typeface="Arial" panose="020B0604020202020204" pitchFamily="34" charset="0"/>
              </a:rPr>
              <a:t>Outros sítios de infecção</a:t>
            </a:r>
          </a:p>
          <a:p>
            <a:pPr eaLnBrk="1" hangingPunct="1"/>
            <a:endParaRPr lang="pt-BR" altLang="pt-BR" sz="1200" u="sng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32112" name="AutoShape 21"/>
          <p:cNvSpPr>
            <a:spLocks noChangeArrowheads="1"/>
          </p:cNvSpPr>
          <p:nvPr/>
        </p:nvSpPr>
        <p:spPr bwMode="auto">
          <a:xfrm>
            <a:off x="679450" y="549275"/>
            <a:ext cx="2601913" cy="1152525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 b="1">
                <a:latin typeface="Arial" panose="020B0604020202020204" pitchFamily="34" charset="0"/>
              </a:rPr>
              <a:t>OBESERVAR E</a:t>
            </a:r>
          </a:p>
          <a:p>
            <a:pPr algn="ctr" eaLnBrk="1" hangingPunct="1"/>
            <a:r>
              <a:rPr lang="pt-BR" altLang="pt-BR" sz="1200" b="1">
                <a:latin typeface="Arial" panose="020B0604020202020204" pitchFamily="34" charset="0"/>
              </a:rPr>
              <a:t>PROCURAR</a:t>
            </a:r>
          </a:p>
          <a:p>
            <a:pPr algn="ctr" eaLnBrk="1" hangingPunct="1"/>
            <a:r>
              <a:rPr lang="pt-BR" altLang="pt-BR" sz="1200" b="1">
                <a:latin typeface="Arial" panose="020B0604020202020204" pitchFamily="34" charset="0"/>
              </a:rPr>
              <a:t>OUTRO</a:t>
            </a:r>
          </a:p>
          <a:p>
            <a:pPr algn="ctr" eaLnBrk="1" hangingPunct="1"/>
            <a:r>
              <a:rPr lang="pt-BR" altLang="pt-BR" sz="1200" b="1">
                <a:latin typeface="Arial" panose="020B0604020202020204" pitchFamily="34" charset="0"/>
              </a:rPr>
              <a:t>FOCO</a:t>
            </a:r>
          </a:p>
        </p:txBody>
      </p:sp>
      <p:sp>
        <p:nvSpPr>
          <p:cNvPr id="132113" name="Line 22"/>
          <p:cNvSpPr>
            <a:spLocks noChangeShapeType="1"/>
          </p:cNvSpPr>
          <p:nvPr/>
        </p:nvSpPr>
        <p:spPr bwMode="auto">
          <a:xfrm flipH="1">
            <a:off x="3487738" y="227647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14" name="Text Box 25"/>
          <p:cNvSpPr txBox="1">
            <a:spLocks noChangeArrowheads="1"/>
          </p:cNvSpPr>
          <p:nvPr/>
        </p:nvSpPr>
        <p:spPr bwMode="auto">
          <a:xfrm>
            <a:off x="3414713" y="270827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32116" name="Text Box 27"/>
          <p:cNvSpPr txBox="1">
            <a:spLocks noChangeArrowheads="1"/>
          </p:cNvSpPr>
          <p:nvPr/>
        </p:nvSpPr>
        <p:spPr bwMode="auto">
          <a:xfrm>
            <a:off x="0" y="0"/>
            <a:ext cx="589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hlink"/>
                </a:solidFill>
                <a:latin typeface="Arial" panose="020B0604020202020204" pitchFamily="34" charset="0"/>
              </a:rPr>
              <a:t>ESTRATÉGIA PAVM</a:t>
            </a:r>
          </a:p>
        </p:txBody>
      </p:sp>
      <p:sp>
        <p:nvSpPr>
          <p:cNvPr id="132117" name="Oval 4"/>
          <p:cNvSpPr>
            <a:spLocks noChangeArrowheads="1"/>
          </p:cNvSpPr>
          <p:nvPr/>
        </p:nvSpPr>
        <p:spPr bwMode="auto">
          <a:xfrm>
            <a:off x="0" y="2997200"/>
            <a:ext cx="4695825" cy="11525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INICIAR ANTIBIOTICOTERAPIA</a:t>
            </a:r>
          </a:p>
          <a:p>
            <a:pPr algn="ctr" eaLnBrk="1" hangingPunct="1"/>
            <a:r>
              <a:rPr lang="pt-BR" altLang="pt-BR" sz="1200" b="1">
                <a:solidFill>
                  <a:schemeClr val="bg2"/>
                </a:solidFill>
                <a:latin typeface="Arial" panose="020B0604020202020204" pitchFamily="34" charset="0"/>
              </a:rPr>
              <a:t>BASEADA EM CONSENSO</a:t>
            </a:r>
          </a:p>
        </p:txBody>
      </p:sp>
      <p:sp>
        <p:nvSpPr>
          <p:cNvPr id="132118" name="Line 10"/>
          <p:cNvSpPr>
            <a:spLocks noChangeShapeType="1"/>
          </p:cNvSpPr>
          <p:nvPr/>
        </p:nvSpPr>
        <p:spPr bwMode="auto">
          <a:xfrm>
            <a:off x="8888413" y="1557338"/>
            <a:ext cx="79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19" name="AutoShape 6"/>
          <p:cNvSpPr>
            <a:spLocks noChangeArrowheads="1"/>
          </p:cNvSpPr>
          <p:nvPr/>
        </p:nvSpPr>
        <p:spPr bwMode="auto">
          <a:xfrm>
            <a:off x="1398588" y="2205038"/>
            <a:ext cx="2016125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 b="1">
                <a:latin typeface="Arial" panose="020B0604020202020204" pitchFamily="34" charset="0"/>
              </a:rPr>
              <a:t>Alta suspeita </a:t>
            </a:r>
          </a:p>
          <a:p>
            <a:pPr algn="ctr" eaLnBrk="1" hangingPunct="1"/>
            <a:r>
              <a:rPr lang="pt-BR" altLang="pt-BR" sz="1200" b="1">
                <a:latin typeface="Arial" panose="020B0604020202020204" pitchFamily="34" charset="0"/>
              </a:rPr>
              <a:t>clínica</a:t>
            </a:r>
          </a:p>
          <a:p>
            <a:pPr algn="ctr" eaLnBrk="1" hangingPunct="1"/>
            <a:r>
              <a:rPr lang="pt-BR" altLang="pt-BR" sz="1200" b="1">
                <a:latin typeface="Arial" panose="020B0604020202020204" pitchFamily="34" charset="0"/>
              </a:rPr>
              <a:t>(Sinais de sepse)</a:t>
            </a:r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 flipV="1">
            <a:off x="2190750" y="18446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21" name="AutoShape 6"/>
          <p:cNvSpPr>
            <a:spLocks noChangeArrowheads="1"/>
          </p:cNvSpPr>
          <p:nvPr/>
        </p:nvSpPr>
        <p:spPr bwMode="auto">
          <a:xfrm>
            <a:off x="8888413" y="4581525"/>
            <a:ext cx="90328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>
                <a:latin typeface="Arial" panose="020B0604020202020204" pitchFamily="34" charset="0"/>
              </a:rPr>
              <a:t>CULT. NEG.</a:t>
            </a:r>
          </a:p>
        </p:txBody>
      </p:sp>
      <p:sp>
        <p:nvSpPr>
          <p:cNvPr id="132122" name="AutoShape 6"/>
          <p:cNvSpPr>
            <a:spLocks noChangeArrowheads="1"/>
          </p:cNvSpPr>
          <p:nvPr/>
        </p:nvSpPr>
        <p:spPr bwMode="auto">
          <a:xfrm>
            <a:off x="2911475" y="4868863"/>
            <a:ext cx="903288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>
                <a:latin typeface="Arial" panose="020B0604020202020204" pitchFamily="34" charset="0"/>
              </a:rPr>
              <a:t>CULT. POS.</a:t>
            </a:r>
          </a:p>
        </p:txBody>
      </p:sp>
      <p:sp>
        <p:nvSpPr>
          <p:cNvPr id="132123" name="AutoShape 6"/>
          <p:cNvSpPr>
            <a:spLocks noChangeArrowheads="1"/>
          </p:cNvSpPr>
          <p:nvPr/>
        </p:nvSpPr>
        <p:spPr bwMode="auto">
          <a:xfrm>
            <a:off x="6367463" y="4941888"/>
            <a:ext cx="90328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>
                <a:latin typeface="Arial" panose="020B0604020202020204" pitchFamily="34" charset="0"/>
              </a:rPr>
              <a:t>CULT. POS.</a:t>
            </a:r>
          </a:p>
        </p:txBody>
      </p:sp>
      <p:sp>
        <p:nvSpPr>
          <p:cNvPr id="132124" name="AutoShape 6"/>
          <p:cNvSpPr>
            <a:spLocks noChangeArrowheads="1"/>
          </p:cNvSpPr>
          <p:nvPr/>
        </p:nvSpPr>
        <p:spPr bwMode="auto">
          <a:xfrm>
            <a:off x="247650" y="4508500"/>
            <a:ext cx="903288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>
                <a:latin typeface="Arial" panose="020B0604020202020204" pitchFamily="34" charset="0"/>
              </a:rPr>
              <a:t>CULT. NEG.</a:t>
            </a:r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H="1">
            <a:off x="1255713" y="4652963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26" name="Rectangle 14"/>
          <p:cNvSpPr>
            <a:spLocks noChangeArrowheads="1"/>
          </p:cNvSpPr>
          <p:nvPr/>
        </p:nvSpPr>
        <p:spPr bwMode="auto">
          <a:xfrm>
            <a:off x="2911475" y="5589588"/>
            <a:ext cx="4392613" cy="719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AJUSTAR A  ANTIBIOTICOTERAPIA</a:t>
            </a:r>
          </a:p>
          <a:p>
            <a:pPr algn="ctr" eaLnBrk="1" hangingPunct="1"/>
            <a:r>
              <a:rPr lang="pt-BR" altLang="pt-BR" sz="1200">
                <a:solidFill>
                  <a:schemeClr val="bg2"/>
                </a:solidFill>
                <a:latin typeface="Arial" panose="020B0604020202020204" pitchFamily="34" charset="0"/>
              </a:rPr>
              <a:t>BASEADO NA CULTURA </a:t>
            </a:r>
            <a:r>
              <a:rPr lang="pt-BR" altLang="pt-BR" sz="1200" u="sng">
                <a:solidFill>
                  <a:schemeClr val="bg2"/>
                </a:solidFill>
                <a:latin typeface="Arial" panose="020B0604020202020204" pitchFamily="34" charset="0"/>
              </a:rPr>
              <a:t>QUANTITATIVA</a:t>
            </a:r>
          </a:p>
          <a:p>
            <a:pPr algn="ctr" eaLnBrk="1" hangingPunct="1"/>
            <a:r>
              <a:rPr lang="pt-BR" altLang="pt-BR" sz="1200" u="sng">
                <a:solidFill>
                  <a:schemeClr val="bg2"/>
                </a:solidFill>
                <a:latin typeface="Arial" panose="020B0604020202020204" pitchFamily="34" charset="0"/>
              </a:rPr>
              <a:t>(RETIRAR / ASSOCIAR / TROCAR)</a:t>
            </a:r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>
            <a:off x="606425" y="50133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>
            <a:off x="3127375" y="53006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>
            <a:off x="3343275" y="4508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30" name="Line 34"/>
          <p:cNvSpPr>
            <a:spLocks noChangeShapeType="1"/>
          </p:cNvSpPr>
          <p:nvPr/>
        </p:nvSpPr>
        <p:spPr bwMode="auto">
          <a:xfrm>
            <a:off x="68722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31" name="Line 35"/>
          <p:cNvSpPr>
            <a:spLocks noChangeShapeType="1"/>
          </p:cNvSpPr>
          <p:nvPr/>
        </p:nvSpPr>
        <p:spPr bwMode="auto">
          <a:xfrm>
            <a:off x="7159625" y="5300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>
            <a:off x="7375525" y="63087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33" name="Text Box 19"/>
          <p:cNvSpPr txBox="1">
            <a:spLocks noChangeArrowheads="1"/>
          </p:cNvSpPr>
          <p:nvPr/>
        </p:nvSpPr>
        <p:spPr bwMode="auto">
          <a:xfrm>
            <a:off x="7304088" y="6021388"/>
            <a:ext cx="8969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b="1">
                <a:latin typeface="Arial" panose="020B0604020202020204" pitchFamily="34" charset="0"/>
              </a:rPr>
              <a:t>E TBEM</a:t>
            </a:r>
          </a:p>
        </p:txBody>
      </p:sp>
      <p:sp>
        <p:nvSpPr>
          <p:cNvPr id="132134" name="Line 38"/>
          <p:cNvSpPr>
            <a:spLocks noChangeShapeType="1"/>
          </p:cNvSpPr>
          <p:nvPr/>
        </p:nvSpPr>
        <p:spPr bwMode="auto">
          <a:xfrm>
            <a:off x="8383588" y="4724400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35" name="Line 39"/>
          <p:cNvSpPr>
            <a:spLocks noChangeShapeType="1"/>
          </p:cNvSpPr>
          <p:nvPr/>
        </p:nvSpPr>
        <p:spPr bwMode="auto">
          <a:xfrm>
            <a:off x="9752013" y="49418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36" name="Text Box 25"/>
          <p:cNvSpPr txBox="1">
            <a:spLocks noChangeArrowheads="1"/>
          </p:cNvSpPr>
          <p:nvPr/>
        </p:nvSpPr>
        <p:spPr bwMode="auto">
          <a:xfrm>
            <a:off x="2263775" y="177323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32137" name="Line 41"/>
          <p:cNvSpPr>
            <a:spLocks noChangeShapeType="1"/>
          </p:cNvSpPr>
          <p:nvPr/>
        </p:nvSpPr>
        <p:spPr bwMode="auto">
          <a:xfrm>
            <a:off x="3487738" y="26368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38" name="Line 42"/>
          <p:cNvSpPr>
            <a:spLocks noChangeShapeType="1"/>
          </p:cNvSpPr>
          <p:nvPr/>
        </p:nvSpPr>
        <p:spPr bwMode="auto">
          <a:xfrm>
            <a:off x="3848100" y="2636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39" name="Line 43"/>
          <p:cNvSpPr>
            <a:spLocks noChangeShapeType="1"/>
          </p:cNvSpPr>
          <p:nvPr/>
        </p:nvSpPr>
        <p:spPr bwMode="auto">
          <a:xfrm>
            <a:off x="8888413" y="24209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2140" name="Text Box 19"/>
          <p:cNvSpPr txBox="1">
            <a:spLocks noChangeArrowheads="1"/>
          </p:cNvSpPr>
          <p:nvPr/>
        </p:nvSpPr>
        <p:spPr bwMode="auto">
          <a:xfrm>
            <a:off x="6367463" y="4508500"/>
            <a:ext cx="896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b="1">
                <a:latin typeface="Arial" panose="020B0604020202020204" pitchFamily="34" charset="0"/>
              </a:rPr>
              <a:t>NÃO</a:t>
            </a:r>
          </a:p>
        </p:txBody>
      </p:sp>
      <p:sp>
        <p:nvSpPr>
          <p:cNvPr id="132141" name="Text Box 18"/>
          <p:cNvSpPr txBox="1">
            <a:spLocks noChangeArrowheads="1"/>
          </p:cNvSpPr>
          <p:nvPr/>
        </p:nvSpPr>
        <p:spPr bwMode="auto">
          <a:xfrm>
            <a:off x="3343275" y="4508500"/>
            <a:ext cx="749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200" b="1">
                <a:latin typeface="Arial" panose="020B0604020202020204" pitchFamily="34" charset="0"/>
              </a:rPr>
              <a:t>SIM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CONCLUSÕES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t-BR"/>
              <a:t>Métodos broncoscópicos são muito úteis em pacientes com PAC e evolução desfavorável (intubados ou não)</a:t>
            </a:r>
          </a:p>
          <a:p>
            <a:r>
              <a:rPr lang="en-US" altLang="pt-BR"/>
              <a:t>Pacientes com PAVM devem ter a flora de via aérea inferior avaliada por método broncoscópico ou não</a:t>
            </a:r>
          </a:p>
          <a:p>
            <a:r>
              <a:rPr lang="en-US" altLang="pt-BR"/>
              <a:t>Na PAVM a coleta broncoscópica de BAL é mais específica e permite uso racional de antibióticos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pt-B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Gotway, MD. Clinical Pulmonary Medicine • Volume 15, Number 5, September 2008</a:t>
            </a:r>
          </a:p>
        </p:txBody>
      </p:sp>
      <p:sp>
        <p:nvSpPr>
          <p:cNvPr id="209922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pt-BR" altLang="pt-BR" sz="4000">
                <a:effectLst/>
              </a:rPr>
              <a:t>Infiltrado progressivo em pac fem, 31 anos, não fumante após 48 horas de macrolídeo e beta lactâmico IV</a:t>
            </a: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505075"/>
            <a:ext cx="30241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Gotway, MD. Clinical Pulmonary Medicine • Volume 15, Number 5, September 2008</a:t>
            </a:r>
          </a:p>
        </p:txBody>
      </p:sp>
      <p:sp>
        <p:nvSpPr>
          <p:cNvPr id="211970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pt-BR" altLang="pt-BR" sz="4000">
                <a:effectLst/>
              </a:rPr>
              <a:t>Infiltrado progressivo em pac fem, 31 anos, não fumante após 48 horas de macrolídeo e beta lactâmico IV</a:t>
            </a:r>
          </a:p>
        </p:txBody>
      </p:sp>
      <p:sp>
        <p:nvSpPr>
          <p:cNvPr id="211971" name="Rectangle 3"/>
          <p:cNvSpPr>
            <a:spLocks noChangeArrowheads="1"/>
          </p:cNvSpPr>
          <p:nvPr>
            <p:ph type="body" idx="1"/>
          </p:nvPr>
        </p:nvSpPr>
        <p:spPr>
          <a:xfrm>
            <a:off x="3559175" y="2420938"/>
            <a:ext cx="3671888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effectLst/>
              </a:rPr>
              <a:t>BAL = 25% de eosinófilo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effectLst/>
              </a:rPr>
              <a:t>s/ eosinofilia periférica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FFFF66"/>
                </a:solidFill>
                <a:effectLst/>
              </a:rPr>
              <a:t>DIAG: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FFFF66"/>
                </a:solidFill>
                <a:effectLst/>
              </a:rPr>
              <a:t>Pneumonia eosinofílica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FFFF66"/>
                </a:solidFill>
                <a:effectLst/>
              </a:rPr>
              <a:t>Aguda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FFFF66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rgbClr val="FFFF66"/>
                </a:solidFill>
                <a:effectLst/>
              </a:rPr>
              <a:t>Pós corticoterapia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>
              <a:solidFill>
                <a:srgbClr val="FFFF66"/>
              </a:solidFill>
              <a:effectLst/>
            </a:endParaRP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505075"/>
            <a:ext cx="30241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492375"/>
            <a:ext cx="2827337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4" name="Line 6"/>
          <p:cNvSpPr>
            <a:spLocks noChangeShapeType="1"/>
          </p:cNvSpPr>
          <p:nvPr/>
        </p:nvSpPr>
        <p:spPr bwMode="auto">
          <a:xfrm>
            <a:off x="1758950" y="5300663"/>
            <a:ext cx="0" cy="5762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1758950" y="5876925"/>
            <a:ext cx="6913563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V="1">
            <a:off x="8672513" y="5373688"/>
            <a:ext cx="0" cy="5032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Donald E. Lowa. Curr Opin Pulm Med 11:247—252. 2005</a:t>
            </a:r>
          </a:p>
        </p:txBody>
      </p:sp>
      <p:sp>
        <p:nvSpPr>
          <p:cNvPr id="187394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>
                <a:effectLst/>
              </a:rPr>
              <a:t>Hipóteses p/ supostos casos de infiltrado pulmonar com má evolução?</a:t>
            </a:r>
          </a:p>
        </p:txBody>
      </p:sp>
      <p:sp>
        <p:nvSpPr>
          <p:cNvPr id="18739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7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>
                <a:effectLst/>
              </a:rPr>
              <a:t>Não ser pneumonia (doença do colágeno)</a:t>
            </a:r>
          </a:p>
          <a:p>
            <a:pPr marL="609600" indent="-609600">
              <a:lnSpc>
                <a:spcPct val="70000"/>
              </a:lnSpc>
              <a:buFont typeface="Wingdings" panose="05000000000000000000" pitchFamily="2" charset="2"/>
              <a:buAutoNum type="arabicPeriod"/>
            </a:pPr>
            <a:endParaRPr lang="pt-BR" altLang="pt-BR" sz="2800">
              <a:effectLst/>
            </a:endParaRPr>
          </a:p>
          <a:p>
            <a:pPr marL="609600" indent="-609600">
              <a:lnSpc>
                <a:spcPct val="7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>
                <a:effectLst/>
              </a:rPr>
              <a:t>Tratamento do patógeno errado (micobactéria, fungo, H1N1)</a:t>
            </a:r>
          </a:p>
          <a:p>
            <a:pPr marL="609600" indent="-609600">
              <a:lnSpc>
                <a:spcPct val="70000"/>
              </a:lnSpc>
              <a:buFont typeface="Wingdings" panose="05000000000000000000" pitchFamily="2" charset="2"/>
              <a:buAutoNum type="arabicPeriod"/>
            </a:pPr>
            <a:endParaRPr lang="pt-BR" altLang="pt-BR" sz="2800">
              <a:effectLst/>
            </a:endParaRPr>
          </a:p>
          <a:p>
            <a:pPr marL="609600" indent="-609600">
              <a:lnSpc>
                <a:spcPct val="7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>
                <a:effectLst/>
              </a:rPr>
              <a:t>Tratamento do patógeno certo com a droga errada (resistência)</a:t>
            </a:r>
          </a:p>
          <a:p>
            <a:pPr marL="609600" indent="-609600">
              <a:lnSpc>
                <a:spcPct val="70000"/>
              </a:lnSpc>
              <a:buFont typeface="Wingdings" panose="05000000000000000000" pitchFamily="2" charset="2"/>
              <a:buAutoNum type="arabicPeriod"/>
            </a:pPr>
            <a:endParaRPr lang="pt-BR" altLang="pt-BR" sz="2800">
              <a:effectLst/>
            </a:endParaRPr>
          </a:p>
          <a:p>
            <a:pPr marL="609600" indent="-609600">
              <a:lnSpc>
                <a:spcPct val="7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>
                <a:effectLst/>
              </a:rPr>
              <a:t>Razões mecânicas de não ventilação (tumores, CE)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pt-BR" altLang="pt-BR">
              <a:effectLst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pt-BR" altLang="pt-BR">
              <a:effectLst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pt-BR" altLang="pt-BR">
              <a:effectLst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4000">
                <a:effectLst/>
              </a:rPr>
              <a:t>Hipóteses p/ supostos casos de infiltrado pulmonar com má evolução?</a:t>
            </a:r>
          </a:p>
        </p:txBody>
      </p:sp>
      <p:sp>
        <p:nvSpPr>
          <p:cNvPr id="24166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>
                <a:effectLst/>
              </a:rPr>
              <a:t>Não ser pneumonia (doença do colágeno)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chemeClr val="hlink"/>
                </a:solidFill>
                <a:effectLst/>
              </a:rPr>
              <a:t>Microbiologia do lavado é negativa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>
                <a:effectLst/>
              </a:rPr>
              <a:t>Tratamento do patógeno errado (micobactéria, fungo, H1N1)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chemeClr val="hlink"/>
                </a:solidFill>
                <a:effectLst/>
              </a:rPr>
              <a:t>BAL pode identificar o agente certo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>
                <a:effectLst/>
              </a:rPr>
              <a:t>Tratamento do patógeno certo com a droga errada (resistência)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chemeClr val="hlink"/>
                </a:solidFill>
                <a:effectLst/>
              </a:rPr>
              <a:t>Analisar o antibiograma do BAL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pt-BR" altLang="pt-BR" sz="2800">
                <a:effectLst/>
              </a:rPr>
              <a:t>Razões mecânicas de não ventilação (tumores)</a:t>
            </a:r>
          </a:p>
          <a:p>
            <a:pPr marL="990600" lvl="1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>
                <a:solidFill>
                  <a:schemeClr val="hlink"/>
                </a:solidFill>
                <a:effectLst/>
              </a:rPr>
              <a:t>A endoscopia vai revelar o problema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pt-BR" altLang="pt-BR" sz="2800">
              <a:solidFill>
                <a:schemeClr val="hlink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pt-BR" altLang="pt-BR" sz="280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pt-BR" altLang="pt-BR" sz="2800">
              <a:effectLst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pt-BR"/>
              <a:t>Clinical Pulmonary Medicine • Volume 11, Number 5, September 2004</a:t>
            </a:r>
          </a:p>
        </p:txBody>
      </p:sp>
      <p:sp>
        <p:nvSpPr>
          <p:cNvPr id="191491" name="Rectangle 3"/>
          <p:cNvSpPr>
            <a:spLocks noChangeArrowheads="1"/>
          </p:cNvSpPr>
          <p:nvPr>
            <p:ph type="body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pt-BR" altLang="pt-BR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pt-BR" altLang="pt-BR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pt-BR" altLang="pt-BR"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>
                <a:effectLst/>
              </a:rPr>
              <a:t>LAVADO BRONCOALVEOLAR</a:t>
            </a:r>
          </a:p>
        </p:txBody>
      </p:sp>
      <p:pic>
        <p:nvPicPr>
          <p:cNvPr id="191492" name="Picture 4" descr="magnetic-com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989138"/>
            <a:ext cx="3963988" cy="424815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3" name="Rectangle 5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>
                <a:effectLst/>
              </a:rPr>
              <a:t>Nonresponding Pneumonia</a:t>
            </a:r>
            <a:br>
              <a:rPr lang="pt-BR" altLang="pt-BR">
                <a:effectLst/>
              </a:rPr>
            </a:br>
            <a:r>
              <a:rPr lang="pt-BR" altLang="pt-BR" sz="3200" i="1">
                <a:effectLst/>
              </a:rPr>
              <a:t>Rosario Menendez, MD and Antoni Torres, MD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British Thoracic Society guidelines on diagnostic flexible bronchoscopy. Thorax 2001; 56 Suppl 1:i1</a:t>
            </a:r>
          </a:p>
        </p:txBody>
      </p:sp>
      <p:sp>
        <p:nvSpPr>
          <p:cNvPr id="199682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pt-BR" altLang="pt-BR" sz="3800">
                <a:effectLst/>
              </a:rPr>
              <a:t>PROCESSAMENTO DO MATERIAL</a:t>
            </a:r>
          </a:p>
        </p:txBody>
      </p:sp>
      <p:sp>
        <p:nvSpPr>
          <p:cNvPr id="199683" name="Rectangle 3"/>
          <p:cNvSpPr>
            <a:spLocks noChangeArrowheads="1"/>
          </p:cNvSpPr>
          <p:nvPr>
            <p:ph type="body" idx="1"/>
          </p:nvPr>
        </p:nvSpPr>
        <p:spPr>
          <a:xfrm>
            <a:off x="771525" y="1524000"/>
            <a:ext cx="874395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 typeface="Wingdings" panose="05000000000000000000" pitchFamily="2" charset="2"/>
              <a:buNone/>
            </a:pPr>
            <a:endParaRPr lang="pt-BR" altLang="pt-BR">
              <a:effectLst/>
            </a:endParaRPr>
          </a:p>
          <a:p>
            <a:r>
              <a:rPr lang="pt-BR" altLang="pt-BR">
                <a:effectLst/>
              </a:rPr>
              <a:t>Micológico direto e cultura</a:t>
            </a:r>
          </a:p>
          <a:p>
            <a:r>
              <a:rPr lang="pt-BR" altLang="pt-BR">
                <a:effectLst/>
              </a:rPr>
              <a:t>Pesquisa de agentes parasitários</a:t>
            </a:r>
          </a:p>
          <a:p>
            <a:r>
              <a:rPr lang="pt-BR" altLang="pt-BR">
                <a:effectLst/>
              </a:rPr>
              <a:t>Pesquisa de BAAR  e cultura para micobactérias</a:t>
            </a:r>
          </a:p>
          <a:p>
            <a:r>
              <a:rPr lang="pt-BR" altLang="pt-BR">
                <a:effectLst/>
              </a:rPr>
              <a:t>Pesquisa de </a:t>
            </a:r>
            <a:r>
              <a:rPr lang="pt-BR" altLang="pt-BR" i="1">
                <a:effectLst/>
              </a:rPr>
              <a:t>P. carinii / jiroveci</a:t>
            </a:r>
          </a:p>
          <a:p>
            <a:endParaRPr lang="pt-BR" altLang="pt-BR" i="1" u="sng">
              <a:effectLst/>
            </a:endParaRPr>
          </a:p>
          <a:p>
            <a:endParaRPr lang="pt-BR" altLang="pt-BR" sz="3400" i="1" u="sng">
              <a:effectLst/>
            </a:endParaRPr>
          </a:p>
          <a:p>
            <a:endParaRPr lang="pt-BR" altLang="pt-BR">
              <a:effectLst/>
            </a:endParaRPr>
          </a:p>
          <a:p>
            <a:endParaRPr lang="pt-BR" altLang="pt-BR">
              <a:effectLst/>
            </a:endParaRPr>
          </a:p>
          <a:p>
            <a:endParaRPr lang="pt-BR" altLang="pt-BR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pt-BR"/>
              <a:t>British Thoracic Society guidelines on diagnostic flexible bronchoscopy. Thorax 2001; 56 Suppl 1:i1</a:t>
            </a:r>
          </a:p>
        </p:txBody>
      </p:sp>
      <p:sp>
        <p:nvSpPr>
          <p:cNvPr id="201730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pt-BR" altLang="pt-BR" sz="3800">
                <a:effectLst/>
              </a:rPr>
              <a:t>PROCESSAMENTO DO MATERIAL</a:t>
            </a:r>
          </a:p>
        </p:txBody>
      </p:sp>
      <p:sp>
        <p:nvSpPr>
          <p:cNvPr id="2017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pt-BR" altLang="pt-BR">
                <a:effectLst/>
              </a:rPr>
              <a:t>Imunofluorescência indireta para CMV</a:t>
            </a:r>
          </a:p>
          <a:p>
            <a:r>
              <a:rPr lang="pt-BR" altLang="pt-BR">
                <a:effectLst/>
              </a:rPr>
              <a:t>Imunofluorescência direta para </a:t>
            </a:r>
            <a:r>
              <a:rPr lang="pt-BR" altLang="pt-BR" i="1" u="sng">
                <a:effectLst/>
              </a:rPr>
              <a:t>Legionella pneumophilla</a:t>
            </a:r>
          </a:p>
          <a:p>
            <a:r>
              <a:rPr lang="pt-BR" altLang="pt-BR">
                <a:effectLst/>
              </a:rPr>
              <a:t>Imunofluorescência indireta para antígeno de vírus respiratórios (H1N1)</a:t>
            </a:r>
            <a:endParaRPr lang="pt-BR" altLang="pt-BR" i="1" u="sng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izado">
  <a:themeElements>
    <a:clrScheme name="Texturizad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izado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xturizad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izad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Fluxo</Template>
  <TotalTime>7500</TotalTime>
  <Words>1296</Words>
  <Application>Microsoft Office PowerPoint</Application>
  <PresentationFormat>Slides de 35 mm</PresentationFormat>
  <Paragraphs>299</Paragraphs>
  <Slides>28</Slides>
  <Notes>28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Garamond</vt:lpstr>
      <vt:lpstr>Arial</vt:lpstr>
      <vt:lpstr>Tahoma</vt:lpstr>
      <vt:lpstr>Wingdings</vt:lpstr>
      <vt:lpstr>AdvPSED1122</vt:lpstr>
      <vt:lpstr>Arial Unicode MS</vt:lpstr>
      <vt:lpstr>Times New Roman</vt:lpstr>
      <vt:lpstr>Texturizado</vt:lpstr>
      <vt:lpstr>Foto do Microsoft Photo Editor 3.0</vt:lpstr>
      <vt:lpstr>TERAPIA INTENSIVA  VALOR DO LBA NA CONDUÇÃO DAS INFECÇÕES PULMONARES NA UTI</vt:lpstr>
      <vt:lpstr>Infecções pulmonares em UTI</vt:lpstr>
      <vt:lpstr>Infiltrado progressivo em pac fem, 31 anos, não fumante após 48 horas de macrolídeo e beta lactâmico IV</vt:lpstr>
      <vt:lpstr>Infiltrado progressivo em pac fem, 31 anos, não fumante após 48 horas de macrolídeo e beta lactâmico IV</vt:lpstr>
      <vt:lpstr>Hipóteses p/ supostos casos de infiltrado pulmonar com má evolução?</vt:lpstr>
      <vt:lpstr>Hipóteses p/ supostos casos de infiltrado pulmonar com má evolução?</vt:lpstr>
      <vt:lpstr>Nonresponding Pneumonia Rosario Menendez, MD and Antoni Torres, MD </vt:lpstr>
      <vt:lpstr>PROCESSAMENTO DO MATERIAL</vt:lpstr>
      <vt:lpstr>PROCESSAMENTO DO MATERIAL</vt:lpstr>
      <vt:lpstr>Biologia molecular - Lavado Broncoalveolar</vt:lpstr>
      <vt:lpstr>LBA (H1N1)</vt:lpstr>
      <vt:lpstr>Apresentação do PowerPoint</vt:lpstr>
      <vt:lpstr>Apresentação do PowerPoint</vt:lpstr>
      <vt:lpstr>PAVM  (pneumonia associada a ventilação mecânica)</vt:lpstr>
      <vt:lpstr>Critérios Clínicos (PAVM)</vt:lpstr>
      <vt:lpstr>Clinical pulmonary infection score  (CPIS)</vt:lpstr>
      <vt:lpstr>Diagnóstico diferencial:</vt:lpstr>
      <vt:lpstr>Diagnóstico diferencial:</vt:lpstr>
      <vt:lpstr>Análise da flora bacteriana </vt:lpstr>
      <vt:lpstr>Métodos bacteriológicos  broncoscópicos e não broncoscoópicos Revisão de 61 artigos entre 1966  e 2007</vt:lpstr>
      <vt:lpstr>Lavado broncoalveolar </vt:lpstr>
      <vt:lpstr>ESTRATÉGIA INVASIVA  X  NÃO INVASIVA</vt:lpstr>
      <vt:lpstr>Comparação dos métodos broncoscópicos e não broncoscópicos</vt:lpstr>
      <vt:lpstr>Uso de antibióticos medidos pelos dias livres no 28° dia </vt:lpstr>
      <vt:lpstr>Processamento do LBA</vt:lpstr>
      <vt:lpstr>Vantagens do LBA</vt:lpstr>
      <vt:lpstr>Apresentação do PowerPoint</vt:lpstr>
      <vt:lpstr>CONCLUSÕES </vt:lpstr>
    </vt:vector>
  </TitlesOfParts>
  <Company>aeromed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</dc:creator>
  <cp:lastModifiedBy>Marcelo Gervilla Gregorio</cp:lastModifiedBy>
  <cp:revision>159</cp:revision>
  <dcterms:created xsi:type="dcterms:W3CDTF">2004-08-07T12:20:27Z</dcterms:created>
  <dcterms:modified xsi:type="dcterms:W3CDTF">2016-11-05T19:41:49Z</dcterms:modified>
</cp:coreProperties>
</file>