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260" r:id="rId3"/>
    <p:sldId id="261" r:id="rId4"/>
    <p:sldId id="264" r:id="rId5"/>
    <p:sldId id="273" r:id="rId6"/>
    <p:sldId id="274" r:id="rId7"/>
    <p:sldId id="275" r:id="rId8"/>
    <p:sldId id="279" r:id="rId9"/>
    <p:sldId id="280" r:id="rId10"/>
    <p:sldId id="281" r:id="rId11"/>
    <p:sldId id="282" r:id="rId12"/>
    <p:sldId id="336" r:id="rId13"/>
    <p:sldId id="342" r:id="rId14"/>
    <p:sldId id="341" r:id="rId15"/>
    <p:sldId id="343" r:id="rId16"/>
    <p:sldId id="321" r:id="rId17"/>
    <p:sldId id="322" r:id="rId18"/>
    <p:sldId id="325" r:id="rId19"/>
    <p:sldId id="326" r:id="rId20"/>
    <p:sldId id="331" r:id="rId21"/>
    <p:sldId id="332" r:id="rId22"/>
    <p:sldId id="328" r:id="rId23"/>
    <p:sldId id="309" r:id="rId24"/>
    <p:sldId id="340" r:id="rId25"/>
    <p:sldId id="33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FF6600"/>
    <a:srgbClr val="00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69713" autoAdjust="0"/>
  </p:normalViewPr>
  <p:slideViewPr>
    <p:cSldViewPr>
      <p:cViewPr varScale="1">
        <p:scale>
          <a:sx n="37" d="100"/>
          <a:sy n="37" d="100"/>
        </p:scale>
        <p:origin x="164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538904-482C-465C-A11B-D34A68F96E8F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11AC9-784C-4420-8072-244881E134D8}" type="slidenum">
              <a:rPr lang="en-US"/>
              <a:pPr/>
              <a:t>1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8E54B-C0AE-4EA5-8FB7-6F46F8BADCA3}" type="slidenum">
              <a:rPr lang="en-US"/>
              <a:pPr/>
              <a:t>10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4E373-EA3D-4A58-A307-599514F0E5B7}" type="slidenum">
              <a:rPr lang="en-US"/>
              <a:pPr/>
              <a:t>11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cânula de traqueostomia afeta a laringe por causar certo grau de desuso funcional e aparentemente altera a deglutição por comprometer a elevação dos músculos laríngeos, por alterar a sensibilidade e por comprimir o esôfago através do </a:t>
            </a:r>
            <a:r>
              <a:rPr lang="pt-BR" sz="1200" kern="12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balonete</a:t>
            </a:r>
            <a:r>
              <a:rPr lang="pt-BR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insuflado.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38904-482C-465C-A11B-D34A68F96E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53736-8515-4D7F-92EC-DBFDF44BF15C}" type="slidenum">
              <a:rPr lang="en-US"/>
              <a:pPr/>
              <a:t>23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A9F46-5021-457B-B2B4-9082CD3A6680}" type="slidenum">
              <a:rPr lang="en-US"/>
              <a:pPr/>
              <a:t>2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32F4F-FCBC-419E-97C9-10C49337DD38}" type="slidenum">
              <a:rPr lang="en-US"/>
              <a:pPr/>
              <a:t>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89567-5CB5-4C97-B47C-36D178C93F92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05F53-05F1-4A8B-BA8C-D4709A3A270A}" type="slidenum">
              <a:rPr lang="en-US"/>
              <a:pPr/>
              <a:t>5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7BC72-9F46-4D36-A6E3-E81AA94DCBEF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57096-6554-41F5-8EDD-2842E97BBB11}" type="slidenum">
              <a:rPr lang="en-US"/>
              <a:pPr/>
              <a:t>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625FF-87F4-44C5-A3A2-FBEF354249F9}" type="slidenum">
              <a:rPr lang="en-US"/>
              <a:pPr/>
              <a:t>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B5F28-0576-41F1-AA7C-5B26476A5B85}" type="slidenum">
              <a:rPr lang="en-US"/>
              <a:pPr/>
              <a:t>9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381750"/>
            <a:ext cx="9144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99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ncoscopia.com/" TargetMode="External"/><Relationship Id="rId2" Type="http://schemas.openxmlformats.org/officeDocument/2006/relationships/hyperlink" Target="mailto:marcelogervilla@gmail.co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624137"/>
            <a:ext cx="7772400" cy="1470025"/>
          </a:xfrm>
        </p:spPr>
        <p:txBody>
          <a:bodyPr/>
          <a:lstStyle/>
          <a:p>
            <a:r>
              <a:rPr lang="pt-BR" dirty="0"/>
              <a:t>Avaliação endoscópica de distúrbio de deglutição </a:t>
            </a: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916238" y="6165850"/>
            <a:ext cx="6227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Marcelo Gervilla Gregório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Passagem do bolo p hipofaringe e esfincter sup. do esôfago</a:t>
            </a:r>
          </a:p>
        </p:txBody>
      </p:sp>
      <p:pic>
        <p:nvPicPr>
          <p:cNvPr id="46086" name="Picture 6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412875"/>
            <a:ext cx="4297362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Retorno à situação anterior </a:t>
            </a:r>
          </a:p>
        </p:txBody>
      </p:sp>
      <p:pic>
        <p:nvPicPr>
          <p:cNvPr id="48133" name="Picture 5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412875"/>
            <a:ext cx="4295775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:\videos\My Videos\IMAGENS BF\degluticao\fotos\Imagem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136" y="307848"/>
            <a:ext cx="4681728" cy="6242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Alimentos</a:t>
            </a:r>
            <a:r>
              <a:rPr lang="en-US" sz="3600" dirty="0"/>
              <a:t> / </a:t>
            </a:r>
            <a:r>
              <a:rPr lang="en-US" sz="3600" dirty="0" err="1"/>
              <a:t>consistência</a:t>
            </a:r>
            <a:r>
              <a:rPr lang="en-US" sz="3600" dirty="0"/>
              <a:t> / </a:t>
            </a:r>
            <a:r>
              <a:rPr lang="en-US" sz="3600" dirty="0" err="1"/>
              <a:t>sequência</a:t>
            </a:r>
            <a:endParaRPr lang="pt-BR" sz="3600" dirty="0"/>
          </a:p>
        </p:txBody>
      </p:sp>
      <p:sp>
        <p:nvSpPr>
          <p:cNvPr id="2050" name="AutoShape 2" descr="data:image/jpeg;base64,/9j/4AAQSkZJRgABAQAAAQABAAD/2wCEAAkGBxQSEhUUEhQUFBUVFxoXFxgYGBgXHBcXFxcXFxcYGBoYHCggGBwlHBUUITEhJSkrLi4uFx8zODMsNygtLiwBCgoKDg0OGxAQGywkICQsLCwsLDQsNCwsNCwuLCwsLCwsLCwsLCwsLCwsLCwsNCwsLywsLCwsLCwsLCwsLCwsLP/AABEIAQMAwgMBIgACEQEDEQH/xAAcAAABBQEBAQAAAAAAAAAAAAADAQIEBQYABwj/xAA9EAABAwIEAwYEBAYBAwUAAAABAAIRAyEEEjFBBVFhBhMicYGRMqGx8ELB0fEHFCMzUuFiJIKSFRdyg8L/xAAaAQADAQEBAQAAAAAAAAAAAAACAwQBBQAG/8QALxEAAgIBAwMCBAYCAwAAAAAAAAECEQMhMUEEElEicRMyYYEFkaGxwfDR4SNCUv/aAAwDAQACEQMRAD8A9Qr0g0STflE+llRu42BUZTcw53/hacxbrAIjWBJjT3XYbtMDS7ysx1M5yyIN98wBvGvsjcHwpdizWyNFMNJY8ZfEXNy//I/EdbW03VSwYowm8kdk6d8r9zmzyTlKCxvdq1XD5fjYsyRlEiAN/wBVHa9pmDpzXYpj8sSYcSfn/pZntc7u8OWNIzOIMbQNZ9/eFycHTZM2aMU6v7l+bLHDic3x9i5rcSDKzKTh/cBykGbjUERbXVExnEadIta9wBcQANdTAmNBKzmD4pUdgw51LNkAaKmpIaIz2Mzbn+aDw3jlI0+/r02mox+VroEuhsh0EgCwPtZdVfh3MuNNHu+HzRz31nEXvrqtlyuLZsoSQj/zVMsFWWtaQHS4gRPn5oWMxIpMdUgOAEi4gzpB9RdQLpZSpLd6F0ssYptvbV+wgpkgnkhkJMFVqPw/egZc7ZaDfXQ9QoGDxVQBjK4mq9+URFwd9hbdFLpH20vmXHPOvsqA+Ok9dnzxxp7uycQmkK2OBaQNiLHb3UTEYYNaXS6xiACTOkQLpCwSbpUxzmkrZCITSFMpYbM3MNDblB6g3CBSpHOQ4eAD4gZuNQRt5pfwndOl9zXNVZHcE0hGqOBc7LpsnOwj5jKZS+xvZB2RCE0hW2F4UTOfwiPUqLxFgBAAs0ZfM8z1WywTjG2jFNN0iAQmOCKUxynDBEJhRSExwWHgRTXBPcmFaeBwlXQlQhG/NEPOVzWOHUBBoQJEADTLyUhzJMqO5t5V6j2zS235F3asM5oy/RUXGuAjEFri7KG7QDNwYv5eyta+JERMEadVG4dxOnXZNMyJM7GxI0N48JVuDqO2TePj+SfNiWSPbPn+NSO/DDLlIAbpZY3j/BmNDjTJEx8XiBIBtfpPst5inCCszxbhdbEd1kaHU6kmcwbHJx6con5qvo8jWRJypXr+5L10F8NuMblWnkzmIa/LTc93eEtGWJ2kan/Wq1fZHiDIZReC8uJjRzW7gZZsBEynU+C0wGYetXY10WZTEdbuIu70BUrB9ku7rB7akMboAIJtFyPsrqZ8+KWHslula49uDkYOnzRz98Nm6lqn78/7LurxVprfy8HNkLpEQADEG8jzUDE4WnSnEPLnZAAwwTlNw6zdZkC/JVuN49Qpve2ld5EOeYi203cYk7fqs87H1u7c2r3ndPlpaQRmk3yuLdxsJF/MLkR/Dupm+/5dEt9X5rxp7HSn+IdPH0N91O9tF4vzqaHhXamnUqVQ5rhlaXFxNgG6gtNwdVY8L4p3zX91AIdDXP0mBZzZmQCNLQR1WewXZqq2lUPeNJeIykHxAaFx2MW0KmdksBVote2sGagsGt75pMeXWxQdViw4cTngatUkvpzxvf2G4MmeeRQyp00239eFo9q++wTifHqdMBr3Q5zsrstxIMH0n1VU7itF5fkZUDQBL2Oy62ktJH6rVCm2sz4aZa7RwAO+oMfNEOHbBYWtc3cQNEvpZ4Oz1wd86/sv0HZ8edv0TVe308/qVPZ/iGGbRNQudlY7IM4kzEg2kut9FpMHxCnVGak5rhzF1XVcJQc0Mqim0OMNBhsnQRpdG4ZwWlSe/uR3ZsXQSQdY1030TJ5MThcE1J3Sf93BhHMp1JppfmS8Q7wkzEeir30mljy7YTJMAcyU/juGe51NrqbatFzocJOZpgw7WC0XULG8GAo1BQoFjiIAkCQdTDXEaSboMfTxkk5z3/L82/4CyZ5xtRht+f7fyUlXiFIa1G/P9EZjml7GFzQanwzpB3nTy5qlwPA8Q7MTSdGbKS4gcpEOMjfxAHXmFJwXBKjv6zyWikfA1zSS4tEDNBBABFrf7qzfhfRQTayW1xaevGiV0QYfxDq8klF46vmnVc78mhPB3FxDXAx6ShVuCVAD8JjkVYcOrmpTpPIylzGyORgWPuplevkHVcrHgxtPuW31Ou5PSjI1qRaYcIIQXKXjX5nkqKVBlioyaQ5bA1yVclBG/PmfkouJxRBge8Lg4xqgV7gk6LoyjXzT0F34RScaxYpA1KhJAvlECZtaT1We7LYwUn1q9SwADY5lxLsoHoFdcc4b/MhmUiRN51a6LiNdAVZt7NUTSyZSBY2JBkCJldTpY4OnxNf+qv2X+Tm9Qs2XNcV8qdXy3/gpqvab+Ya6lRY6Xw24B3FraA/qtFjs+HwrWNu4BrMxkkuPLpOg8gpPDOFspfC0NgfJWjqYdYiRY35gyD7rzy4JJKMfSne92eXT5l3SlK5NUnWxhsVwerR/6irDshDspJkuJ+J8WGugnZaWgXYqgxzXPoB0EkfFAmQ0/wD6/ZXJog6gRy19+aG6lOlhyWvq5zinJepPT28Uex9FHG3GL9LWq5vze5W4fhdCkZp02yPxES7/AMjdSKlIO1EqT/LpHU4CnlkyTdsrhjhBUlSI3dqDj8E2o0seAWnULO4rtI9+Iphp7tgcC4fF4Bd5da5ibDTzWr4dXpYhuak4uEwdiCNiD5hMz9LmwpNrfxx7sn6frcHUWov8+fZb0BwjBSphoENaIHQIvDf6v9TRkkAbnIS0noJBU3+SGhNjqOfQqUTaBokQi1fdyVN3XaUHFOBtqVGuLjk0ezYjkDtJifJX7CIsslx3jL6VdrQ0FkjNO8mLK7q8RYABTudkWd5MWOKyPRr0+xP0/wAGeSbxrW/V7k0gGTb/AGodRzuUdUtdnejwkseIPnGzhuFxxLWNmo4M2MmL8lH2xyUtb8Fl9tt7BKsnT2UR4J2g8+im0qzHCWuDgRYtMj3Cj1XeICUL6ZOTk9K/tBKelIj41gsdunlZVeYkkHbRaHEUp02uFTcQo5SKjWmAYcOh1++iqfqVgLQpcUPEfvYKOVcYjCNcJBuqh7YMFc/PjafdwxiYNcllcpgjW06qh49rn6GAouIxwYASQBb5or6mZtt11suBOpP7CYz4RW9n6WKGIqd6A6iSe7iJaBEaazf26rXtqjRQ+Gsc0Xi2kb2EkjzlMqVIeOoSsvUP4kYaa7mwx1FsnRBmUmM4tTpAZnCTtuqbtPx1uEwtSu7RjSQObjAa31MBfO9Li2IxFbO+u/M505i50Nk3sPwjQBU4oPaC1Am/J9O4fj9N1phWdOuHaL5xw/aM0XkVM7ubdcptBYfS19ytV2P7cvNZwqOIpZXZRB1Y1pjO6JJk8rjqq49PNrUmeeKPaQgYxoc0tJiRBg3g218lV8N46H0WVHg0w6bPsQJ1/NWAe199UPZKLNc1JUV1bgNCpJDAyRl8IgkSDqOoCxOD4g+jVeKT3NGbLJgj4jGeREmNfNen02ABQq/BKLqb2ZAA85jFjm5zzVPSdSsUXDLcr/r3Iet6J5ZKeKotfb22G8Kxwq0mkkZy0FwkSCRy2Ri4jqsrwbgdRmMcSRkZOXYuB0B8vqFtDSsldVCEZVF2nqUdFPJLH/yKmtP9mU7Zvpd010tbUDhE/EQbGOV4UPsriazq+WRUaBJJGmwgxqtFjOz9OtUa+pJDfw7GDIn3VrhqDWWa0NHQAJsupxRwLE1bfnj2J49Jml1TzX2x8Ln6squIYdzqjSHFuUzbexEHpf5BROMcNbiQ0PLmlhkFvOCN+hWhrUgUPuYBXOxw7JqcdGtjqZEpxcZK09ykwmAGHZlY5xBJJk3k66WRWm4KNUEzZCAuszTeSTdhYoKEUlwTHPUao7xRs7VOc+NVBFf+qI2+sf7WL0x1CerIGOIY4g25KpfUzElaHE4dry4PEyP1091RYrB90Q0fCdPTZIzpuDCQBIuSLmDSEK383RaaRBDvEw7ay2R0tI5hamk3LAOu68s/g/jAx1akSMwLajAdSNHQOkM/8l6ljanwvnwnXoV18+VwmoS2J4RVdyLPvIY48gsRxftzh8PlNUmWt+EQXOP/ABE6WNzAVn2m44xnDa9am9rvC4NLSD4/gAkb5l821XkmXEknUkyT5kqTBiWTK8j4Y2UqVG07f9uXcRcxlNjmUWGQ0xme7/JwFhAmBJ1KzVOYgCOfp1UOkNwYKmBoI1n7gFdrDGkSZGTsbj6lQg1HeK2g6fvopVHHuDhA8LSDBFj0cBbTb5qrYRMgkmd0VlUmJMa+f3tbkq4SolnGz1HgPaGnjB3OIpA90zMHNcQ52Vt2hrYPig2GsxCkcK7YV31h3DWd2XucQ45YZb4iSeeoGvnfzvszxHuqoIaLtIzG2UnQi0g7o2JxMBxa4kWAtlnm4gff5PhGMk7ETtOke4cE7b0a7zSmH/Jx3DT+KIlafh+Ma9pgzBg+f2QvnDheOpgkPBD4GVwJEa54Mj8O3Mr0XsVxoU6ZBe4uMG5LpJtHMZQGgnSSeUBGTpk03EZHM4tJnplWhJkao9KpsdVQdn+1FHEtJabixBsR5g3Ct+/iCLqOUZbMojJbomtXNYm03AiQnkqaUVdvgqi9BVHxboaiFw3VXicTmcscqVm1egSk1OqDololErNEWQwvg1kVtJQajMrs3v8AqrOn1RKuFEQRIKNJSRmqKysyQqLi75Dec/SQrur4LHbTyWZxlcOdbqfmk5rjBhR1I65IuXJHHnH8IqLTjHudqKJyjzcwHzgAe62v8UOLHDYF7BH9f+m2dswOYj/tDvUryLhnEX0KzKtIkFhmf8m2BaRyIVn2+7WDiD6eVrqbKbTYkHxuiTbaAI9V2+pwynOPgmxzXb9TMHEPyd3ndknNkzHLm55dJ6oIEp7heyLh6XSQnxhbpGOVKxWM3UhrbW+qGau0TCMLt2B0VUUtkTyb3Y55Glz1jlqmiBaLjp5yeq41LgdIPXl6pQ9o/wASQYtqiAC0nAmQNNuXNGFEF2cAC1732ueeiiCxIEDf3/JFFIOFyQ4Ax1jnO2numxYEkOa4h+pgE+kieStcNjnsaWgEgkGQbeHxEETcRl22N1U0MO6Q5zmhv4hPK1hqNRc8yj94M2pgddZGmqbjbrXTUXkSbrc1VDjAdXFSg11Isjwh4moxgkl7jaYnbfpfZ8M7etDgyoD/AM3NIqMaRYkuaT4esW3XkFHM0TmAc7YRfWQRurHAYllL4w495LS4SMjXcotcDKfNZ2KS1Bbaeh9E4DjTY1lp0Iv6iNVNPFmRYyvn3s/2rq0C0NOZhgCmYgC2jgLRJ1tb1XpOA45SqGJDXwCWEiRIB2MHXZQZ8UlqirDlWzNViOIufYWCdhqRUTB1mncK2oOCg+HKTtlnclsGpthFSMcnSmqNA91gXtRmVTHMJoSujZeSNbIHHqIezw2MaryjgXGTWxFakActHVx/E4ui0aAZSOs9L+s4+zV4x2O8WKx9QfCauUcpzPPLX13SeqS+E2bB6mtlckXLjFJ4G4gWbM/nzUn/ANKzUTVa6S0+JsaAmJ/PynkgNaBr9PJWXCOMvw2YMY12eCC6bxaPL9CF9RJaanPT8Gg7K9ie9pPqVZbmacgvbW557LI4mg5jiDNiYkRmAMfkV6B2Y7T1mtNSsz/pzbMBPd5fjMTIG++idQfSqcRo5WsNN4B8V5JJeHN5X+i9G7dgylVGE/8ASqwY2oWu8ckHmBcnoP0KE1jiJEgTGmhN484C+jjw5hglosIFuaiYrglKKmVjQavxW1tl+iD46QXw2z57dTAnXVMBg2v5eUK37S8HdhazqQOYC46DaetgqYWkxefuE++UAl5Cl7nG8SPsJaT8omZtHKE1ryCTz+Scxs8rfsjQLQdjsutxAP0tqu7rvYkjW+2g0FklWrLQ2IIEm+p6JtIZiDF4vyIJ2TN/SAlXqDYSmYAcScp106CZEjkpTC6mc+uzdxLgeY11+aCQ0xGXnvrexJ1QpytmbnTbU39YTl6Y0KfqY2pWc0QLmYjWYM+aWljnS0wInSSL+eoN0J1HwnS+/l/sIlOAG8/rt67JXqbGNRS2NPw/tJiGZSyqYmIeMw6CTf1lbDh38Qn0zFemSBYuYc19/Df6ry6gYN4vMD80eligI15HX39lssEJK9mLWScXW6PovgfH6OIZmpvDh7EeYNwrllQL5y4dinUy40WwYAL7kt1Mg2ja3Rbns52tqur06Lntc1wEncc+mynngobHMerveI1TO8i83VYMYCJBlQOIcVDRE3Uk6huVRfcD7T8TJaWNPicCJG07+a84/h/RyUKguXd86SdyGsE+yvuOcQ7qm55u93hYObnGGgepC7CYdtNgY0AAD3O5PU6rm9VluNPkohGiRmSJspFzhx53w7sV3hpO70Q4w5sF7mOIzNa+DaR5QtZx/sHTqsY2l/TLLWEyDrI30B9FP7NcHxGFacxa4PcC7MYy6yQ4A5ttfdWmL4w1gknoAvpcuSnpsc/HFta7mQ7YOOEwVPC0xJe3IdjEeIgRYn5SVlP4f4d1XG0Q3RpzEk7NE/UBbjGcQo1HPquyio1uRjnaCRNuet1I/h5gaVKkXMfTqOzHMWkEg6RrbTRb8Sk35MULdG2pl0mYjbn1RXBRH14kuIHJRK+PIYXy0NEySYAA1JPJTVbH3SM/x7sTRrVHVXPc0HWTPOYJNtR5LB9rOF0qDRTw4NVrf6lSrIhofAayWiDOWb3uOal9se1OIe80iWtZaAwh9+rhv0U7s52fq4jCDM+W94HNBkSxrYI53srYqUVcmSPtb9KPPnkbTffRNBvpYempBWz7XdlRhaTajW5SXZYBkQQY1GsrLtwZyZ3nKNACLuIdBEdJumJ3se2WoEtJhxt8/qliB+4+9U+pVjQgCY2+X3shVXW6R5/dz8k3RAK2c5/MXO3yRK1YCJny35JjHyA7U7DrP7fJNfSBEnMSd+X2V7udaBUr1DUcRqcogiJIBj5W8004iLm1oF9/I+6BTpEPEulv3t6BFbTDiCTYaDXXc9EUZSa+pjjFMFhsQ6TMkXJtvGvyVnTrgtyg329PooWOqA/DEzyF0SnhyOZG5bv0G6Zj7otxuwMijJJvQn4XEuyv8Rk/E0aRYzJOt+WyEaz8wpsmagDRHU78kHBN8UzcDebtOv5LR8B4J3gOJLsjMPLpM+IsbIA6TF1mVNwsXBJZDWcZ7SM4XhKdBp7yvlsCZvu53RYLDducSCTUy1Cd7iPa0LO4zEvrVHVKhLnOMkn6dAm01yMlS3OnBdqo2fZrEVcbimvqnM2kC+Nm6BkC95Mz/wASvQcyyfYLA93QLzrVM7Wa2Q338Tv+5aeVxOplc2vBTFaDlyHmXJAyiqw3bYYhrm02nMwEuJ0gENlpFjMrJ8d486XRaLAawYus0/jNTIadMCmw3dl1doPE70GkKC0mI8/TmvpGovRIgp72GxlepVOZxc4G0nQkfJCo1HUiHMc5jti0lp9x5LnO66fcJsLe1GpljX47iagh1apG/iP11Cu+CcXrd0XPq5u7Ia0OMubO8HVswN9VmAVY8EqMBqB4kOpOaDMZTY5hzNhZEsaAlLQ9G4bi8FjYrVWtFQMyPabAETJHnOvJbLg4o06Yp0oDW6XJ1vqSV8/YV+V7TOhuYm2htI67q0wHaOtReIcY5TttrqsnGXDMjV7HuWPwDMQzLUbaZ9jYiPdedfxF4Q+lTpBjQaYLnOIbcPcRcnSI6DTyjSdl+1bazW5rB1geR5K549w1uJZ3byYOwMT7IcU2nqbOKavk+e6lKXXM/NOpVMtoHzH3zXpHHewlOnRNVriwsYSQJMkAx1K89eRPTmqopN2hblw0EpEO+Hp0I0/NMrcoM9PvkEOmMsxqd/qiGnOhOszf7/dPTbQuqZIw+GaQDmBibbz1vfVI5wEga8o+xCj4JxJtMzPn5D39kuLeA60yb9bI1NKFoFxffTYyrTN3OMC/srPDGzcvL2+5VM8SCTa923npHRTqFd3dAAmdAbanYL2HIlJ/n+p7LBuKC94G1AJ1BF7laWpizQ4dU8UuxLi0N0gCxPt+SyjqTs0vPrblZRa2Ic8AEkhvwybATNgk9Rmai152CxYlKSd7AgIU3B0XVagawDM4wBsJ38hqfJRc06DT19VsewXDS9zqsTl8AncmJieQt6lcyT0LjaYfAupMYIGUAARplFh8gjkqVhaktLTtZRiFyurWqZRj8DFy6FyiHHidQBswZkaaR09OaFmTiLwPdKGjQL6um9jmXW4wC+iSbzun1LeqZssemhu+o/VOLiNLJrU4mfNaYKHEmdUsz9Pv3TZNl0IkCyfh+JPpthliTqF6/wBgu0AxVEZ/7lPwu/IjoR8wV4gBe6tOz3G6mDq52XBgObPxN/XkUvIm9UFFJaHvPEH06TC97jlmbkmSRAaBv5c1jO3PDKDqTXtAaXWBa2bEg7ERbNqrjg/aGhi2ghzTBEB1iD5HQ/qrDH4SWP7sAPIJE2GaLSfZHhkt2JyxlweI8T4VUoOaKlg4Ag9DF49VHpB4ee7BeWg5rZmhoF/39l6qOAsae8xRFVzsrYyktB0Ai8669AgdrOH0xQexkMc4SA0RnLRoYGmnsFQqezF/EfKPLaD8jmuMEgkodV2Z4nWbAaDdFrUjTc4Otl+5uJhLSbInS8TBvrInyK9VrtGWl6h9IxA9+cc0uJqNHwnIRcWn9rJQ8CLi/PcWsn12jeADvr9NN0/h0K/7aga9c7+KbgHX9lFpj3+5RsW9sANnz8reyCBK5/UO5blWFVHYk4Ki6o7K0XNh5z/pevdn+HdzSa0bC/UnU+6y/YfgB/uvEf4TrfUrfU2QpZDkQ3VgHxzRDdqBj8McwcD0/wBozNIUHU+B0AErkbuxyXKHsY6zwl37lK0DVNLeZSn3X06ZzqGOM81Z9n+FDE1hSzZbEzEzGoHv8kPA8O7wZ3PDGAgE6nxGPC22YAkTey9B7OdnxReM1INNIENqtP8Adz7lu0C2qmzZFGL8jIq2ZnH9iq7C/u4e1ozA6E62jd1lQ4zBPpOy1GFp1g8l7YqXtHwFmLa0E5HNNnRJAOo18lPi6x3U9gpYtNDyYJCFN4pw2ph6hZUHkdnDm1Q8y6MWmrEO0cYSEeX2UhSLzZqRIw2MfT+BxbeVpsD23r0SGvDajREwfodPRZEuTg+dEPameZ6X/wC4LCBLHXMHS2oPnFvQqVw7j/fO/C5urZjO2LOMcv1XlLvZSKFRwuCeVutvy0TsaSdCpxtWeg8Yw9Pvm1CRNgAIAJvYk+egWc4pwF4DizxEeLKCDHMtG+glU9TFvdlzO+H4bm0QrrhuI70Oz1A1zPgM5STOx5WAT9GxNOKsoW1TYGJ9uklFrVBlAMAkfPnqtLi8OKlN2bu2VCP7haJO4EjmYuFnaeDzS55iB8P4vQfmvTk4x8hQanLwVoaSYE8vM8gth2X7NEvzVYtoNfeyqcC2nTJe7wxz19F6Fwh0ta4CAVznF1qV9y4LrDUskKe02QGGQmvqRKW2GiPiq94CSnooeHJ3MnnzUlpXOzT7pUPitA0rkPMkSA6PDYvZabs/2SfiGtqF7Awu8QnxQNdNCrPsx2KzAVcTIFi2nof/ALP091aYLg9bCFzsMRVa5wzU32te7XSLi1t12MmaLTUXr+hGk7V7GkpYamxrWNa0NboIFoRUKkSQCQR0O3sT9U5xXLe49MUlDcU7MguK8jSt4xgBW8L2l7HCDH4CJIeL2O1hJXnPF+DvoG4LqZ+F8fJ3+Lui9VcVExTMzS0xlNnAjVsbRoqcOdw0FygmeQpQbx0V32i4C7DuLmAmlsdS3o713VE4aLpRmpK0Ja1oQcktM80hukXrrU3cI0QiZgEJr/kli906L8ANeQk6H7n1RmRIG2nSfuyAXbfYS+vz1TeAGjWYB38xTlxb3jDGUWBbALXR5yPRRONYR9Kqx0EtLb/on9jnNNR2ZwbDZM2BAn6TK2+GxuHxAc1rg804kjbkRz0TO3uiTNqE9jD8P4XnqMNc3+JlO0gSDLufkvSMJR8EctFk8bgHfztJ4+ENcHH6R5z8lq6dWBrKhm1bRXFaJhqVWEHEVoao7qviUfEVpMKGcqKUgtFyktcodJSAVCx6C5lyFmXIaDLAhIonCs4phtV2d7SWudlLcxG4B18xYqUVslToUhCmOSyo2NxTaTC95hrYkgcyBYeZXkm3SMCkoblGdxNneNpjMS9uYECWxf8AF6FSHFE01ue0YwoLkR5QXFajwGpTBBaQMpsRFr62WG43wEAuOHl2Q+NkyWyA4RN3CD1W4cBM2nmgvYJmBI0O99foE7HkcHoA42eVLpWs41wAVJq0ZDifgjKDeCQHAQfqsrVpOa4tcCCLGbLoQyKWwpqhAN901/uuAT9ucFOStA3Q5p+f6JdDcpjdD5pzXjRNTBaJTjIBDbySXTq0jSFt/wCH7mBhiM34o56gT0BCwtMC/M/f6q67L4p9OtYEtcQCRYDW5Tq5J5rSjT8SrvGJLQyxh0k7Gxj2VgcTAklTcc0FgO8LK9pK5bQcBq/weh1+QKg6lru0KOn+XUFg+Pvq1C1rfBJg3mBufO3uruiVjuzFF4cXWyG15m2hHS5Wuolc3LvRVEnMKMHKKwogckMYguZchSuWBWXJTCUpKY5CCziUKtVDRLiAOZIAuYGvWE8oWJpNe0teA5rhBBuCFq31MGYbFMqNDqbg5p3H3r0SuQcPhmUwRTa1gJkhoi/OyeXo2lehgxxQXFEchkLUjARCY5EcENyKjAL1n+PcHNZ4cHABrSI3J1EKVxjitSlVZTZTa4Pi5JF5ggbC31UrHYjIwvIJjYXJkwnQjKLTXJjaaPO6jC0lrhBFoXStniaAr0yQ0sc5pgkQR0J5GFlMRw+oz4mkDnqPcK7Hk7hMlQBiIWSCN9ky1kYja4tr6KyCtC2zsPbyHuLLf9gcG19JxEmTJBFpBsWrz2gA11508/qvauztGmzDs7oeEgETvmuZPqUcNifO6E4g0BkLDdo6ZqOp048JJLj5QI9iVteKkx0WbxrhEHXZc7qnTKun+UHhKUBTmFQ6DrKQ1y5hWSmuT86jByeHLDwbMuQ5SLAjQEpjinNCaQgoxjSqPjbsVnYMO0FoEuJIAN9NZm2w39r1yGQmY32u6BeoG++qaUUhMIWpHhhCY4J7gmo0jLAuQ3BSHNQnBEkC2RMTh2vADhMEOHm0yD8lzgjuCE4I6PWR3NUeswEQd1Mc1ArUA7UcwDuJ1g7I4gMxvEuGhp/pHNB8Tdcu4021UIOte1hrz9fRWPGsNUo1MwJIdodfQ89rp+L4Y94BEXEEH8vmuhDJ2tK9xTVqyoaJF9rzyheodjOLNZSZSq1Wuc4SyxDstgARe9xfl5SvNqmEe2xB/ZFod62o2pLg5sZTyjRM+NHHTYueJ5NEepdqcaKYk67DmVjqdYuMu1Kj1cZVrkOquLiBAsBHspFFi5fVZVkn6dinDj7I0ydTcjscotJqkNapu1jrDByIHILQjMas7T1jsyVLC5e7Te40hCZCKQmkIaMbBkJjmouVLlRJAtkctTXMUpzUhARJHrITmoZapbmIL2o0gbI5CaWoxamEI0gbAOCE4KS4ITmokjLKPjPF24fLILi6baWG8xzhReFcWNRkuHik+2yncb4MK+XxFpbPzj9FU8O4HVpuMkR0OvJUVH4em4N66lwRmEEaqPisJLIFy27Zk3/NTaVEgXT8iCLaMkUNPORNVgaGmZ2tubotCvTqDwEG8aR9VbVKIcIIkHUFBpYJjPhaAjk7Ri0AU8KFJZRATw1OzCYkSldoXcxWsCcGpWp4CFxCUhGsR2U01gUimELib3HdykR5Sr3ae7i2XLlynGsRKVy5agWMQ3LlyNGMRMeFy5EgQDkMrlyYgQbk1yRctR4G5DckXIwRpSFcuWmDX6HyVfwiqXMGYk2GqRcifyff/Ji3J5Q3UgSCQJGhXLkIQUIgXLkLNQViMwrlyw0WVy5ctP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Picture 5" descr="az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3074380" cy="4104456"/>
          </a:xfrm>
          <a:prstGeom prst="rect">
            <a:avLst/>
          </a:prstGeom>
        </p:spPr>
      </p:pic>
      <p:pic>
        <p:nvPicPr>
          <p:cNvPr id="2052" name="Picture 4" descr="http://www.casajanuario.pt/web/images/articles/confeitaria/corante_liq_azul_amarelo_vermel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3954016" cy="3954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Alimentos</a:t>
            </a:r>
            <a:r>
              <a:rPr lang="en-US" sz="3600" dirty="0"/>
              <a:t> / </a:t>
            </a:r>
            <a:r>
              <a:rPr lang="en-US" sz="3600" dirty="0" err="1"/>
              <a:t>consistência</a:t>
            </a:r>
            <a:r>
              <a:rPr lang="en-US" sz="3600" dirty="0"/>
              <a:t> / </a:t>
            </a:r>
            <a:r>
              <a:rPr lang="en-US" sz="3600" dirty="0" err="1"/>
              <a:t>sequência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800" dirty="0"/>
              <a:t>Usar 3 consistências: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/>
              <a:t>1-) liquido – água com anilina </a:t>
            </a:r>
          </a:p>
          <a:p>
            <a:pPr>
              <a:buNone/>
            </a:pPr>
            <a:r>
              <a:rPr lang="pt-BR" sz="2800" dirty="0"/>
              <a:t>2-) pastoso: geleia ou </a:t>
            </a:r>
            <a:r>
              <a:rPr lang="pt-BR" sz="2800" dirty="0" err="1"/>
              <a:t>yogurte</a:t>
            </a:r>
            <a:endParaRPr lang="pt-BR" sz="2800" dirty="0"/>
          </a:p>
          <a:p>
            <a:pPr>
              <a:buNone/>
            </a:pPr>
            <a:r>
              <a:rPr lang="pt-BR" sz="2800" dirty="0"/>
              <a:t>3-) solido: bolacha </a:t>
            </a:r>
            <a:r>
              <a:rPr lang="pt-BR" sz="2800" dirty="0" err="1"/>
              <a:t>cream</a:t>
            </a:r>
            <a:r>
              <a:rPr lang="pt-BR" sz="2800" dirty="0"/>
              <a:t> </a:t>
            </a:r>
            <a:r>
              <a:rPr lang="pt-BR" sz="2800" dirty="0" err="1"/>
              <a:t>craker</a:t>
            </a:r>
            <a:r>
              <a:rPr lang="pt-BR" sz="2800" dirty="0"/>
              <a:t> com geleia</a:t>
            </a:r>
          </a:p>
          <a:p>
            <a:pPr>
              <a:buNone/>
            </a:pPr>
            <a:r>
              <a:rPr lang="pt-BR" sz="2800" dirty="0"/>
              <a:t> </a:t>
            </a:r>
          </a:p>
          <a:p>
            <a:pPr>
              <a:buNone/>
            </a:pPr>
            <a:r>
              <a:rPr lang="pt-BR" sz="2800" dirty="0"/>
              <a:t>suspeita de engasgo: sequência 1,2,3</a:t>
            </a:r>
          </a:p>
          <a:p>
            <a:pPr>
              <a:buNone/>
            </a:pPr>
            <a:r>
              <a:rPr lang="pt-BR" sz="2800" dirty="0"/>
              <a:t> </a:t>
            </a:r>
          </a:p>
          <a:p>
            <a:pPr>
              <a:buNone/>
            </a:pPr>
            <a:r>
              <a:rPr lang="pt-BR" sz="2800" dirty="0"/>
              <a:t>suspeita de engasgo: sequência 2, 3, 1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Alimentos</a:t>
            </a:r>
            <a:r>
              <a:rPr lang="en-US" sz="3600" dirty="0"/>
              <a:t> / </a:t>
            </a:r>
            <a:r>
              <a:rPr lang="en-US" sz="3600" dirty="0" err="1"/>
              <a:t>consistência</a:t>
            </a:r>
            <a:r>
              <a:rPr lang="en-US" sz="3600" dirty="0"/>
              <a:t> / </a:t>
            </a:r>
            <a:r>
              <a:rPr lang="en-US" sz="3600" dirty="0" err="1"/>
              <a:t>sequência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800" dirty="0"/>
              <a:t>Usar 3 consistências: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/>
              <a:t>1-) liquido – água com anilina </a:t>
            </a:r>
          </a:p>
          <a:p>
            <a:pPr>
              <a:buNone/>
            </a:pPr>
            <a:r>
              <a:rPr lang="pt-BR" sz="2800" dirty="0"/>
              <a:t>2-) pastoso: geleia ou </a:t>
            </a:r>
            <a:r>
              <a:rPr lang="pt-BR" sz="2800" dirty="0" err="1"/>
              <a:t>yogurte</a:t>
            </a:r>
            <a:endParaRPr lang="pt-BR" sz="2800" dirty="0"/>
          </a:p>
          <a:p>
            <a:pPr>
              <a:buNone/>
            </a:pPr>
            <a:r>
              <a:rPr lang="pt-BR" sz="2800" dirty="0"/>
              <a:t>3-) solido: bolacha </a:t>
            </a:r>
            <a:r>
              <a:rPr lang="pt-BR" sz="2800" dirty="0" err="1"/>
              <a:t>cream</a:t>
            </a:r>
            <a:r>
              <a:rPr lang="pt-BR" sz="2800" dirty="0"/>
              <a:t> </a:t>
            </a:r>
            <a:r>
              <a:rPr lang="pt-BR" sz="2800" dirty="0" err="1"/>
              <a:t>craker</a:t>
            </a:r>
            <a:r>
              <a:rPr lang="pt-BR" sz="2800" dirty="0"/>
              <a:t> com geleia</a:t>
            </a:r>
          </a:p>
          <a:p>
            <a:pPr>
              <a:buNone/>
            </a:pPr>
            <a:r>
              <a:rPr lang="pt-BR" sz="2800" dirty="0"/>
              <a:t> </a:t>
            </a:r>
          </a:p>
          <a:p>
            <a:pPr>
              <a:buNone/>
            </a:pPr>
            <a:r>
              <a:rPr lang="pt-BR" sz="2800" dirty="0"/>
              <a:t>suspeita de engasgo: sequência 1,2,3</a:t>
            </a:r>
          </a:p>
          <a:p>
            <a:pPr>
              <a:buNone/>
            </a:pPr>
            <a:r>
              <a:rPr lang="pt-BR" sz="2800" dirty="0"/>
              <a:t> </a:t>
            </a:r>
          </a:p>
          <a:p>
            <a:pPr>
              <a:buNone/>
            </a:pPr>
            <a:r>
              <a:rPr lang="pt-BR" sz="2800" dirty="0"/>
              <a:t>suspeita de engasgo: sequência 2, 3, 1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sz="2800" b="1" dirty="0"/>
            </a:br>
            <a:r>
              <a:rPr lang="pt-BR" sz="2800" b="1" dirty="0"/>
              <a:t>VIDEOENDOSCOPIA DA DEGLUTIÇÃO (FEES)</a:t>
            </a:r>
            <a:br>
              <a:rPr lang="pt-BR" sz="2800" b="1" dirty="0"/>
            </a:br>
            <a:r>
              <a:rPr lang="pt-BR" sz="2800" i="1" dirty="0" err="1"/>
              <a:t>fiberoptic</a:t>
            </a:r>
            <a:r>
              <a:rPr lang="pt-BR" sz="2800" i="1" dirty="0"/>
              <a:t> </a:t>
            </a:r>
            <a:r>
              <a:rPr lang="pt-BR" sz="2800" i="1" dirty="0" err="1"/>
              <a:t>endoscopic</a:t>
            </a:r>
            <a:r>
              <a:rPr lang="pt-BR" sz="2800" i="1" dirty="0"/>
              <a:t> </a:t>
            </a:r>
            <a:r>
              <a:rPr lang="pt-BR" sz="2800" i="1" dirty="0" err="1"/>
              <a:t>evaluation</a:t>
            </a:r>
            <a:r>
              <a:rPr lang="pt-BR" sz="2800" i="1" dirty="0"/>
              <a:t> </a:t>
            </a:r>
            <a:r>
              <a:rPr lang="pt-BR" sz="2800" i="1" dirty="0" err="1"/>
              <a:t>of</a:t>
            </a:r>
            <a:r>
              <a:rPr lang="pt-BR" sz="2800" i="1" dirty="0"/>
              <a:t> </a:t>
            </a:r>
            <a:r>
              <a:rPr lang="pt-BR" sz="2800" i="1" dirty="0" err="1"/>
              <a:t>swallowing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Posição sentada ou elevação máxima da cabeceira. </a:t>
            </a:r>
          </a:p>
          <a:p>
            <a:r>
              <a:rPr lang="pt-BR" sz="2800" dirty="0"/>
              <a:t>A sedação desnecessária e interfere no resultado.</a:t>
            </a:r>
          </a:p>
          <a:p>
            <a:r>
              <a:rPr lang="pt-BR" sz="2800" dirty="0"/>
              <a:t>A anestesia tópica na forma de spray a 10% ou líquida a 2% não deverá ser aplicada na cavidade oral ou nasal</a:t>
            </a:r>
          </a:p>
          <a:p>
            <a:r>
              <a:rPr lang="pt-BR" sz="2800" dirty="0"/>
              <a:t>Lubrificar com lidocaína gel a superfície externa do tubo de inserção do endoscópio flexível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Laryngoscope 2003;113(8):1386-93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pt-BR" sz="2800" b="1" dirty="0"/>
            </a:br>
            <a:r>
              <a:rPr lang="pt-BR" sz="2800" b="1" dirty="0"/>
              <a:t>FEES: Avaliação estática</a:t>
            </a:r>
            <a:br>
              <a:rPr lang="pt-BR" sz="2800" b="1" dirty="0"/>
            </a:br>
            <a:br>
              <a:rPr lang="pt-BR" sz="2800" dirty="0"/>
            </a:br>
            <a:endParaRPr lang="pt-B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r>
              <a:rPr lang="pt-BR" sz="2400" dirty="0"/>
              <a:t>Avaliação da cavidade nasal, rino, oro e laringofaringe</a:t>
            </a:r>
          </a:p>
          <a:p>
            <a:r>
              <a:rPr lang="pt-BR" sz="2400" dirty="0"/>
              <a:t>Mobilidade das pregas vocais, através da fonação,</a:t>
            </a:r>
          </a:p>
          <a:p>
            <a:r>
              <a:rPr lang="pt-BR" sz="2400" dirty="0"/>
              <a:t>Posição da sonda </a:t>
            </a:r>
            <a:r>
              <a:rPr lang="pt-BR" sz="2400" dirty="0" err="1"/>
              <a:t>naso-enteral</a:t>
            </a:r>
            <a:endParaRPr lang="pt-BR" sz="2400" dirty="0"/>
          </a:p>
          <a:p>
            <a:r>
              <a:rPr lang="pt-BR" sz="2400" dirty="0"/>
              <a:t>Estase salivar</a:t>
            </a:r>
          </a:p>
          <a:p>
            <a:r>
              <a:rPr lang="pt-BR" sz="2400" dirty="0"/>
              <a:t>Presença de restos alimentares   </a:t>
            </a:r>
          </a:p>
          <a:p>
            <a:r>
              <a:rPr lang="pt-BR" sz="2400" dirty="0"/>
              <a:t>Sinais indiretos de refluxo </a:t>
            </a:r>
            <a:r>
              <a:rPr lang="pt-BR" sz="2400" dirty="0" err="1"/>
              <a:t>gastro-esofágico</a:t>
            </a:r>
            <a:r>
              <a:rPr lang="pt-BR" sz="2400" dirty="0"/>
              <a:t> </a:t>
            </a:r>
          </a:p>
          <a:p>
            <a:r>
              <a:rPr lang="pt-BR" sz="2400" dirty="0"/>
              <a:t>Sinais de trauma relativos à permanência anterior do tubo (</a:t>
            </a:r>
            <a:r>
              <a:rPr lang="pt-BR" sz="2400" dirty="0" err="1"/>
              <a:t>granulomas</a:t>
            </a:r>
            <a:r>
              <a:rPr lang="pt-BR" sz="2400" dirty="0"/>
              <a:t> de contato, </a:t>
            </a:r>
            <a:r>
              <a:rPr lang="pt-BR" sz="2400" dirty="0" err="1"/>
              <a:t>sinéquias</a:t>
            </a:r>
            <a:r>
              <a:rPr lang="pt-BR" sz="2400" dirty="0"/>
              <a:t> e </a:t>
            </a:r>
            <a:r>
              <a:rPr lang="pt-BR" sz="2400" dirty="0" err="1"/>
              <a:t>enantema</a:t>
            </a:r>
            <a:r>
              <a:rPr lang="pt-BR" sz="2400" dirty="0"/>
              <a:t>)</a:t>
            </a:r>
          </a:p>
          <a:p>
            <a:r>
              <a:rPr lang="pt-BR" sz="2400" dirty="0" err="1"/>
              <a:t>Traqueostomizados</a:t>
            </a:r>
            <a:r>
              <a:rPr lang="pt-BR" sz="2400" dirty="0"/>
              <a:t> e com cânulas plásticas com </a:t>
            </a:r>
            <a:r>
              <a:rPr lang="pt-BR" sz="2400" i="1" dirty="0" err="1"/>
              <a:t>cuff</a:t>
            </a:r>
            <a:r>
              <a:rPr lang="pt-BR" sz="2400" i="1" dirty="0"/>
              <a:t> : </a:t>
            </a:r>
            <a:r>
              <a:rPr lang="pt-BR" sz="2400" i="1" dirty="0" err="1"/>
              <a:t>Desinsuflar</a:t>
            </a:r>
            <a:r>
              <a:rPr lang="pt-BR" sz="2400" i="1" dirty="0"/>
              <a:t> apenas se não confirmar </a:t>
            </a:r>
            <a:r>
              <a:rPr lang="pt-BR" sz="2400" i="1" dirty="0" err="1"/>
              <a:t>aspiraçao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Dysphagia</a:t>
            </a:r>
            <a:r>
              <a:rPr lang="en-US" dirty="0"/>
              <a:t> 2005;20(4):283-9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pt-BR" sz="2800" b="1" dirty="0"/>
            </a:br>
            <a:r>
              <a:rPr lang="pt-BR" sz="2800" b="1" dirty="0"/>
              <a:t>FEES: Teste de sensibilidade</a:t>
            </a:r>
            <a:br>
              <a:rPr lang="pt-BR" sz="2800" b="1" dirty="0"/>
            </a:br>
            <a:br>
              <a:rPr lang="pt-BR" sz="2800" dirty="0"/>
            </a:br>
            <a:endParaRPr lang="pt-B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t-BR" sz="2400" dirty="0"/>
              <a:t>	Estímulos gerados nas </a:t>
            </a:r>
            <a:r>
              <a:rPr lang="pt-BR" sz="2400" dirty="0" err="1"/>
              <a:t>aritenóides</a:t>
            </a:r>
            <a:r>
              <a:rPr lang="pt-BR" sz="2400" dirty="0"/>
              <a:t>, região </a:t>
            </a:r>
            <a:r>
              <a:rPr lang="pt-BR" sz="2400" dirty="0" err="1"/>
              <a:t>inter-aritenoideana</a:t>
            </a:r>
            <a:r>
              <a:rPr lang="pt-BR" sz="2400" dirty="0"/>
              <a:t>, nos ligamentos </a:t>
            </a:r>
            <a:r>
              <a:rPr lang="pt-BR" sz="2400" dirty="0" err="1"/>
              <a:t>ari</a:t>
            </a:r>
            <a:r>
              <a:rPr lang="pt-BR" sz="2400" dirty="0"/>
              <a:t> e </a:t>
            </a:r>
            <a:r>
              <a:rPr lang="pt-BR" sz="2400" dirty="0" err="1"/>
              <a:t>glosso-epiglóticos</a:t>
            </a:r>
            <a:r>
              <a:rPr lang="pt-BR" sz="2400" dirty="0"/>
              <a:t> bilaterais questionando o paciente sobre a percepção destes. </a:t>
            </a:r>
          </a:p>
          <a:p>
            <a:pPr>
              <a:lnSpc>
                <a:spcPct val="150000"/>
              </a:lnSpc>
              <a:buNone/>
            </a:pPr>
            <a:r>
              <a:rPr lang="pt-BR" sz="2400" dirty="0"/>
              <a:t>	Os reflexos de tosse e o espasmo protetor (contração do esfíncter superior do esôfago) são desencadeados por toque na região próxima das pregas vocais.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Laryngoscope 2003;113(8):1386-93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pt-BR" sz="2800" b="1" dirty="0"/>
            </a:br>
            <a:r>
              <a:rPr lang="pt-BR" sz="2800" b="1" dirty="0"/>
              <a:t>Teste de sensibilidade: geração de estímulos</a:t>
            </a:r>
            <a:br>
              <a:rPr lang="pt-BR" sz="2800" b="1" dirty="0"/>
            </a:br>
            <a:br>
              <a:rPr lang="pt-BR" sz="2800" dirty="0"/>
            </a:br>
            <a:endParaRPr lang="pt-B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400" dirty="0"/>
              <a:t>três maneiras diferentes: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dirty="0"/>
              <a:t>a-) Toque suave da ponta do endoscópio de 3,2 mm diâmetro 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dirty="0"/>
              <a:t>b-) Toque de uma pinça flexível ou cateter</a:t>
            </a:r>
          </a:p>
          <a:p>
            <a:endParaRPr lang="pt-BR" sz="2400" dirty="0"/>
          </a:p>
          <a:p>
            <a:pPr>
              <a:buNone/>
            </a:pPr>
            <a:r>
              <a:rPr lang="pt-BR" sz="2400" dirty="0"/>
              <a:t>c-) pulsos de ar com intensidade (0 a 10mm de Hg) e duração (50ms a 2 </a:t>
            </a:r>
            <a:r>
              <a:rPr lang="pt-BR" sz="2400" dirty="0" err="1"/>
              <a:t>seg</a:t>
            </a:r>
            <a:r>
              <a:rPr lang="pt-BR" sz="2400" dirty="0"/>
              <a:t>) utilizando-se de um equipamento desenvolvido pela “</a:t>
            </a:r>
            <a:r>
              <a:rPr lang="pt-BR" sz="2400" i="1" dirty="0"/>
              <a:t>Pentax </a:t>
            </a:r>
            <a:r>
              <a:rPr lang="pt-BR" sz="2400" i="1" dirty="0" err="1"/>
              <a:t>Precision</a:t>
            </a:r>
            <a:r>
              <a:rPr lang="pt-BR" sz="2400" i="1" dirty="0"/>
              <a:t> </a:t>
            </a:r>
            <a:r>
              <a:rPr lang="pt-BR" sz="2400" i="1" dirty="0" err="1"/>
              <a:t>Instrument</a:t>
            </a:r>
            <a:r>
              <a:rPr lang="pt-BR" sz="2400" i="1" dirty="0"/>
              <a:t> </a:t>
            </a:r>
            <a:r>
              <a:rPr lang="pt-BR" sz="2400" i="1" dirty="0" err="1"/>
              <a:t>Corporation</a:t>
            </a:r>
            <a:r>
              <a:rPr lang="pt-BR" sz="2400" dirty="0"/>
              <a:t>”.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Laryngoscope 2003;113(8):1386-93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13" y="3357563"/>
            <a:ext cx="3170237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7425" y="3429000"/>
            <a:ext cx="34194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71550" y="0"/>
            <a:ext cx="6588125" cy="3419475"/>
          </a:xfrm>
          <a:noFill/>
          <a:ln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371600" y="6461125"/>
            <a:ext cx="777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/>
              <a:t>MYER C. PEDIATRIC AIRWAY – LIPPINCOTT 1995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pt-BR" sz="2800" b="1" dirty="0"/>
            </a:br>
            <a:r>
              <a:rPr lang="pt-BR" sz="2800" b="1" dirty="0"/>
              <a:t>FASE DE CONTENÇÃO</a:t>
            </a:r>
            <a:br>
              <a:rPr lang="pt-BR" sz="2800" b="1" dirty="0"/>
            </a:br>
            <a:br>
              <a:rPr lang="pt-BR" sz="2800" dirty="0"/>
            </a:br>
            <a:endParaRPr lang="pt-B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t-BR" sz="2400" dirty="0"/>
              <a:t> 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95537" y="1484784"/>
            <a:ext cx="8291264" cy="4641379"/>
          </a:xfrm>
        </p:spPr>
        <p:txBody>
          <a:bodyPr/>
          <a:lstStyle/>
          <a:p>
            <a:pPr>
              <a:buNone/>
            </a:pPr>
            <a:r>
              <a:rPr lang="pt-BR" sz="3600" dirty="0"/>
              <a:t>	1-) Fase de contenção: Nesta o alimento é assimilado e contido na cavidade oral. O paciente é orientado para não engolir enquanto não for ordenado. Através do endoscópio observamos se ocorre escape para a região da </a:t>
            </a:r>
            <a:r>
              <a:rPr lang="pt-BR" sz="3600" dirty="0" err="1"/>
              <a:t>valécula</a:t>
            </a:r>
            <a:r>
              <a:rPr lang="pt-BR" sz="3600" dirty="0"/>
              <a:t> ou hipofaringe. (foto1)</a:t>
            </a:r>
          </a:p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Laryngoscope 2003;113(8):1386-93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pt-BR" sz="2800" b="1" dirty="0"/>
            </a:br>
            <a:r>
              <a:rPr lang="pt-BR" sz="2800" b="1" dirty="0"/>
              <a:t>FASE DA DEGLUTIÇÃO</a:t>
            </a:r>
            <a:br>
              <a:rPr lang="pt-BR" sz="2800" b="1" dirty="0"/>
            </a:br>
            <a:br>
              <a:rPr lang="pt-BR" sz="2800" dirty="0"/>
            </a:br>
            <a:endParaRPr lang="pt-B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t-BR" sz="2400" dirty="0"/>
              <a:t> 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95537" y="1484784"/>
            <a:ext cx="8291264" cy="4641379"/>
          </a:xfrm>
        </p:spPr>
        <p:txBody>
          <a:bodyPr/>
          <a:lstStyle/>
          <a:p>
            <a:pPr>
              <a:buNone/>
            </a:pPr>
            <a:r>
              <a:rPr lang="pt-BR" sz="3600" dirty="0"/>
              <a:t>	 2-) Fase da deglutição: Durante a deglutição os músculos laríngeos se contraem impedindo a visão endoscópica do trânsito alimentar através da laringe em direção ao esôfago. </a:t>
            </a:r>
          </a:p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Laryngoscope 2003;113(8):1386-93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dirty="0"/>
              <a:t>FASE PÓS DEGLUTIÇÃO: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t-BR" sz="2400" dirty="0"/>
              <a:t> 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95537" y="1484784"/>
            <a:ext cx="8291264" cy="4641379"/>
          </a:xfrm>
        </p:spPr>
        <p:txBody>
          <a:bodyPr/>
          <a:lstStyle/>
          <a:p>
            <a:r>
              <a:rPr lang="pt-BR" sz="3200" dirty="0"/>
              <a:t>Região compreendida entre os ligamentos </a:t>
            </a:r>
            <a:r>
              <a:rPr lang="pt-BR" sz="3200" dirty="0" err="1"/>
              <a:t>ari-epiglóticos</a:t>
            </a:r>
            <a:r>
              <a:rPr lang="pt-BR" sz="3200" dirty="0"/>
              <a:t>, face laríngea da epiglote e </a:t>
            </a:r>
            <a:r>
              <a:rPr lang="pt-BR" sz="3200" dirty="0" err="1"/>
              <a:t>aritenóides</a:t>
            </a:r>
            <a:r>
              <a:rPr lang="pt-BR" sz="3200" dirty="0"/>
              <a:t> nunca se contamina  </a:t>
            </a:r>
          </a:p>
          <a:p>
            <a:r>
              <a:rPr lang="pt-BR" sz="3200" dirty="0" err="1"/>
              <a:t>Tingimento</a:t>
            </a:r>
            <a:r>
              <a:rPr lang="pt-BR" sz="3200" dirty="0"/>
              <a:t> desta área ou resíduo alimentar indica penetração</a:t>
            </a:r>
          </a:p>
          <a:p>
            <a:r>
              <a:rPr lang="pt-BR" sz="3200" dirty="0"/>
              <a:t>Se ocorrer abaixo do nível de pregas vocais caracteriza aspiração.</a:t>
            </a:r>
          </a:p>
          <a:p>
            <a:r>
              <a:rPr lang="pt-BR" sz="3200" dirty="0"/>
              <a:t>Caracterizar a ocorrência ou não de reação explosiva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Penetração</a:t>
            </a:r>
            <a:r>
              <a:rPr lang="en-US" dirty="0"/>
              <a:t> / </a:t>
            </a:r>
            <a:r>
              <a:rPr lang="en-US" dirty="0" err="1"/>
              <a:t>Aspiração</a:t>
            </a:r>
            <a:endParaRPr lang="pt-BR" dirty="0"/>
          </a:p>
        </p:txBody>
      </p:sp>
      <p:pic>
        <p:nvPicPr>
          <p:cNvPr id="92168" name="Picture 8" descr="foto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84313"/>
            <a:ext cx="3132137" cy="3168650"/>
          </a:xfrm>
          <a:prstGeom prst="rect">
            <a:avLst/>
          </a:prstGeom>
          <a:noFill/>
        </p:spPr>
      </p:pic>
      <p:pic>
        <p:nvPicPr>
          <p:cNvPr id="92169" name="Picture 9" descr="foto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505075"/>
            <a:ext cx="3524250" cy="350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MODELO DE LAUDO</a:t>
            </a:r>
            <a:endParaRPr lang="pt-B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54452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Descrição</a:t>
            </a:r>
            <a:r>
              <a:rPr lang="en-US" sz="2800" dirty="0"/>
              <a:t> usual de </a:t>
            </a:r>
            <a:r>
              <a:rPr lang="en-US" sz="2800" dirty="0" err="1"/>
              <a:t>nasofibrolaringoscopia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Senbilidade</a:t>
            </a:r>
            <a:r>
              <a:rPr lang="en-US" sz="2800" dirty="0"/>
              <a:t>, </a:t>
            </a:r>
            <a:r>
              <a:rPr lang="en-US" sz="2800" dirty="0" err="1"/>
              <a:t>reflexos</a:t>
            </a:r>
            <a:r>
              <a:rPr lang="en-US" sz="2800" dirty="0"/>
              <a:t> de </a:t>
            </a:r>
            <a:r>
              <a:rPr lang="en-US" sz="2800" dirty="0" err="1"/>
              <a:t>tosse</a:t>
            </a:r>
            <a:r>
              <a:rPr lang="en-US" sz="2800" dirty="0"/>
              <a:t> e </a:t>
            </a:r>
            <a:r>
              <a:rPr lang="en-US" sz="2800" dirty="0" err="1"/>
              <a:t>protetor</a:t>
            </a:r>
            <a:r>
              <a:rPr lang="en-US" sz="2800" dirty="0"/>
              <a:t> de </a:t>
            </a:r>
            <a:r>
              <a:rPr lang="en-US" sz="2800" dirty="0" err="1"/>
              <a:t>laringe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Especificar</a:t>
            </a:r>
            <a:r>
              <a:rPr lang="en-US" sz="2800" dirty="0"/>
              <a:t> material </a:t>
            </a:r>
            <a:r>
              <a:rPr lang="en-US" sz="2800" dirty="0" err="1"/>
              <a:t>utilizado</a:t>
            </a:r>
            <a:r>
              <a:rPr lang="en-US" sz="2800" dirty="0"/>
              <a:t> e </a:t>
            </a:r>
            <a:r>
              <a:rPr lang="en-US" sz="2800" dirty="0" err="1"/>
              <a:t>sequência</a:t>
            </a:r>
            <a:r>
              <a:rPr lang="en-US" sz="2800" dirty="0"/>
              <a:t> das </a:t>
            </a:r>
            <a:r>
              <a:rPr lang="en-US" sz="2800" dirty="0" err="1"/>
              <a:t>consistências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Fase</a:t>
            </a:r>
            <a:r>
              <a:rPr lang="en-US" sz="2800" dirty="0"/>
              <a:t> de </a:t>
            </a:r>
            <a:r>
              <a:rPr lang="en-US" sz="2800" dirty="0" err="1"/>
              <a:t>preparo</a:t>
            </a:r>
            <a:r>
              <a:rPr lang="en-US" sz="2800" dirty="0"/>
              <a:t> / </a:t>
            </a:r>
            <a:r>
              <a:rPr lang="en-US" sz="2800" dirty="0" err="1"/>
              <a:t>contençao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Fase</a:t>
            </a:r>
            <a:r>
              <a:rPr lang="en-US" sz="2800" dirty="0"/>
              <a:t> de </a:t>
            </a:r>
            <a:r>
              <a:rPr lang="en-US" sz="2800" dirty="0" err="1"/>
              <a:t>deglutição</a:t>
            </a:r>
            <a:r>
              <a:rPr lang="en-US" sz="2800" dirty="0"/>
              <a:t>:</a:t>
            </a:r>
          </a:p>
          <a:p>
            <a:pPr marL="914400" lvl="1" indent="-514350"/>
            <a:r>
              <a:rPr lang="en-US" dirty="0" err="1"/>
              <a:t>Sucesso</a:t>
            </a:r>
            <a:r>
              <a:rPr lang="en-US" dirty="0"/>
              <a:t> </a:t>
            </a:r>
            <a:r>
              <a:rPr lang="en-US" dirty="0" err="1"/>
              <a:t>propulsivo</a:t>
            </a:r>
            <a:r>
              <a:rPr lang="en-US" dirty="0"/>
              <a:t>  </a:t>
            </a:r>
          </a:p>
          <a:p>
            <a:pPr marL="914400" lvl="1" indent="-514350"/>
            <a:r>
              <a:rPr lang="en-US" dirty="0" err="1"/>
              <a:t>Ocorrência</a:t>
            </a:r>
            <a:r>
              <a:rPr lang="en-US" dirty="0"/>
              <a:t> de </a:t>
            </a:r>
            <a:r>
              <a:rPr lang="en-US" dirty="0" err="1"/>
              <a:t>contaminação</a:t>
            </a:r>
            <a:r>
              <a:rPr lang="en-US" dirty="0"/>
              <a:t> / </a:t>
            </a:r>
            <a:r>
              <a:rPr lang="en-US" dirty="0" err="1"/>
              <a:t>penetraçao</a:t>
            </a:r>
            <a:r>
              <a:rPr lang="en-US" dirty="0"/>
              <a:t> / </a:t>
            </a:r>
            <a:r>
              <a:rPr lang="en-US" dirty="0" err="1"/>
              <a:t>aspiraçao</a:t>
            </a:r>
            <a:r>
              <a:rPr lang="en-US" dirty="0"/>
              <a:t> / </a:t>
            </a:r>
            <a:r>
              <a:rPr lang="en-US" dirty="0" err="1"/>
              <a:t>regurgitação</a:t>
            </a:r>
            <a:r>
              <a:rPr lang="en-US" dirty="0"/>
              <a:t> nasal</a:t>
            </a:r>
          </a:p>
          <a:p>
            <a:pPr marL="914400" lvl="1" indent="-514350"/>
            <a:r>
              <a:rPr lang="en-US" dirty="0" err="1"/>
              <a:t>Reação</a:t>
            </a:r>
            <a:r>
              <a:rPr lang="en-US" dirty="0"/>
              <a:t> </a:t>
            </a:r>
            <a:r>
              <a:rPr lang="en-US" dirty="0" err="1"/>
              <a:t>compensadora</a:t>
            </a:r>
            <a:r>
              <a:rPr lang="en-US" dirty="0"/>
              <a:t> de </a:t>
            </a:r>
            <a:r>
              <a:rPr lang="en-US" dirty="0" err="1"/>
              <a:t>tosse</a:t>
            </a:r>
            <a:r>
              <a:rPr lang="en-US" dirty="0"/>
              <a:t> (</a:t>
            </a:r>
            <a:r>
              <a:rPr lang="en-US" dirty="0" err="1"/>
              <a:t>aspiraçao</a:t>
            </a:r>
            <a:r>
              <a:rPr lang="en-US" dirty="0"/>
              <a:t>)</a:t>
            </a:r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3600400"/>
          </a:xfrm>
        </p:spPr>
        <p:txBody>
          <a:bodyPr/>
          <a:lstStyle/>
          <a:p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Obrigado !!!</a:t>
            </a:r>
            <a:br>
              <a:rPr lang="en-US" dirty="0">
                <a:hlinkClick r:id="rId2"/>
              </a:rPr>
            </a:b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marcelogervilla@gmail.com</a:t>
            </a:r>
            <a:br>
              <a:rPr lang="en-US" dirty="0"/>
            </a:br>
            <a:r>
              <a:rPr lang="en-US" dirty="0">
                <a:hlinkClick r:id="rId3"/>
              </a:rPr>
              <a:t>www.broncoscopia.com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13" y="3357563"/>
            <a:ext cx="3170237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7425" y="3429000"/>
            <a:ext cx="34194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71550" y="0"/>
            <a:ext cx="6588125" cy="3419475"/>
          </a:xfrm>
          <a:noFill/>
          <a:ln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371600" y="6461125"/>
            <a:ext cx="777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/>
              <a:t>MYER C. PEDIATRIC AIRWAY – LIPPINCOTT 1995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67175" y="836613"/>
            <a:ext cx="2447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067175" y="1341438"/>
            <a:ext cx="2447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Preparo oral</a:t>
            </a:r>
          </a:p>
        </p:txBody>
      </p:sp>
      <p:pic>
        <p:nvPicPr>
          <p:cNvPr id="17415" name="Picture 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412875"/>
            <a:ext cx="4295775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Movimento lingua - palato</a:t>
            </a:r>
          </a:p>
        </p:txBody>
      </p:sp>
      <p:pic>
        <p:nvPicPr>
          <p:cNvPr id="29701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412875"/>
            <a:ext cx="4240213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Aumento da área de contato entre língua e palato</a:t>
            </a:r>
          </a:p>
        </p:txBody>
      </p:sp>
      <p:pic>
        <p:nvPicPr>
          <p:cNvPr id="31749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412875"/>
            <a:ext cx="4295775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Aumento da área de contato - propulsão</a:t>
            </a:r>
          </a:p>
        </p:txBody>
      </p:sp>
      <p:pic>
        <p:nvPicPr>
          <p:cNvPr id="33797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412875"/>
            <a:ext cx="4295775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Elevação do palato mole e início da queda da epiglote</a:t>
            </a:r>
          </a:p>
        </p:txBody>
      </p:sp>
      <p:pic>
        <p:nvPicPr>
          <p:cNvPr id="41989" name="Picture 5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412875"/>
            <a:ext cx="4295775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Pressão contra parede posteiror e deslocamento do hióide</a:t>
            </a:r>
          </a:p>
        </p:txBody>
      </p:sp>
      <p:pic>
        <p:nvPicPr>
          <p:cNvPr id="44037" name="Picture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412875"/>
            <a:ext cx="4295775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511</Words>
  <Application>Microsoft Office PowerPoint</Application>
  <PresentationFormat>Apresentação na tela (4:3)</PresentationFormat>
  <Paragraphs>102</Paragraphs>
  <Slides>25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Arial</vt:lpstr>
      <vt:lpstr>Default Design</vt:lpstr>
      <vt:lpstr>Avaliação endoscópica de distúrbio de deglutição </vt:lpstr>
      <vt:lpstr>Apresentação do PowerPoint</vt:lpstr>
      <vt:lpstr>Apresentação do PowerPoint</vt:lpstr>
      <vt:lpstr>Preparo oral</vt:lpstr>
      <vt:lpstr>Movimento lingua - palato</vt:lpstr>
      <vt:lpstr>Aumento da área de contato entre língua e palato</vt:lpstr>
      <vt:lpstr>Aumento da área de contato - propulsão</vt:lpstr>
      <vt:lpstr>Elevação do palato mole e início da queda da epiglote</vt:lpstr>
      <vt:lpstr>Pressão contra parede posteiror e deslocamento do hióide</vt:lpstr>
      <vt:lpstr>Passagem do bolo p hipofaringe e esfincter sup. do esôfago</vt:lpstr>
      <vt:lpstr>Retorno à situação anterior </vt:lpstr>
      <vt:lpstr>Apresentação do PowerPoint</vt:lpstr>
      <vt:lpstr>Alimentos / consistência / sequência</vt:lpstr>
      <vt:lpstr>Alimentos / consistência / sequência</vt:lpstr>
      <vt:lpstr>Alimentos / consistência / sequência</vt:lpstr>
      <vt:lpstr> VIDEOENDOSCOPIA DA DEGLUTIÇÃO (FEES) fiberoptic endoscopic evaluation of swallowing </vt:lpstr>
      <vt:lpstr> FEES: Avaliação estática  </vt:lpstr>
      <vt:lpstr> FEES: Teste de sensibilidade  </vt:lpstr>
      <vt:lpstr> Teste de sensibilidade: geração de estímulos  </vt:lpstr>
      <vt:lpstr> FASE DE CONTENÇÃO  </vt:lpstr>
      <vt:lpstr> FASE DA DEGLUTIÇÃO  </vt:lpstr>
      <vt:lpstr>FASE PÓS DEGLUTIÇÃO: </vt:lpstr>
      <vt:lpstr>Penetração / Aspiração</vt:lpstr>
      <vt:lpstr>MODELO DE LAUDO</vt:lpstr>
      <vt:lpstr> Obrigado !!!  marcelogervilla@gmail.com www.broncoscopia.com  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</dc:creator>
  <cp:lastModifiedBy>Marcelo Gervilla Gregorio</cp:lastModifiedBy>
  <cp:revision>37</cp:revision>
  <dcterms:created xsi:type="dcterms:W3CDTF">2007-02-08T01:45:36Z</dcterms:created>
  <dcterms:modified xsi:type="dcterms:W3CDTF">2016-11-05T19:27:30Z</dcterms:modified>
</cp:coreProperties>
</file>